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61" r:id="rId5"/>
    <p:sldId id="286" r:id="rId6"/>
    <p:sldId id="287" r:id="rId7"/>
    <p:sldId id="288" r:id="rId8"/>
    <p:sldId id="260" r:id="rId9"/>
    <p:sldId id="278" r:id="rId10"/>
    <p:sldId id="291" r:id="rId11"/>
    <p:sldId id="292" r:id="rId12"/>
    <p:sldId id="294" r:id="rId13"/>
    <p:sldId id="290" r:id="rId14"/>
    <p:sldId id="297" r:id="rId15"/>
    <p:sldId id="298" r:id="rId16"/>
    <p:sldId id="299" r:id="rId17"/>
    <p:sldId id="300" r:id="rId18"/>
    <p:sldId id="281" r:id="rId19"/>
    <p:sldId id="295" r:id="rId20"/>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77"/>
    <p:restoredTop sz="94719"/>
  </p:normalViewPr>
  <p:slideViewPr>
    <p:cSldViewPr snapToGrid="0">
      <p:cViewPr varScale="1">
        <p:scale>
          <a:sx n="120" d="100"/>
          <a:sy n="120" d="100"/>
        </p:scale>
        <p:origin x="6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76EFA8-4CC0-4FCE-B7CA-E99A041D48D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8B0B411-062E-4104-B441-6653B07328E2}"/>
              </a:ext>
            </a:extLst>
          </p:cNvPr>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F15B24D0-4EB8-44B5-9A86-BE828C8B008E}" type="datetimeFigureOut">
              <a:rPr lang="en-GB" smtClean="0"/>
              <a:t>12/07/2022</a:t>
            </a:fld>
            <a:endParaRPr lang="en-GB"/>
          </a:p>
        </p:txBody>
      </p:sp>
      <p:sp>
        <p:nvSpPr>
          <p:cNvPr id="4" name="Footer Placeholder 3">
            <a:extLst>
              <a:ext uri="{FF2B5EF4-FFF2-40B4-BE49-F238E27FC236}">
                <a16:creationId xmlns:a16="http://schemas.microsoft.com/office/drawing/2014/main" id="{DC6D7E49-CB32-48C3-9246-5DB4FEB8EB66}"/>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06A89DE-F616-4412-A78D-84820F0A1060}"/>
              </a:ext>
            </a:extLst>
          </p:cNvPr>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D1FF0E10-F1D7-49DA-B82D-2C86B042D266}" type="slidenum">
              <a:rPr lang="en-GB" smtClean="0"/>
              <a:t>‹#›</a:t>
            </a:fld>
            <a:endParaRPr lang="en-GB"/>
          </a:p>
        </p:txBody>
      </p:sp>
    </p:spTree>
    <p:extLst>
      <p:ext uri="{BB962C8B-B14F-4D97-AF65-F5344CB8AC3E}">
        <p14:creationId xmlns:p14="http://schemas.microsoft.com/office/powerpoint/2010/main" val="7325659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69BB5E34-77CE-4C93-A051-15949F04376C}" type="datetimeFigureOut">
              <a:rPr lang="en-GB" smtClean="0"/>
              <a:t>12/07/2022</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8C92C0F8-C8DC-44AA-B0E0-886333BD243B}" type="slidenum">
              <a:rPr lang="en-GB" smtClean="0"/>
              <a:t>‹#›</a:t>
            </a:fld>
            <a:endParaRPr lang="en-GB"/>
          </a:p>
        </p:txBody>
      </p:sp>
    </p:spTree>
    <p:extLst>
      <p:ext uri="{BB962C8B-B14F-4D97-AF65-F5344CB8AC3E}">
        <p14:creationId xmlns:p14="http://schemas.microsoft.com/office/powerpoint/2010/main" val="15982211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A99CC-F61B-4B02-AC7B-507632EFA4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425565-1009-4B32-8D54-EEA5892929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535954-709B-4912-939F-C7D72BE6563C}"/>
              </a:ext>
            </a:extLst>
          </p:cNvPr>
          <p:cNvSpPr>
            <a:spLocks noGrp="1"/>
          </p:cNvSpPr>
          <p:nvPr>
            <p:ph type="dt" sz="half" idx="10"/>
          </p:nvPr>
        </p:nvSpPr>
        <p:spPr/>
        <p:txBody>
          <a:bodyPr/>
          <a:lstStyle/>
          <a:p>
            <a:fld id="{D4D870C9-0A50-45EA-9D83-8792A9DB7FB4}" type="datetime1">
              <a:rPr lang="en-GB" smtClean="0"/>
              <a:t>12/07/2022</a:t>
            </a:fld>
            <a:endParaRPr lang="en-GB"/>
          </a:p>
        </p:txBody>
      </p:sp>
      <p:sp>
        <p:nvSpPr>
          <p:cNvPr id="5" name="Footer Placeholder 4">
            <a:extLst>
              <a:ext uri="{FF2B5EF4-FFF2-40B4-BE49-F238E27FC236}">
                <a16:creationId xmlns:a16="http://schemas.microsoft.com/office/drawing/2014/main" id="{A6E78365-9069-4852-8DC6-A9B19E645C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A74D8D-6B88-4410-990C-9A0BBE9747A1}"/>
              </a:ext>
            </a:extLst>
          </p:cNvPr>
          <p:cNvSpPr>
            <a:spLocks noGrp="1"/>
          </p:cNvSpPr>
          <p:nvPr>
            <p:ph type="sldNum" sz="quarter" idx="12"/>
          </p:nvPr>
        </p:nvSpPr>
        <p:spPr/>
        <p:txBody>
          <a:bodyPr/>
          <a:lstStyle/>
          <a:p>
            <a:fld id="{4B6B143A-0453-415A-8378-1794A2BEA8ED}" type="slidenum">
              <a:rPr lang="en-GB" smtClean="0"/>
              <a:t>‹#›</a:t>
            </a:fld>
            <a:endParaRPr lang="en-GB"/>
          </a:p>
        </p:txBody>
      </p:sp>
    </p:spTree>
    <p:extLst>
      <p:ext uri="{BB962C8B-B14F-4D97-AF65-F5344CB8AC3E}">
        <p14:creationId xmlns:p14="http://schemas.microsoft.com/office/powerpoint/2010/main" val="148559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7177-0374-450A-9E5D-44B84D58BD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B4897E-3ABC-47B2-B080-0957BD2AC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BF46D9-DFE2-4544-9A81-8D829D370152}"/>
              </a:ext>
            </a:extLst>
          </p:cNvPr>
          <p:cNvSpPr>
            <a:spLocks noGrp="1"/>
          </p:cNvSpPr>
          <p:nvPr>
            <p:ph type="dt" sz="half" idx="10"/>
          </p:nvPr>
        </p:nvSpPr>
        <p:spPr/>
        <p:txBody>
          <a:bodyPr/>
          <a:lstStyle/>
          <a:p>
            <a:fld id="{2CB5485B-7FE8-43A6-920F-D19135B4909A}" type="datetime1">
              <a:rPr lang="en-GB" smtClean="0"/>
              <a:t>12/07/2022</a:t>
            </a:fld>
            <a:endParaRPr lang="en-GB"/>
          </a:p>
        </p:txBody>
      </p:sp>
      <p:sp>
        <p:nvSpPr>
          <p:cNvPr id="5" name="Footer Placeholder 4">
            <a:extLst>
              <a:ext uri="{FF2B5EF4-FFF2-40B4-BE49-F238E27FC236}">
                <a16:creationId xmlns:a16="http://schemas.microsoft.com/office/drawing/2014/main" id="{97304282-3285-4FE3-90C6-385FBEFB8B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9186E1-0757-4770-9118-5E989148FA73}"/>
              </a:ext>
            </a:extLst>
          </p:cNvPr>
          <p:cNvSpPr>
            <a:spLocks noGrp="1"/>
          </p:cNvSpPr>
          <p:nvPr>
            <p:ph type="sldNum" sz="quarter" idx="12"/>
          </p:nvPr>
        </p:nvSpPr>
        <p:spPr/>
        <p:txBody>
          <a:bodyPr/>
          <a:lstStyle/>
          <a:p>
            <a:fld id="{4B6B143A-0453-415A-8378-1794A2BEA8ED}" type="slidenum">
              <a:rPr lang="en-GB" smtClean="0"/>
              <a:t>‹#›</a:t>
            </a:fld>
            <a:endParaRPr lang="en-GB"/>
          </a:p>
        </p:txBody>
      </p:sp>
    </p:spTree>
    <p:extLst>
      <p:ext uri="{BB962C8B-B14F-4D97-AF65-F5344CB8AC3E}">
        <p14:creationId xmlns:p14="http://schemas.microsoft.com/office/powerpoint/2010/main" val="217480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DAA056-96C7-489B-8809-0F818FED47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BE941-2393-4C36-AC1F-4F5A776ED6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15BA50-DFE8-4F5A-A52C-1AFFF95439A6}"/>
              </a:ext>
            </a:extLst>
          </p:cNvPr>
          <p:cNvSpPr>
            <a:spLocks noGrp="1"/>
          </p:cNvSpPr>
          <p:nvPr>
            <p:ph type="dt" sz="half" idx="10"/>
          </p:nvPr>
        </p:nvSpPr>
        <p:spPr/>
        <p:txBody>
          <a:bodyPr/>
          <a:lstStyle/>
          <a:p>
            <a:fld id="{1E477941-C21F-488B-8125-C88C628CE185}" type="datetime1">
              <a:rPr lang="en-GB" smtClean="0"/>
              <a:t>12/07/2022</a:t>
            </a:fld>
            <a:endParaRPr lang="en-GB"/>
          </a:p>
        </p:txBody>
      </p:sp>
      <p:sp>
        <p:nvSpPr>
          <p:cNvPr id="5" name="Footer Placeholder 4">
            <a:extLst>
              <a:ext uri="{FF2B5EF4-FFF2-40B4-BE49-F238E27FC236}">
                <a16:creationId xmlns:a16="http://schemas.microsoft.com/office/drawing/2014/main" id="{9EB7A8A0-32D8-4909-A904-28722A7F53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2D504B-8FA6-4825-B974-B5A6B277575B}"/>
              </a:ext>
            </a:extLst>
          </p:cNvPr>
          <p:cNvSpPr>
            <a:spLocks noGrp="1"/>
          </p:cNvSpPr>
          <p:nvPr>
            <p:ph type="sldNum" sz="quarter" idx="12"/>
          </p:nvPr>
        </p:nvSpPr>
        <p:spPr/>
        <p:txBody>
          <a:bodyPr/>
          <a:lstStyle/>
          <a:p>
            <a:fld id="{4B6B143A-0453-415A-8378-1794A2BEA8ED}" type="slidenum">
              <a:rPr lang="en-GB" smtClean="0"/>
              <a:t>‹#›</a:t>
            </a:fld>
            <a:endParaRPr lang="en-GB"/>
          </a:p>
        </p:txBody>
      </p:sp>
    </p:spTree>
    <p:extLst>
      <p:ext uri="{BB962C8B-B14F-4D97-AF65-F5344CB8AC3E}">
        <p14:creationId xmlns:p14="http://schemas.microsoft.com/office/powerpoint/2010/main" val="374262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C96C8-EC69-4CEA-8C19-10C8F82ACC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61CB88-D0EC-48F3-B9FC-9C18E82B1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094098-C600-486B-9181-0AC4953B9F71}"/>
              </a:ext>
            </a:extLst>
          </p:cNvPr>
          <p:cNvSpPr>
            <a:spLocks noGrp="1"/>
          </p:cNvSpPr>
          <p:nvPr>
            <p:ph type="dt" sz="half" idx="10"/>
          </p:nvPr>
        </p:nvSpPr>
        <p:spPr/>
        <p:txBody>
          <a:bodyPr/>
          <a:lstStyle/>
          <a:p>
            <a:fld id="{DF8245F1-E31F-43FA-ABF5-2D2E16AF7A46}" type="datetime1">
              <a:rPr lang="en-GB" smtClean="0"/>
              <a:t>12/07/2022</a:t>
            </a:fld>
            <a:endParaRPr lang="en-GB"/>
          </a:p>
        </p:txBody>
      </p:sp>
      <p:sp>
        <p:nvSpPr>
          <p:cNvPr id="5" name="Footer Placeholder 4">
            <a:extLst>
              <a:ext uri="{FF2B5EF4-FFF2-40B4-BE49-F238E27FC236}">
                <a16:creationId xmlns:a16="http://schemas.microsoft.com/office/drawing/2014/main" id="{CB3F48DC-FF29-40AF-B39B-10CAA5687E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CC1F92-8EF1-43D5-BFAE-7355B42DEABC}"/>
              </a:ext>
            </a:extLst>
          </p:cNvPr>
          <p:cNvSpPr>
            <a:spLocks noGrp="1"/>
          </p:cNvSpPr>
          <p:nvPr>
            <p:ph type="sldNum" sz="quarter" idx="12"/>
          </p:nvPr>
        </p:nvSpPr>
        <p:spPr/>
        <p:txBody>
          <a:bodyPr/>
          <a:lstStyle/>
          <a:p>
            <a:fld id="{4B6B143A-0453-415A-8378-1794A2BEA8ED}" type="slidenum">
              <a:rPr lang="en-GB" smtClean="0"/>
              <a:t>‹#›</a:t>
            </a:fld>
            <a:endParaRPr lang="en-GB"/>
          </a:p>
        </p:txBody>
      </p:sp>
    </p:spTree>
    <p:extLst>
      <p:ext uri="{BB962C8B-B14F-4D97-AF65-F5344CB8AC3E}">
        <p14:creationId xmlns:p14="http://schemas.microsoft.com/office/powerpoint/2010/main" val="2863833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8A0A-129C-447C-AF82-EE61ADFE28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06746A-DF43-4F8C-B0DF-C5DBD72278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BD1ABC-1531-40EE-AE7A-038A8424AB5B}"/>
              </a:ext>
            </a:extLst>
          </p:cNvPr>
          <p:cNvSpPr>
            <a:spLocks noGrp="1"/>
          </p:cNvSpPr>
          <p:nvPr>
            <p:ph type="dt" sz="half" idx="10"/>
          </p:nvPr>
        </p:nvSpPr>
        <p:spPr/>
        <p:txBody>
          <a:bodyPr/>
          <a:lstStyle/>
          <a:p>
            <a:fld id="{C877E89C-94FB-47B3-90DF-0323378D61A3}" type="datetime1">
              <a:rPr lang="en-GB" smtClean="0"/>
              <a:t>12/07/2022</a:t>
            </a:fld>
            <a:endParaRPr lang="en-GB"/>
          </a:p>
        </p:txBody>
      </p:sp>
      <p:sp>
        <p:nvSpPr>
          <p:cNvPr id="5" name="Footer Placeholder 4">
            <a:extLst>
              <a:ext uri="{FF2B5EF4-FFF2-40B4-BE49-F238E27FC236}">
                <a16:creationId xmlns:a16="http://schemas.microsoft.com/office/drawing/2014/main" id="{B7092CA0-113D-4B33-BE17-D185303826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E419D3-E9AF-4F83-ACC4-BE46A4D94CBA}"/>
              </a:ext>
            </a:extLst>
          </p:cNvPr>
          <p:cNvSpPr>
            <a:spLocks noGrp="1"/>
          </p:cNvSpPr>
          <p:nvPr>
            <p:ph type="sldNum" sz="quarter" idx="12"/>
          </p:nvPr>
        </p:nvSpPr>
        <p:spPr/>
        <p:txBody>
          <a:bodyPr/>
          <a:lstStyle/>
          <a:p>
            <a:fld id="{4B6B143A-0453-415A-8378-1794A2BEA8ED}" type="slidenum">
              <a:rPr lang="en-GB" smtClean="0"/>
              <a:t>‹#›</a:t>
            </a:fld>
            <a:endParaRPr lang="en-GB"/>
          </a:p>
        </p:txBody>
      </p:sp>
    </p:spTree>
    <p:extLst>
      <p:ext uri="{BB962C8B-B14F-4D97-AF65-F5344CB8AC3E}">
        <p14:creationId xmlns:p14="http://schemas.microsoft.com/office/powerpoint/2010/main" val="41044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A091-039A-4B96-B97A-30D6978E8B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67975C-A20E-4862-81E8-1CD2EA7513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2BC6D9-5D7A-446C-82C3-2FDCA89E3E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A5F4D2-C589-43E0-947A-903F0C406635}"/>
              </a:ext>
            </a:extLst>
          </p:cNvPr>
          <p:cNvSpPr>
            <a:spLocks noGrp="1"/>
          </p:cNvSpPr>
          <p:nvPr>
            <p:ph type="dt" sz="half" idx="10"/>
          </p:nvPr>
        </p:nvSpPr>
        <p:spPr/>
        <p:txBody>
          <a:bodyPr/>
          <a:lstStyle/>
          <a:p>
            <a:fld id="{144A95F0-35AD-483E-836F-437A76023731}" type="datetime1">
              <a:rPr lang="en-GB" smtClean="0"/>
              <a:t>12/07/2022</a:t>
            </a:fld>
            <a:endParaRPr lang="en-GB"/>
          </a:p>
        </p:txBody>
      </p:sp>
      <p:sp>
        <p:nvSpPr>
          <p:cNvPr id="6" name="Footer Placeholder 5">
            <a:extLst>
              <a:ext uri="{FF2B5EF4-FFF2-40B4-BE49-F238E27FC236}">
                <a16:creationId xmlns:a16="http://schemas.microsoft.com/office/drawing/2014/main" id="{8D0DDAF0-9D0B-4E70-8C51-931FAEDE98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140FE9-F0C1-4720-8EE1-BA714DCDADD8}"/>
              </a:ext>
            </a:extLst>
          </p:cNvPr>
          <p:cNvSpPr>
            <a:spLocks noGrp="1"/>
          </p:cNvSpPr>
          <p:nvPr>
            <p:ph type="sldNum" sz="quarter" idx="12"/>
          </p:nvPr>
        </p:nvSpPr>
        <p:spPr/>
        <p:txBody>
          <a:bodyPr/>
          <a:lstStyle/>
          <a:p>
            <a:fld id="{4B6B143A-0453-415A-8378-1794A2BEA8ED}" type="slidenum">
              <a:rPr lang="en-GB" smtClean="0"/>
              <a:t>‹#›</a:t>
            </a:fld>
            <a:endParaRPr lang="en-GB"/>
          </a:p>
        </p:txBody>
      </p:sp>
    </p:spTree>
    <p:extLst>
      <p:ext uri="{BB962C8B-B14F-4D97-AF65-F5344CB8AC3E}">
        <p14:creationId xmlns:p14="http://schemas.microsoft.com/office/powerpoint/2010/main" val="247924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28E5A-951E-42B2-B3AF-EAFEEA98E0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2119CB-7940-4A56-81A3-654D349226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8230CE-CAD8-4C55-8B1E-385C2E80C7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9FCFA01-E90C-4CB4-81A0-582420F68E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6ED03B-4F8E-44EA-9242-1A67E66C1B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EBBF43-97FB-4116-A646-6EFAA3EF81E5}"/>
              </a:ext>
            </a:extLst>
          </p:cNvPr>
          <p:cNvSpPr>
            <a:spLocks noGrp="1"/>
          </p:cNvSpPr>
          <p:nvPr>
            <p:ph type="dt" sz="half" idx="10"/>
          </p:nvPr>
        </p:nvSpPr>
        <p:spPr/>
        <p:txBody>
          <a:bodyPr/>
          <a:lstStyle/>
          <a:p>
            <a:fld id="{BF20F70F-38AA-4ECD-9B63-5609FCDD9F91}" type="datetime1">
              <a:rPr lang="en-GB" smtClean="0"/>
              <a:t>12/07/2022</a:t>
            </a:fld>
            <a:endParaRPr lang="en-GB"/>
          </a:p>
        </p:txBody>
      </p:sp>
      <p:sp>
        <p:nvSpPr>
          <p:cNvPr id="8" name="Footer Placeholder 7">
            <a:extLst>
              <a:ext uri="{FF2B5EF4-FFF2-40B4-BE49-F238E27FC236}">
                <a16:creationId xmlns:a16="http://schemas.microsoft.com/office/drawing/2014/main" id="{342177B8-1DBA-4021-B1E1-61386A4842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1524D69-CEDD-4891-83E7-A236C9E3B7EC}"/>
              </a:ext>
            </a:extLst>
          </p:cNvPr>
          <p:cNvSpPr>
            <a:spLocks noGrp="1"/>
          </p:cNvSpPr>
          <p:nvPr>
            <p:ph type="sldNum" sz="quarter" idx="12"/>
          </p:nvPr>
        </p:nvSpPr>
        <p:spPr/>
        <p:txBody>
          <a:bodyPr/>
          <a:lstStyle/>
          <a:p>
            <a:fld id="{4B6B143A-0453-415A-8378-1794A2BEA8ED}" type="slidenum">
              <a:rPr lang="en-GB" smtClean="0"/>
              <a:t>‹#›</a:t>
            </a:fld>
            <a:endParaRPr lang="en-GB"/>
          </a:p>
        </p:txBody>
      </p:sp>
    </p:spTree>
    <p:extLst>
      <p:ext uri="{BB962C8B-B14F-4D97-AF65-F5344CB8AC3E}">
        <p14:creationId xmlns:p14="http://schemas.microsoft.com/office/powerpoint/2010/main" val="232336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C283D-D5F9-449C-9C2B-4C6CF69FF1B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2B6A782-017F-4AED-BADE-288EBB62D93A}"/>
              </a:ext>
            </a:extLst>
          </p:cNvPr>
          <p:cNvSpPr>
            <a:spLocks noGrp="1"/>
          </p:cNvSpPr>
          <p:nvPr>
            <p:ph type="dt" sz="half" idx="10"/>
          </p:nvPr>
        </p:nvSpPr>
        <p:spPr/>
        <p:txBody>
          <a:bodyPr/>
          <a:lstStyle/>
          <a:p>
            <a:fld id="{386EDAFF-F604-4700-95F6-CCDF47F7F152}" type="datetime1">
              <a:rPr lang="en-GB" smtClean="0"/>
              <a:t>12/07/2022</a:t>
            </a:fld>
            <a:endParaRPr lang="en-GB"/>
          </a:p>
        </p:txBody>
      </p:sp>
      <p:sp>
        <p:nvSpPr>
          <p:cNvPr id="4" name="Footer Placeholder 3">
            <a:extLst>
              <a:ext uri="{FF2B5EF4-FFF2-40B4-BE49-F238E27FC236}">
                <a16:creationId xmlns:a16="http://schemas.microsoft.com/office/drawing/2014/main" id="{46B9433B-D347-44DA-B296-57FD438E67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0A2D0E-5770-417E-B3BD-91CFB3A4A613}"/>
              </a:ext>
            </a:extLst>
          </p:cNvPr>
          <p:cNvSpPr>
            <a:spLocks noGrp="1"/>
          </p:cNvSpPr>
          <p:nvPr>
            <p:ph type="sldNum" sz="quarter" idx="12"/>
          </p:nvPr>
        </p:nvSpPr>
        <p:spPr/>
        <p:txBody>
          <a:bodyPr/>
          <a:lstStyle/>
          <a:p>
            <a:fld id="{4B6B143A-0453-415A-8378-1794A2BEA8ED}" type="slidenum">
              <a:rPr lang="en-GB" smtClean="0"/>
              <a:t>‹#›</a:t>
            </a:fld>
            <a:endParaRPr lang="en-GB"/>
          </a:p>
        </p:txBody>
      </p:sp>
    </p:spTree>
    <p:extLst>
      <p:ext uri="{BB962C8B-B14F-4D97-AF65-F5344CB8AC3E}">
        <p14:creationId xmlns:p14="http://schemas.microsoft.com/office/powerpoint/2010/main" val="2844988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0D413-8C44-4F49-ACFC-4D2DA9A541DA}"/>
              </a:ext>
            </a:extLst>
          </p:cNvPr>
          <p:cNvSpPr>
            <a:spLocks noGrp="1"/>
          </p:cNvSpPr>
          <p:nvPr>
            <p:ph type="dt" sz="half" idx="10"/>
          </p:nvPr>
        </p:nvSpPr>
        <p:spPr/>
        <p:txBody>
          <a:bodyPr/>
          <a:lstStyle/>
          <a:p>
            <a:fld id="{2531E5D4-C441-416A-93BC-D797E970DCEA}" type="datetime1">
              <a:rPr lang="en-GB" smtClean="0"/>
              <a:t>12/07/2022</a:t>
            </a:fld>
            <a:endParaRPr lang="en-GB"/>
          </a:p>
        </p:txBody>
      </p:sp>
      <p:sp>
        <p:nvSpPr>
          <p:cNvPr id="3" name="Footer Placeholder 2">
            <a:extLst>
              <a:ext uri="{FF2B5EF4-FFF2-40B4-BE49-F238E27FC236}">
                <a16:creationId xmlns:a16="http://schemas.microsoft.com/office/drawing/2014/main" id="{8A800A40-024B-459B-AA57-3563B93F36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C290BA-5F08-4D1C-8CE7-755BE46AAD84}"/>
              </a:ext>
            </a:extLst>
          </p:cNvPr>
          <p:cNvSpPr>
            <a:spLocks noGrp="1"/>
          </p:cNvSpPr>
          <p:nvPr>
            <p:ph type="sldNum" sz="quarter" idx="12"/>
          </p:nvPr>
        </p:nvSpPr>
        <p:spPr/>
        <p:txBody>
          <a:bodyPr/>
          <a:lstStyle/>
          <a:p>
            <a:fld id="{4B6B143A-0453-415A-8378-1794A2BEA8ED}" type="slidenum">
              <a:rPr lang="en-GB" smtClean="0"/>
              <a:t>‹#›</a:t>
            </a:fld>
            <a:endParaRPr lang="en-GB"/>
          </a:p>
        </p:txBody>
      </p:sp>
    </p:spTree>
    <p:extLst>
      <p:ext uri="{BB962C8B-B14F-4D97-AF65-F5344CB8AC3E}">
        <p14:creationId xmlns:p14="http://schemas.microsoft.com/office/powerpoint/2010/main" val="2209241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CCCA8-0153-427C-911A-433424592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BFBB6A-EB9C-44AC-B328-B368959EA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8D8B976-E151-4108-9705-AA9DA091F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C89623-E459-471D-8FD5-FB63F0E01C42}"/>
              </a:ext>
            </a:extLst>
          </p:cNvPr>
          <p:cNvSpPr>
            <a:spLocks noGrp="1"/>
          </p:cNvSpPr>
          <p:nvPr>
            <p:ph type="dt" sz="half" idx="10"/>
          </p:nvPr>
        </p:nvSpPr>
        <p:spPr/>
        <p:txBody>
          <a:bodyPr/>
          <a:lstStyle/>
          <a:p>
            <a:fld id="{A11521F4-D52A-4678-A054-4AC012AB1ED5}" type="datetime1">
              <a:rPr lang="en-GB" smtClean="0"/>
              <a:t>12/07/2022</a:t>
            </a:fld>
            <a:endParaRPr lang="en-GB"/>
          </a:p>
        </p:txBody>
      </p:sp>
      <p:sp>
        <p:nvSpPr>
          <p:cNvPr id="6" name="Footer Placeholder 5">
            <a:extLst>
              <a:ext uri="{FF2B5EF4-FFF2-40B4-BE49-F238E27FC236}">
                <a16:creationId xmlns:a16="http://schemas.microsoft.com/office/drawing/2014/main" id="{53F1149A-609C-4315-AC0E-3641473BAE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265CA2-C0D2-4F5E-BDC6-D5178714C2EC}"/>
              </a:ext>
            </a:extLst>
          </p:cNvPr>
          <p:cNvSpPr>
            <a:spLocks noGrp="1"/>
          </p:cNvSpPr>
          <p:nvPr>
            <p:ph type="sldNum" sz="quarter" idx="12"/>
          </p:nvPr>
        </p:nvSpPr>
        <p:spPr/>
        <p:txBody>
          <a:bodyPr/>
          <a:lstStyle/>
          <a:p>
            <a:fld id="{4B6B143A-0453-415A-8378-1794A2BEA8ED}" type="slidenum">
              <a:rPr lang="en-GB" smtClean="0"/>
              <a:t>‹#›</a:t>
            </a:fld>
            <a:endParaRPr lang="en-GB"/>
          </a:p>
        </p:txBody>
      </p:sp>
    </p:spTree>
    <p:extLst>
      <p:ext uri="{BB962C8B-B14F-4D97-AF65-F5344CB8AC3E}">
        <p14:creationId xmlns:p14="http://schemas.microsoft.com/office/powerpoint/2010/main" val="4283535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F7C9-3135-49E1-9713-287FE42346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AD7D8F-0671-4ACB-9E63-5F66AFDEB1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BE0AE5-43D3-45BE-98C9-114CEA1AE4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2DCB8-E673-4832-86CB-93360AE2B968}"/>
              </a:ext>
            </a:extLst>
          </p:cNvPr>
          <p:cNvSpPr>
            <a:spLocks noGrp="1"/>
          </p:cNvSpPr>
          <p:nvPr>
            <p:ph type="dt" sz="half" idx="10"/>
          </p:nvPr>
        </p:nvSpPr>
        <p:spPr/>
        <p:txBody>
          <a:bodyPr/>
          <a:lstStyle/>
          <a:p>
            <a:fld id="{A4718A80-6538-4F2E-B8FE-21D26473F874}" type="datetime1">
              <a:rPr lang="en-GB" smtClean="0"/>
              <a:t>12/07/2022</a:t>
            </a:fld>
            <a:endParaRPr lang="en-GB"/>
          </a:p>
        </p:txBody>
      </p:sp>
      <p:sp>
        <p:nvSpPr>
          <p:cNvPr id="6" name="Footer Placeholder 5">
            <a:extLst>
              <a:ext uri="{FF2B5EF4-FFF2-40B4-BE49-F238E27FC236}">
                <a16:creationId xmlns:a16="http://schemas.microsoft.com/office/drawing/2014/main" id="{8DBDCA90-B7CA-42D1-BF49-D32D528BF1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9A4CD6-2E0F-4755-AC3D-04BCC4BD448C}"/>
              </a:ext>
            </a:extLst>
          </p:cNvPr>
          <p:cNvSpPr>
            <a:spLocks noGrp="1"/>
          </p:cNvSpPr>
          <p:nvPr>
            <p:ph type="sldNum" sz="quarter" idx="12"/>
          </p:nvPr>
        </p:nvSpPr>
        <p:spPr/>
        <p:txBody>
          <a:bodyPr/>
          <a:lstStyle/>
          <a:p>
            <a:fld id="{4B6B143A-0453-415A-8378-1794A2BEA8ED}" type="slidenum">
              <a:rPr lang="en-GB" smtClean="0"/>
              <a:t>‹#›</a:t>
            </a:fld>
            <a:endParaRPr lang="en-GB"/>
          </a:p>
        </p:txBody>
      </p:sp>
    </p:spTree>
    <p:extLst>
      <p:ext uri="{BB962C8B-B14F-4D97-AF65-F5344CB8AC3E}">
        <p14:creationId xmlns:p14="http://schemas.microsoft.com/office/powerpoint/2010/main" val="99704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BDF162-3B16-4CF7-9CBA-E15694BB43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84A81C-19C0-4542-A44C-ED3026EC6F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C00301-510F-4806-A5E5-98C8A4293B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34045-73B5-4450-AE14-2D18E713899A}" type="datetime1">
              <a:rPr lang="en-GB" smtClean="0"/>
              <a:t>12/07/2022</a:t>
            </a:fld>
            <a:endParaRPr lang="en-GB"/>
          </a:p>
        </p:txBody>
      </p:sp>
      <p:sp>
        <p:nvSpPr>
          <p:cNvPr id="5" name="Footer Placeholder 4">
            <a:extLst>
              <a:ext uri="{FF2B5EF4-FFF2-40B4-BE49-F238E27FC236}">
                <a16:creationId xmlns:a16="http://schemas.microsoft.com/office/drawing/2014/main" id="{FF601D09-2CF6-4337-A365-07D3F2C449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1AD1008-AFC4-4A72-8835-E3D56B5BCE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B143A-0453-415A-8378-1794A2BEA8ED}" type="slidenum">
              <a:rPr lang="en-GB" smtClean="0"/>
              <a:t>‹#›</a:t>
            </a:fld>
            <a:endParaRPr lang="en-GB"/>
          </a:p>
        </p:txBody>
      </p:sp>
    </p:spTree>
    <p:extLst>
      <p:ext uri="{BB962C8B-B14F-4D97-AF65-F5344CB8AC3E}">
        <p14:creationId xmlns:p14="http://schemas.microsoft.com/office/powerpoint/2010/main" val="458811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7247A1C-1068-4477-B2A9-DEA3F041B1E6}"/>
              </a:ext>
            </a:extLst>
          </p:cNvPr>
          <p:cNvSpPr>
            <a:spLocks noGrp="1"/>
          </p:cNvSpPr>
          <p:nvPr>
            <p:ph sz="half" idx="1"/>
          </p:nvPr>
        </p:nvSpPr>
        <p:spPr>
          <a:xfrm>
            <a:off x="6411200" y="963507"/>
            <a:ext cx="4815769" cy="2304627"/>
          </a:xfrm>
        </p:spPr>
        <p:txBody>
          <a:bodyPr anchor="b">
            <a:normAutofit lnSpcReduction="10000"/>
          </a:bodyPr>
          <a:lstStyle/>
          <a:p>
            <a:pPr marL="0" indent="0">
              <a:buNone/>
            </a:pPr>
            <a:r>
              <a:rPr lang="en-GB" sz="2000" b="1" dirty="0">
                <a:latin typeface="Arial"/>
                <a:cs typeface="Arial"/>
              </a:rPr>
              <a:t>Geography Homework Booklet</a:t>
            </a:r>
          </a:p>
          <a:p>
            <a:pPr marL="0" indent="0">
              <a:buNone/>
            </a:pPr>
            <a:r>
              <a:rPr lang="en-GB" sz="2000" b="1" dirty="0">
                <a:latin typeface="Arial"/>
                <a:cs typeface="Arial"/>
              </a:rPr>
              <a:t>Year 7 : The UK </a:t>
            </a:r>
            <a:endParaRPr lang="en-GB" sz="2000" b="1" dirty="0">
              <a:latin typeface="Arial" panose="020B0604020202020204" pitchFamily="34" charset="0"/>
              <a:cs typeface="Arial" panose="020B0604020202020204" pitchFamily="34" charset="0"/>
            </a:endParaRPr>
          </a:p>
          <a:p>
            <a:pPr marL="0" indent="0">
              <a:buNone/>
            </a:pPr>
            <a:r>
              <a:rPr lang="en-GB" sz="2000" b="1" dirty="0">
                <a:latin typeface="Arial"/>
                <a:cs typeface="Arial"/>
              </a:rPr>
              <a:t>Name:</a:t>
            </a:r>
          </a:p>
          <a:p>
            <a:pPr marL="0" indent="0">
              <a:buNone/>
            </a:pPr>
            <a:r>
              <a:rPr lang="en-GB" sz="2000" b="1" dirty="0">
                <a:latin typeface="Arial"/>
                <a:cs typeface="Arial"/>
              </a:rPr>
              <a:t>Class:</a:t>
            </a:r>
          </a:p>
          <a:p>
            <a:pPr marL="0" indent="0">
              <a:buNone/>
            </a:pPr>
            <a:r>
              <a:rPr lang="en-GB" sz="2000" b="1" dirty="0">
                <a:latin typeface="Arial"/>
                <a:cs typeface="Arial"/>
              </a:rPr>
              <a:t>Teacher:</a:t>
            </a:r>
          </a:p>
        </p:txBody>
      </p:sp>
      <p:sp>
        <p:nvSpPr>
          <p:cNvPr id="6" name="Content Placeholder 5">
            <a:extLst>
              <a:ext uri="{FF2B5EF4-FFF2-40B4-BE49-F238E27FC236}">
                <a16:creationId xmlns:a16="http://schemas.microsoft.com/office/drawing/2014/main" id="{362989D8-7BD8-49CF-9568-B5EA01392FC5}"/>
              </a:ext>
            </a:extLst>
          </p:cNvPr>
          <p:cNvSpPr>
            <a:spLocks noGrp="1"/>
          </p:cNvSpPr>
          <p:nvPr>
            <p:ph sz="half" idx="2"/>
          </p:nvPr>
        </p:nvSpPr>
        <p:spPr>
          <a:xfrm>
            <a:off x="6360874" y="3589865"/>
            <a:ext cx="4866095" cy="2383555"/>
          </a:xfrm>
        </p:spPr>
        <p:txBody>
          <a:bodyPr>
            <a:normAutofit lnSpcReduction="10000"/>
          </a:bodyPr>
          <a:lstStyle/>
          <a:p>
            <a:pPr marL="0" indent="0">
              <a:buNone/>
            </a:pPr>
            <a:r>
              <a:rPr lang="en-GB" sz="2000" b="1" dirty="0">
                <a:latin typeface="Arial" panose="020B0604020202020204" pitchFamily="34" charset="0"/>
                <a:cs typeface="Arial" panose="020B0604020202020204" pitchFamily="34" charset="0"/>
              </a:rPr>
              <a:t>Homework Expectations:</a:t>
            </a:r>
          </a:p>
          <a:p>
            <a:pPr marL="0" indent="0">
              <a:buNone/>
            </a:pPr>
            <a:r>
              <a:rPr lang="en-GB" sz="2000" dirty="0">
                <a:latin typeface="Arial" panose="020B0604020202020204" pitchFamily="34" charset="0"/>
                <a:cs typeface="Arial" panose="020B0604020202020204" pitchFamily="34" charset="0"/>
              </a:rPr>
              <a:t>You must keep this booklet neat and presentable</a:t>
            </a:r>
          </a:p>
          <a:p>
            <a:pPr marL="0" indent="0">
              <a:buNone/>
            </a:pPr>
            <a:r>
              <a:rPr lang="en-GB" sz="2000" dirty="0">
                <a:latin typeface="Arial" panose="020B0604020202020204" pitchFamily="34" charset="0"/>
                <a:cs typeface="Arial" panose="020B0604020202020204" pitchFamily="34" charset="0"/>
              </a:rPr>
              <a:t>All homework must be completed for the date set</a:t>
            </a:r>
          </a:p>
          <a:p>
            <a:pPr marL="0" indent="0">
              <a:buNone/>
            </a:pPr>
            <a:r>
              <a:rPr lang="en-GB" sz="2000" dirty="0">
                <a:latin typeface="Arial" panose="020B0604020202020204" pitchFamily="34" charset="0"/>
                <a:cs typeface="Arial" panose="020B0604020202020204" pitchFamily="34" charset="0"/>
              </a:rPr>
              <a:t>High effort is expected in all tasks</a:t>
            </a:r>
          </a:p>
          <a:p>
            <a:pPr marL="0" indent="0">
              <a:buNone/>
            </a:pPr>
            <a:r>
              <a:rPr lang="en-GB" sz="2000" dirty="0">
                <a:latin typeface="Arial" panose="020B0604020202020204" pitchFamily="34" charset="0"/>
                <a:cs typeface="Arial" panose="020B0604020202020204" pitchFamily="34" charset="0"/>
              </a:rPr>
              <a:t>You will boost all work in red pen</a:t>
            </a:r>
          </a:p>
        </p:txBody>
      </p:sp>
      <p:grpSp>
        <p:nvGrpSpPr>
          <p:cNvPr id="4" name="Group 3">
            <a:extLst>
              <a:ext uri="{FF2B5EF4-FFF2-40B4-BE49-F238E27FC236}">
                <a16:creationId xmlns:a16="http://schemas.microsoft.com/office/drawing/2014/main" id="{7C82C7F8-089E-4428-B794-64E4B4D02BC8}"/>
              </a:ext>
            </a:extLst>
          </p:cNvPr>
          <p:cNvGrpSpPr/>
          <p:nvPr/>
        </p:nvGrpSpPr>
        <p:grpSpPr>
          <a:xfrm>
            <a:off x="341601" y="764307"/>
            <a:ext cx="5845272" cy="5366328"/>
            <a:chOff x="341601" y="764307"/>
            <a:chExt cx="5845272" cy="5366328"/>
          </a:xfrm>
        </p:grpSpPr>
        <p:pic>
          <p:nvPicPr>
            <p:cNvPr id="2" name="Picture 1">
              <a:extLst>
                <a:ext uri="{FF2B5EF4-FFF2-40B4-BE49-F238E27FC236}">
                  <a16:creationId xmlns:a16="http://schemas.microsoft.com/office/drawing/2014/main" id="{B3CDF843-B27B-4E67-884B-0BBE69634F90}"/>
                </a:ext>
              </a:extLst>
            </p:cNvPr>
            <p:cNvPicPr>
              <a:picLocks noChangeAspect="1"/>
            </p:cNvPicPr>
            <p:nvPr/>
          </p:nvPicPr>
          <p:blipFill>
            <a:blip r:embed="rId2"/>
            <a:stretch>
              <a:fillRect/>
            </a:stretch>
          </p:blipFill>
          <p:spPr>
            <a:xfrm>
              <a:off x="341601" y="814747"/>
              <a:ext cx="5845272" cy="5228505"/>
            </a:xfrm>
            <a:prstGeom prst="rect">
              <a:avLst/>
            </a:prstGeom>
          </p:spPr>
        </p:pic>
        <p:sp>
          <p:nvSpPr>
            <p:cNvPr id="3" name="Oval 2">
              <a:extLst>
                <a:ext uri="{FF2B5EF4-FFF2-40B4-BE49-F238E27FC236}">
                  <a16:creationId xmlns:a16="http://schemas.microsoft.com/office/drawing/2014/main" id="{C341E48F-200B-4E41-8512-3BAFAC0B0799}"/>
                </a:ext>
              </a:extLst>
            </p:cNvPr>
            <p:cNvSpPr/>
            <p:nvPr/>
          </p:nvSpPr>
          <p:spPr>
            <a:xfrm>
              <a:off x="646546" y="764307"/>
              <a:ext cx="5366328" cy="5366328"/>
            </a:xfrm>
            <a:prstGeom prst="ellipse">
              <a:avLst/>
            </a:prstGeom>
            <a:noFill/>
            <a:ln w="762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4080509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8121" y="161174"/>
            <a:ext cx="11179238" cy="43647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600" dirty="0">
                <a:cs typeface="Arial"/>
              </a:rPr>
              <a:t>Year 7 Weekly Homework 1.7	</a:t>
            </a:r>
            <a:r>
              <a:rPr lang="en-GB" sz="1600" b="1" dirty="0">
                <a:cs typeface="Arial"/>
              </a:rPr>
              <a:t>Global Imports and Exports.   </a:t>
            </a:r>
            <a:r>
              <a:rPr lang="en-GB" sz="1600" dirty="0">
                <a:cs typeface="Arial"/>
              </a:rPr>
              <a:t>					</a:t>
            </a:r>
            <a:r>
              <a:rPr lang="en-GB" sz="1600" b="1" dirty="0">
                <a:cs typeface="Arial"/>
              </a:rPr>
              <a:t> KB Page 27</a:t>
            </a:r>
            <a:r>
              <a:rPr lang="en-GB" sz="1600" dirty="0">
                <a:cs typeface="Arial"/>
              </a:rPr>
              <a:t>     	                             </a:t>
            </a:r>
            <a:endParaRPr lang="en-US" dirty="0"/>
          </a:p>
        </p:txBody>
      </p:sp>
      <p:sp>
        <p:nvSpPr>
          <p:cNvPr id="9" name="Rectangle 8"/>
          <p:cNvSpPr/>
          <p:nvPr/>
        </p:nvSpPr>
        <p:spPr>
          <a:xfrm>
            <a:off x="189090" y="1738462"/>
            <a:ext cx="11737300"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143510">
              <a:lnSpc>
                <a:spcPct val="150000"/>
              </a:lnSpc>
              <a:spcAft>
                <a:spcPts val="0"/>
              </a:spcAft>
            </a:pPr>
            <a:r>
              <a:rPr lang="en-GB" sz="1600" dirty="0">
                <a:latin typeface="Calibri" panose="020F0502020204030204" pitchFamily="34" charset="0"/>
                <a:ea typeface="Calibri" panose="020F0502020204030204" pitchFamily="34" charset="0"/>
              </a:rPr>
              <a:t>The word used to describe buying, selling and swapping goods and services is ……………….. . It can happen at different scales. Two people might swap </a:t>
            </a:r>
            <a:r>
              <a:rPr lang="en-GB" sz="1600" dirty="0" err="1">
                <a:latin typeface="Calibri" panose="020F0502020204030204" pitchFamily="34" charset="0"/>
                <a:ea typeface="Calibri" panose="020F0502020204030204" pitchFamily="34" charset="0"/>
              </a:rPr>
              <a:t>Pokemon</a:t>
            </a:r>
            <a:r>
              <a:rPr lang="en-GB" sz="1600" dirty="0">
                <a:latin typeface="Calibri" panose="020F0502020204030204" pitchFamily="34" charset="0"/>
                <a:ea typeface="Calibri" panose="020F0502020204030204" pitchFamily="34" charset="0"/>
              </a:rPr>
              <a:t> cards, while large countries exchange different goods. </a:t>
            </a:r>
            <a:endParaRPr lang="en-GB" sz="1600" dirty="0">
              <a:latin typeface="Times New Roman" panose="02020603050405020304" pitchFamily="18" charset="0"/>
              <a:ea typeface="Times New Roman" panose="02020603050405020304" pitchFamily="18" charset="0"/>
            </a:endParaRPr>
          </a:p>
          <a:p>
            <a:pPr marR="143510">
              <a:lnSpc>
                <a:spcPct val="150000"/>
              </a:lnSpc>
              <a:spcAft>
                <a:spcPts val="0"/>
              </a:spcAft>
            </a:pPr>
            <a:r>
              <a:rPr lang="en-GB" sz="1600" dirty="0">
                <a:latin typeface="Calibri" panose="020F0502020204030204" pitchFamily="34" charset="0"/>
                <a:ea typeface="Calibri" panose="020F0502020204030204" pitchFamily="34" charset="0"/>
              </a:rPr>
              <a:t>Countries …………………… for lots of reasons. They</a:t>
            </a:r>
            <a:r>
              <a:rPr lang="en-GB" sz="1600" dirty="0">
                <a:latin typeface="Calibri" panose="020F0502020204030204" pitchFamily="34" charset="0"/>
                <a:ea typeface="Times New Roman" panose="02020603050405020304" pitchFamily="18" charset="0"/>
              </a:rPr>
              <a:t> might not have the ……………………………. they need, or the climate might not be ideal, or they might not have the right skills to manufacture a product. </a:t>
            </a:r>
            <a:endParaRPr lang="en-GB" sz="1600" dirty="0">
              <a:latin typeface="Times New Roman" panose="02020603050405020304" pitchFamily="18" charset="0"/>
              <a:ea typeface="Times New Roman" panose="02020603050405020304" pitchFamily="18" charset="0"/>
            </a:endParaRPr>
          </a:p>
          <a:p>
            <a:pPr marR="143510">
              <a:lnSpc>
                <a:spcPct val="150000"/>
              </a:lnSpc>
              <a:spcAft>
                <a:spcPts val="0"/>
              </a:spcAft>
            </a:pPr>
            <a:r>
              <a:rPr lang="en-GB" sz="1600" dirty="0">
                <a:latin typeface="Calibri" panose="020F0502020204030204" pitchFamily="34" charset="0"/>
                <a:ea typeface="Calibri" panose="020F0502020204030204" pitchFamily="34" charset="0"/>
              </a:rPr>
              <a:t>Raw materials, goods and services that a country buys are called …………………… . Raw materials goods and services that a country sells are called …………………………..….. </a:t>
            </a:r>
            <a:r>
              <a:rPr lang="en-GB" sz="1600" b="1" dirty="0">
                <a:latin typeface="Calibri" panose="020F0502020204030204" pitchFamily="34" charset="0"/>
                <a:ea typeface="Calibri" panose="020F0502020204030204" pitchFamily="34" charset="0"/>
              </a:rPr>
              <a:t>.</a:t>
            </a:r>
            <a:r>
              <a:rPr lang="en-GB" sz="1600" b="1" dirty="0">
                <a:latin typeface="Calibri" panose="020F0502020204030204" pitchFamily="34" charset="0"/>
                <a:ea typeface="Times New Roman" panose="02020603050405020304" pitchFamily="18" charset="0"/>
              </a:rPr>
              <a:t> </a:t>
            </a:r>
            <a:r>
              <a:rPr lang="en-GB" sz="1600" dirty="0">
                <a:latin typeface="Times New Roman" panose="02020603050405020304" pitchFamily="18" charset="0"/>
                <a:ea typeface="Times New Roman" panose="02020603050405020304" pitchFamily="18" charset="0"/>
              </a:rPr>
              <a:t>     </a:t>
            </a:r>
            <a:r>
              <a:rPr lang="en-GB" sz="1600" dirty="0">
                <a:latin typeface="Calibri" panose="020F0502020204030204" pitchFamily="34" charset="0"/>
                <a:ea typeface="Times New Roman" panose="02020603050405020304" pitchFamily="18" charset="0"/>
              </a:rPr>
              <a:t>Countries that trade goods and services with each other are called …………………………..…………… .</a:t>
            </a:r>
            <a:endParaRPr lang="en-GB" sz="1600" dirty="0">
              <a:effectLst/>
              <a:latin typeface="Times New Roman" panose="02020603050405020304" pitchFamily="18" charset="0"/>
              <a:ea typeface="Times New Roman" panose="02020603050405020304" pitchFamily="18" charset="0"/>
            </a:endParaRPr>
          </a:p>
        </p:txBody>
      </p:sp>
      <p:sp>
        <p:nvSpPr>
          <p:cNvPr id="10" name="Text Box 6"/>
          <p:cNvSpPr txBox="1">
            <a:spLocks noChangeArrowheads="1"/>
          </p:cNvSpPr>
          <p:nvPr/>
        </p:nvSpPr>
        <p:spPr bwMode="auto">
          <a:xfrm>
            <a:off x="7503503" y="837091"/>
            <a:ext cx="3507700" cy="6308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en-GB" sz="1400" b="1" dirty="0">
                <a:effectLst/>
                <a:latin typeface="Calibri" panose="020F0502020204030204" pitchFamily="34" charset="0"/>
                <a:ea typeface="Calibri" panose="020F0502020204030204" pitchFamily="34" charset="0"/>
                <a:cs typeface="Arial" panose="020B0604020202020204" pitchFamily="34" charset="0"/>
              </a:rPr>
              <a:t>Imports      exports  </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a:effectLst/>
                <a:latin typeface="Calibri" panose="020F0502020204030204" pitchFamily="34" charset="0"/>
                <a:ea typeface="Times New Roman" panose="02020603050405020304" pitchFamily="18" charset="0"/>
                <a:cs typeface="Arial" panose="020B0604020202020204" pitchFamily="34" charset="0"/>
              </a:rPr>
              <a:t>interdependent                     raw materials</a:t>
            </a: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400" b="1" dirty="0">
                <a:effectLst/>
                <a:latin typeface="Calibri" panose="020F0502020204030204" pitchFamily="34" charset="0"/>
                <a:ea typeface="Calibri" panose="020F0502020204030204" pitchFamily="34" charset="0"/>
                <a:cs typeface="Arial" panose="020B0604020202020204" pitchFamily="34" charset="0"/>
              </a:rPr>
              <a:t>trade</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p:cNvSpPr txBox="1"/>
          <p:nvPr/>
        </p:nvSpPr>
        <p:spPr>
          <a:xfrm>
            <a:off x="468122" y="844888"/>
            <a:ext cx="6907040" cy="584775"/>
          </a:xfrm>
          <a:prstGeom prst="rect">
            <a:avLst/>
          </a:prstGeom>
          <a:noFill/>
        </p:spPr>
        <p:txBody>
          <a:bodyPr wrap="square" rtlCol="0">
            <a:spAutoFit/>
          </a:bodyPr>
          <a:lstStyle/>
          <a:p>
            <a:r>
              <a:rPr lang="en-GB" sz="1600" b="1" dirty="0"/>
              <a:t>Task 1. </a:t>
            </a:r>
            <a:r>
              <a:rPr lang="en-GB" sz="1600" dirty="0"/>
              <a:t>Complete the paragraph below using the words from the box. </a:t>
            </a:r>
          </a:p>
          <a:p>
            <a:r>
              <a:rPr lang="en-GB" sz="1600" dirty="0"/>
              <a:t>             You can use the words more than once.</a:t>
            </a:r>
          </a:p>
        </p:txBody>
      </p:sp>
      <p:sp>
        <p:nvSpPr>
          <p:cNvPr id="13" name="TextBox 12"/>
          <p:cNvSpPr txBox="1"/>
          <p:nvPr/>
        </p:nvSpPr>
        <p:spPr>
          <a:xfrm>
            <a:off x="189090" y="4288465"/>
            <a:ext cx="11737300" cy="2308324"/>
          </a:xfrm>
          <a:prstGeom prst="rect">
            <a:avLst/>
          </a:prstGeom>
          <a:noFill/>
        </p:spPr>
        <p:txBody>
          <a:bodyPr wrap="square" rtlCol="0">
            <a:spAutoFit/>
          </a:bodyPr>
          <a:lstStyle/>
          <a:p>
            <a:r>
              <a:rPr lang="en-GB" sz="1600" b="1" u="sng" dirty="0"/>
              <a:t>Task 2 </a:t>
            </a:r>
            <a:r>
              <a:rPr lang="en-GB" sz="1600" dirty="0"/>
              <a:t>: Use your Knowledge book P25 in order to answer the following questions</a:t>
            </a:r>
          </a:p>
          <a:p>
            <a:endParaRPr lang="en-GB" sz="1600" dirty="0"/>
          </a:p>
          <a:p>
            <a:r>
              <a:rPr lang="en-GB" sz="1600" dirty="0"/>
              <a:t>1. What is a countries ‘balance of trade’ ? _____________________________________________________________________________</a:t>
            </a:r>
          </a:p>
          <a:p>
            <a:pPr lvl="0">
              <a:lnSpc>
                <a:spcPct val="150000"/>
              </a:lnSpc>
              <a:defRPr/>
            </a:pPr>
            <a:r>
              <a:rPr lang="en-GB" sz="1600" dirty="0"/>
              <a:t>2. </a:t>
            </a:r>
            <a:r>
              <a:rPr lang="en-GB" sz="1600" dirty="0">
                <a:solidFill>
                  <a:prstClr val="black"/>
                </a:solidFill>
                <a:latin typeface="Arial" panose="020B0604020202020204" pitchFamily="34" charset="0"/>
                <a:cs typeface="Arial" panose="020B0604020202020204" pitchFamily="34" charset="0"/>
              </a:rPr>
              <a:t>A country is making a ______________  if it earns more from exports than it pays for imports and a loss if it does not.</a:t>
            </a:r>
          </a:p>
          <a:p>
            <a:pPr lvl="0">
              <a:lnSpc>
                <a:spcPct val="150000"/>
              </a:lnSpc>
              <a:defRPr/>
            </a:pPr>
            <a:r>
              <a:rPr lang="en-GB" sz="1600" dirty="0">
                <a:solidFill>
                  <a:prstClr val="black"/>
                </a:solidFill>
                <a:latin typeface="Arial" panose="020B0604020202020204" pitchFamily="34" charset="0"/>
                <a:cs typeface="Arial" panose="020B0604020202020204" pitchFamily="34" charset="0"/>
              </a:rPr>
              <a:t>3. The UK is the  6</a:t>
            </a:r>
            <a:r>
              <a:rPr lang="en-GB" sz="1600" baseline="30000" dirty="0">
                <a:solidFill>
                  <a:prstClr val="black"/>
                </a:solidFill>
                <a:latin typeface="Arial" panose="020B0604020202020204" pitchFamily="34" charset="0"/>
                <a:cs typeface="Arial" panose="020B0604020202020204" pitchFamily="34" charset="0"/>
              </a:rPr>
              <a:t>th</a:t>
            </a:r>
            <a:r>
              <a:rPr lang="en-GB" sz="1600" dirty="0">
                <a:solidFill>
                  <a:prstClr val="black"/>
                </a:solidFill>
                <a:latin typeface="Arial" panose="020B0604020202020204" pitchFamily="34" charset="0"/>
                <a:cs typeface="Arial" panose="020B0604020202020204" pitchFamily="34" charset="0"/>
              </a:rPr>
              <a:t> /   9</a:t>
            </a:r>
            <a:r>
              <a:rPr lang="en-GB" sz="1600" baseline="30000" dirty="0">
                <a:solidFill>
                  <a:prstClr val="black"/>
                </a:solidFill>
                <a:latin typeface="Arial" panose="020B0604020202020204" pitchFamily="34" charset="0"/>
                <a:cs typeface="Arial" panose="020B0604020202020204" pitchFamily="34" charset="0"/>
              </a:rPr>
              <a:t>th</a:t>
            </a:r>
            <a:r>
              <a:rPr lang="en-GB" sz="1600" dirty="0">
                <a:solidFill>
                  <a:prstClr val="black"/>
                </a:solidFill>
                <a:latin typeface="Arial" panose="020B0604020202020204" pitchFamily="34" charset="0"/>
                <a:cs typeface="Arial" panose="020B0604020202020204" pitchFamily="34" charset="0"/>
              </a:rPr>
              <a:t>  / 14</a:t>
            </a:r>
            <a:r>
              <a:rPr lang="en-GB" sz="1600" baseline="30000" dirty="0">
                <a:solidFill>
                  <a:prstClr val="black"/>
                </a:solidFill>
                <a:latin typeface="Arial" panose="020B0604020202020204" pitchFamily="34" charset="0"/>
                <a:cs typeface="Arial" panose="020B0604020202020204" pitchFamily="34" charset="0"/>
              </a:rPr>
              <a:t>th</a:t>
            </a:r>
            <a:r>
              <a:rPr lang="en-GB" sz="1600" dirty="0">
                <a:solidFill>
                  <a:prstClr val="black"/>
                </a:solidFill>
                <a:latin typeface="Arial" panose="020B0604020202020204" pitchFamily="34" charset="0"/>
                <a:cs typeface="Arial" panose="020B0604020202020204" pitchFamily="34" charset="0"/>
              </a:rPr>
              <a:t> largest economy in the world </a:t>
            </a:r>
          </a:p>
          <a:p>
            <a:pPr lvl="0">
              <a:lnSpc>
                <a:spcPct val="150000"/>
              </a:lnSpc>
              <a:defRPr/>
            </a:pPr>
            <a:r>
              <a:rPr lang="en-GB" sz="1600" dirty="0">
                <a:solidFill>
                  <a:prstClr val="black"/>
                </a:solidFill>
                <a:latin typeface="Arial" panose="020B0604020202020204" pitchFamily="34" charset="0"/>
                <a:cs typeface="Arial" panose="020B0604020202020204" pitchFamily="34" charset="0"/>
              </a:rPr>
              <a:t>4. Examples of the types of products we import are ___________________________________________________________</a:t>
            </a:r>
          </a:p>
          <a:p>
            <a:pPr lvl="0">
              <a:lnSpc>
                <a:spcPct val="150000"/>
              </a:lnSpc>
              <a:defRPr/>
            </a:pPr>
            <a:r>
              <a:rPr lang="en-GB" sz="1600" dirty="0">
                <a:solidFill>
                  <a:prstClr val="black"/>
                </a:solidFill>
                <a:latin typeface="Arial" panose="020B0604020202020204" pitchFamily="34" charset="0"/>
                <a:cs typeface="Arial" panose="020B0604020202020204" pitchFamily="34" charset="0"/>
              </a:rPr>
              <a:t>5. Examples of the types of products we export are ___________________________________________________________</a:t>
            </a:r>
          </a:p>
        </p:txBody>
      </p:sp>
    </p:spTree>
    <p:extLst>
      <p:ext uri="{BB962C8B-B14F-4D97-AF65-F5344CB8AC3E}">
        <p14:creationId xmlns:p14="http://schemas.microsoft.com/office/powerpoint/2010/main" val="2284391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8121" y="161174"/>
            <a:ext cx="11179238" cy="43647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600" dirty="0">
                <a:cs typeface="Arial"/>
              </a:rPr>
              <a:t>Year 7 Weekly Homework 1.8	</a:t>
            </a:r>
            <a:r>
              <a:rPr lang="en-GB" sz="1600" b="1" dirty="0">
                <a:cs typeface="Arial"/>
              </a:rPr>
              <a:t>Why did Toyota locate in Derbyshire ?</a:t>
            </a:r>
            <a:r>
              <a:rPr lang="en-GB" sz="1600" dirty="0">
                <a:cs typeface="Arial"/>
              </a:rPr>
              <a:t>	</a:t>
            </a:r>
            <a:r>
              <a:rPr lang="en-GB" sz="1600" b="1" dirty="0">
                <a:cs typeface="Arial"/>
              </a:rPr>
              <a:t> 			KB Page 26</a:t>
            </a:r>
            <a:r>
              <a:rPr lang="en-GB" sz="1600" dirty="0">
                <a:cs typeface="Arial"/>
              </a:rPr>
              <a:t>      	                             </a:t>
            </a:r>
            <a:endParaRPr lang="en-US" dirty="0"/>
          </a:p>
        </p:txBody>
      </p:sp>
      <p:sp>
        <p:nvSpPr>
          <p:cNvPr id="2" name="TextBox 1">
            <a:extLst>
              <a:ext uri="{FF2B5EF4-FFF2-40B4-BE49-F238E27FC236}">
                <a16:creationId xmlns:a16="http://schemas.microsoft.com/office/drawing/2014/main" id="{844E8D85-10FE-D24F-8161-C08961B14020}"/>
              </a:ext>
            </a:extLst>
          </p:cNvPr>
          <p:cNvSpPr txBox="1"/>
          <p:nvPr/>
        </p:nvSpPr>
        <p:spPr>
          <a:xfrm>
            <a:off x="247973" y="770442"/>
            <a:ext cx="11399386" cy="1661993"/>
          </a:xfrm>
          <a:prstGeom prst="rect">
            <a:avLst/>
          </a:prstGeom>
          <a:noFill/>
        </p:spPr>
        <p:txBody>
          <a:bodyPr wrap="square" rtlCol="0">
            <a:spAutoFit/>
          </a:bodyPr>
          <a:lstStyle/>
          <a:p>
            <a:pPr marL="342900" indent="-342900">
              <a:buAutoNum type="arabicPeriod"/>
            </a:pPr>
            <a:r>
              <a:rPr lang="en-US" sz="1400" dirty="0"/>
              <a:t>Why did Manufacturing in the UK decline ? ______________________________________________________________________________________</a:t>
            </a:r>
          </a:p>
          <a:p>
            <a:pPr marL="342900" indent="-342900">
              <a:buAutoNum type="arabicPeriod"/>
            </a:pPr>
            <a:endParaRPr lang="en-US" sz="1400" dirty="0"/>
          </a:p>
          <a:p>
            <a:pPr marL="342900" indent="-342900">
              <a:buAutoNum type="arabicPeriod"/>
            </a:pPr>
            <a:r>
              <a:rPr lang="en-US" sz="1400" dirty="0"/>
              <a:t>What type of industries declined ? _____________________________________________________________________________________________</a:t>
            </a:r>
          </a:p>
          <a:p>
            <a:pPr marL="342900" indent="-342900">
              <a:buAutoNum type="arabicPeriod"/>
            </a:pPr>
            <a:endParaRPr lang="en-US" sz="1400" dirty="0"/>
          </a:p>
          <a:p>
            <a:pPr marL="342900" indent="-342900">
              <a:buAutoNum type="arabicPeriod"/>
            </a:pPr>
            <a:r>
              <a:rPr lang="en-US" sz="1400" dirty="0"/>
              <a:t>Derby had to ‘sell’ themselves to Toyota, and explain to them why </a:t>
            </a:r>
            <a:r>
              <a:rPr lang="en-US" sz="1400" dirty="0" err="1"/>
              <a:t>Burnaston</a:t>
            </a:r>
            <a:r>
              <a:rPr lang="en-US" sz="1400" dirty="0"/>
              <a:t> was the best site for the Toyota plant. Transform the ‘selling points’ of </a:t>
            </a:r>
            <a:r>
              <a:rPr lang="en-US" sz="1400" dirty="0" err="1"/>
              <a:t>Burnaston</a:t>
            </a:r>
            <a:r>
              <a:rPr lang="en-US" sz="1400" dirty="0"/>
              <a:t> below  into images to help you to remember them </a:t>
            </a:r>
          </a:p>
          <a:p>
            <a:endParaRPr lang="en-US" dirty="0"/>
          </a:p>
        </p:txBody>
      </p:sp>
      <p:sp>
        <p:nvSpPr>
          <p:cNvPr id="3" name="Rectangle 2">
            <a:extLst>
              <a:ext uri="{FF2B5EF4-FFF2-40B4-BE49-F238E27FC236}">
                <a16:creationId xmlns:a16="http://schemas.microsoft.com/office/drawing/2014/main" id="{91C5C0A5-326E-FB48-9EAC-BAF244278DB9}"/>
              </a:ext>
            </a:extLst>
          </p:cNvPr>
          <p:cNvSpPr/>
          <p:nvPr/>
        </p:nvSpPr>
        <p:spPr>
          <a:xfrm>
            <a:off x="247973" y="2185872"/>
            <a:ext cx="4520954" cy="227414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28600" lvl="0" indent="-228600">
              <a:lnSpc>
                <a:spcPct val="150000"/>
              </a:lnSpc>
              <a:buAutoNum type="alphaUcPeriod"/>
              <a:defRPr/>
            </a:pPr>
            <a:r>
              <a:rPr lang="en-GB" sz="1200" dirty="0">
                <a:latin typeface="Arial" panose="020B0604020202020204" pitchFamily="34" charset="0"/>
                <a:cs typeface="Arial" panose="020B0604020202020204" pitchFamily="34" charset="0"/>
              </a:rPr>
              <a:t>Derbyshire has a strong history of manufacturing with large multinational companies such as Rolls Royce</a:t>
            </a:r>
          </a:p>
          <a:p>
            <a:pPr marL="228600" lvl="0" indent="-228600">
              <a:lnSpc>
                <a:spcPct val="150000"/>
              </a:lnSpc>
              <a:buAutoNum type="alphaUcPeriod"/>
              <a:defRPr/>
            </a:pPr>
            <a:endParaRPr lang="en-GB" sz="1200" dirty="0">
              <a:latin typeface="Arial" panose="020B0604020202020204" pitchFamily="34" charset="0"/>
              <a:cs typeface="Arial" panose="020B0604020202020204" pitchFamily="34" charset="0"/>
            </a:endParaRPr>
          </a:p>
          <a:p>
            <a:pPr marL="228600" lvl="0" indent="-228600">
              <a:lnSpc>
                <a:spcPct val="150000"/>
              </a:lnSpc>
              <a:buAutoNum type="alphaUcPeriod"/>
              <a:defRPr/>
            </a:pPr>
            <a:endParaRPr lang="en-GB" sz="1200" dirty="0">
              <a:latin typeface="Arial" panose="020B0604020202020204" pitchFamily="34" charset="0"/>
              <a:cs typeface="Arial" panose="020B0604020202020204" pitchFamily="34" charset="0"/>
            </a:endParaRPr>
          </a:p>
          <a:p>
            <a:pPr marL="228600" lvl="0" indent="-228600">
              <a:lnSpc>
                <a:spcPct val="150000"/>
              </a:lnSpc>
              <a:buAutoNum type="alphaUcPeriod"/>
              <a:defRPr/>
            </a:pPr>
            <a:endParaRPr lang="en-GB" sz="1200" dirty="0">
              <a:latin typeface="Arial" panose="020B0604020202020204" pitchFamily="34" charset="0"/>
              <a:cs typeface="Arial" panose="020B0604020202020204" pitchFamily="34" charset="0"/>
            </a:endParaRPr>
          </a:p>
          <a:p>
            <a:pPr marL="228600" lvl="0" indent="-228600">
              <a:lnSpc>
                <a:spcPct val="150000"/>
              </a:lnSpc>
              <a:buAutoNum type="alphaUcPeriod"/>
              <a:defRPr/>
            </a:pPr>
            <a:endParaRPr lang="en-GB" sz="1200" dirty="0">
              <a:latin typeface="Arial" panose="020B0604020202020204" pitchFamily="34" charset="0"/>
              <a:cs typeface="Arial" panose="020B0604020202020204" pitchFamily="34" charset="0"/>
            </a:endParaRPr>
          </a:p>
          <a:p>
            <a:pPr marL="228600" lvl="0" indent="-228600">
              <a:lnSpc>
                <a:spcPct val="150000"/>
              </a:lnSpc>
              <a:buAutoNum type="alphaUcPeriod"/>
              <a:defRPr/>
            </a:pPr>
            <a:endParaRPr lang="en-GB" sz="1200" dirty="0">
              <a:latin typeface="Arial" panose="020B0604020202020204" pitchFamily="34" charset="0"/>
              <a:cs typeface="Arial" panose="020B0604020202020204" pitchFamily="34" charset="0"/>
            </a:endParaRPr>
          </a:p>
          <a:p>
            <a:pPr marL="228600" lvl="0" indent="-228600">
              <a:lnSpc>
                <a:spcPct val="150000"/>
              </a:lnSpc>
              <a:buAutoNum type="alphaUcPeriod"/>
              <a:defRPr/>
            </a:pPr>
            <a:endParaRPr lang="en-GB" sz="12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11F77F3-3733-C74A-96FF-1A2B273E8B04}"/>
              </a:ext>
            </a:extLst>
          </p:cNvPr>
          <p:cNvSpPr/>
          <p:nvPr/>
        </p:nvSpPr>
        <p:spPr>
          <a:xfrm>
            <a:off x="5380483" y="2231421"/>
            <a:ext cx="2896049" cy="199715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lnSpc>
                <a:spcPct val="150000"/>
              </a:lnSpc>
              <a:defRPr/>
            </a:pPr>
            <a:r>
              <a:rPr lang="en-GB" sz="1200" dirty="0">
                <a:latin typeface="Arial" panose="020B0604020202020204" pitchFamily="34" charset="0"/>
                <a:cs typeface="Arial" panose="020B0604020202020204" pitchFamily="34" charset="0"/>
              </a:rPr>
              <a:t>B. A highly skilled and flexible workforce</a:t>
            </a:r>
          </a:p>
          <a:p>
            <a:pPr lvl="0">
              <a:lnSpc>
                <a:spcPct val="150000"/>
              </a:lnSpc>
              <a:defRPr/>
            </a:pPr>
            <a:endParaRPr lang="en-GB" sz="1200" dirty="0">
              <a:latin typeface="Arial" panose="020B0604020202020204" pitchFamily="34" charset="0"/>
              <a:cs typeface="Arial" panose="020B0604020202020204" pitchFamily="34" charset="0"/>
            </a:endParaRPr>
          </a:p>
          <a:p>
            <a:pPr lvl="0">
              <a:lnSpc>
                <a:spcPct val="150000"/>
              </a:lnSpc>
              <a:defRPr/>
            </a:pPr>
            <a:endParaRPr lang="en-GB" sz="1200" dirty="0">
              <a:latin typeface="Arial" panose="020B0604020202020204" pitchFamily="34" charset="0"/>
              <a:cs typeface="Arial" panose="020B0604020202020204" pitchFamily="34" charset="0"/>
            </a:endParaRPr>
          </a:p>
          <a:p>
            <a:pPr lvl="0">
              <a:lnSpc>
                <a:spcPct val="150000"/>
              </a:lnSpc>
              <a:defRPr/>
            </a:pPr>
            <a:endParaRPr lang="en-GB" sz="1200" dirty="0">
              <a:latin typeface="Arial" panose="020B0604020202020204" pitchFamily="34" charset="0"/>
              <a:cs typeface="Arial" panose="020B0604020202020204" pitchFamily="34" charset="0"/>
            </a:endParaRPr>
          </a:p>
          <a:p>
            <a:pPr lvl="0">
              <a:lnSpc>
                <a:spcPct val="150000"/>
              </a:lnSpc>
              <a:defRPr/>
            </a:pPr>
            <a:endParaRPr lang="en-GB" sz="1200" dirty="0">
              <a:latin typeface="Arial" panose="020B0604020202020204" pitchFamily="34" charset="0"/>
              <a:cs typeface="Arial" panose="020B0604020202020204" pitchFamily="34" charset="0"/>
            </a:endParaRPr>
          </a:p>
          <a:p>
            <a:pPr lvl="0">
              <a:lnSpc>
                <a:spcPct val="150000"/>
              </a:lnSpc>
              <a:defRPr/>
            </a:pPr>
            <a:endParaRPr lang="en-GB" sz="1200" dirty="0">
              <a:latin typeface="Arial" panose="020B0604020202020204" pitchFamily="34" charset="0"/>
              <a:cs typeface="Arial" panose="020B0604020202020204" pitchFamily="34" charset="0"/>
            </a:endParaRPr>
          </a:p>
          <a:p>
            <a:pPr lvl="0">
              <a:lnSpc>
                <a:spcPct val="150000"/>
              </a:lnSpc>
              <a:defRPr/>
            </a:pPr>
            <a:endParaRPr lang="en-GB" sz="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1E32C5B-4DB5-A247-A577-F383E6BFAC9F}"/>
              </a:ext>
            </a:extLst>
          </p:cNvPr>
          <p:cNvSpPr/>
          <p:nvPr/>
        </p:nvSpPr>
        <p:spPr>
          <a:xfrm>
            <a:off x="8888089" y="2191689"/>
            <a:ext cx="2659702" cy="199715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lnSpc>
                <a:spcPct val="150000"/>
              </a:lnSpc>
              <a:defRPr/>
            </a:pPr>
            <a:r>
              <a:rPr lang="en-GB" sz="1200" dirty="0">
                <a:latin typeface="Arial" panose="020B0604020202020204" pitchFamily="34" charset="0"/>
                <a:cs typeface="Arial" panose="020B0604020202020204" pitchFamily="34" charset="0"/>
              </a:rPr>
              <a:t>C. Derbyshire is a central UK county</a:t>
            </a:r>
          </a:p>
          <a:p>
            <a:pPr lvl="0">
              <a:lnSpc>
                <a:spcPct val="150000"/>
              </a:lnSpc>
              <a:defRPr/>
            </a:pPr>
            <a:endParaRPr lang="en-GB" sz="1200" dirty="0">
              <a:latin typeface="Arial" panose="020B0604020202020204" pitchFamily="34" charset="0"/>
              <a:cs typeface="Arial" panose="020B0604020202020204" pitchFamily="34" charset="0"/>
            </a:endParaRPr>
          </a:p>
          <a:p>
            <a:pPr lvl="0">
              <a:lnSpc>
                <a:spcPct val="150000"/>
              </a:lnSpc>
              <a:defRPr/>
            </a:pPr>
            <a:endParaRPr lang="en-GB" sz="1200" dirty="0">
              <a:latin typeface="Arial" panose="020B0604020202020204" pitchFamily="34" charset="0"/>
              <a:cs typeface="Arial" panose="020B0604020202020204" pitchFamily="34" charset="0"/>
            </a:endParaRPr>
          </a:p>
          <a:p>
            <a:pPr lvl="0">
              <a:lnSpc>
                <a:spcPct val="150000"/>
              </a:lnSpc>
              <a:defRPr/>
            </a:pPr>
            <a:endParaRPr lang="en-GB" sz="1200" dirty="0">
              <a:latin typeface="Arial" panose="020B0604020202020204" pitchFamily="34" charset="0"/>
              <a:cs typeface="Arial" panose="020B0604020202020204" pitchFamily="34" charset="0"/>
            </a:endParaRPr>
          </a:p>
          <a:p>
            <a:pPr lvl="0">
              <a:lnSpc>
                <a:spcPct val="150000"/>
              </a:lnSpc>
              <a:defRPr/>
            </a:pPr>
            <a:endParaRPr lang="en-GB" sz="1200" dirty="0">
              <a:latin typeface="Arial" panose="020B0604020202020204" pitchFamily="34" charset="0"/>
              <a:cs typeface="Arial" panose="020B0604020202020204" pitchFamily="34" charset="0"/>
            </a:endParaRPr>
          </a:p>
          <a:p>
            <a:pPr lvl="0">
              <a:lnSpc>
                <a:spcPct val="150000"/>
              </a:lnSpc>
              <a:defRPr/>
            </a:pPr>
            <a:endParaRPr lang="en-GB" sz="1200" dirty="0">
              <a:latin typeface="Arial" panose="020B0604020202020204" pitchFamily="34" charset="0"/>
              <a:cs typeface="Arial" panose="020B0604020202020204" pitchFamily="34" charset="0"/>
            </a:endParaRPr>
          </a:p>
          <a:p>
            <a:pPr lvl="0">
              <a:lnSpc>
                <a:spcPct val="150000"/>
              </a:lnSpc>
              <a:defRPr/>
            </a:pPr>
            <a:r>
              <a:rPr lang="en-GB" sz="1200" dirty="0">
                <a:latin typeface="Arial" panose="020B0604020202020204" pitchFamily="34" charset="0"/>
                <a:cs typeface="Arial" panose="020B0604020202020204" pitchFamily="34" charset="0"/>
              </a:rPr>
              <a:t> </a:t>
            </a:r>
          </a:p>
        </p:txBody>
      </p:sp>
      <p:sp>
        <p:nvSpPr>
          <p:cNvPr id="8" name="Rectangle 7">
            <a:extLst>
              <a:ext uri="{FF2B5EF4-FFF2-40B4-BE49-F238E27FC236}">
                <a16:creationId xmlns:a16="http://schemas.microsoft.com/office/drawing/2014/main" id="{97CFC664-0076-3D4B-9109-E93DA2C8D07D}"/>
              </a:ext>
            </a:extLst>
          </p:cNvPr>
          <p:cNvSpPr/>
          <p:nvPr/>
        </p:nvSpPr>
        <p:spPr>
          <a:xfrm>
            <a:off x="222968" y="4611511"/>
            <a:ext cx="5693033" cy="199715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lnSpc>
                <a:spcPct val="150000"/>
              </a:lnSpc>
              <a:defRPr/>
            </a:pPr>
            <a:r>
              <a:rPr lang="en-GB" sz="1200" dirty="0">
                <a:latin typeface="Arial" panose="020B0604020202020204" pitchFamily="34" charset="0"/>
                <a:cs typeface="Arial" panose="020B0604020202020204" pitchFamily="34" charset="0"/>
              </a:rPr>
              <a:t>D. The </a:t>
            </a:r>
            <a:r>
              <a:rPr lang="en-GB" sz="1200" dirty="0" err="1">
                <a:latin typeface="Arial" panose="020B0604020202020204" pitchFamily="34" charset="0"/>
                <a:cs typeface="Arial" panose="020B0604020202020204" pitchFamily="34" charset="0"/>
              </a:rPr>
              <a:t>Burnaston</a:t>
            </a:r>
            <a:r>
              <a:rPr lang="en-GB" sz="1200" dirty="0">
                <a:latin typeface="Arial" panose="020B0604020202020204" pitchFamily="34" charset="0"/>
                <a:cs typeface="Arial" panose="020B0604020202020204" pitchFamily="34" charset="0"/>
              </a:rPr>
              <a:t> site is 600 acres and is relatively flat and was a disused airfield</a:t>
            </a:r>
          </a:p>
          <a:p>
            <a:pPr lvl="0">
              <a:lnSpc>
                <a:spcPct val="150000"/>
              </a:lnSpc>
              <a:defRPr/>
            </a:pPr>
            <a:endParaRPr lang="en-GB" sz="1200" dirty="0">
              <a:latin typeface="Arial" panose="020B0604020202020204" pitchFamily="34" charset="0"/>
              <a:cs typeface="Arial" panose="020B0604020202020204" pitchFamily="34" charset="0"/>
            </a:endParaRPr>
          </a:p>
          <a:p>
            <a:pPr lvl="0">
              <a:lnSpc>
                <a:spcPct val="150000"/>
              </a:lnSpc>
              <a:defRPr/>
            </a:pPr>
            <a:endParaRPr lang="en-GB" sz="1200" dirty="0">
              <a:latin typeface="Arial" panose="020B0604020202020204" pitchFamily="34" charset="0"/>
              <a:cs typeface="Arial" panose="020B0604020202020204" pitchFamily="34" charset="0"/>
            </a:endParaRPr>
          </a:p>
          <a:p>
            <a:pPr lvl="0">
              <a:lnSpc>
                <a:spcPct val="150000"/>
              </a:lnSpc>
              <a:defRPr/>
            </a:pPr>
            <a:endParaRPr lang="en-GB" sz="1200" dirty="0">
              <a:latin typeface="Arial" panose="020B0604020202020204" pitchFamily="34" charset="0"/>
              <a:cs typeface="Arial" panose="020B0604020202020204" pitchFamily="34" charset="0"/>
            </a:endParaRPr>
          </a:p>
          <a:p>
            <a:pPr lvl="0">
              <a:lnSpc>
                <a:spcPct val="150000"/>
              </a:lnSpc>
              <a:defRPr/>
            </a:pPr>
            <a:endParaRPr lang="en-GB" sz="1200" dirty="0">
              <a:latin typeface="Arial" panose="020B0604020202020204" pitchFamily="34" charset="0"/>
              <a:cs typeface="Arial" panose="020B0604020202020204" pitchFamily="34" charset="0"/>
            </a:endParaRPr>
          </a:p>
          <a:p>
            <a:pPr lvl="0">
              <a:lnSpc>
                <a:spcPct val="150000"/>
              </a:lnSpc>
              <a:defRPr/>
            </a:pPr>
            <a:endParaRPr lang="en-GB" sz="1200" dirty="0">
              <a:latin typeface="Arial" panose="020B0604020202020204" pitchFamily="34" charset="0"/>
              <a:cs typeface="Arial" panose="020B0604020202020204" pitchFamily="34" charset="0"/>
            </a:endParaRPr>
          </a:p>
          <a:p>
            <a:pPr lvl="0">
              <a:lnSpc>
                <a:spcPct val="150000"/>
              </a:lnSpc>
              <a:defRPr/>
            </a:pPr>
            <a:r>
              <a:rPr lang="en-GB" sz="1200" dirty="0">
                <a:latin typeface="Arial" panose="020B060402020202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id="{5E0C1E66-ECAC-0E4A-A2CE-2A69DEFC0B90}"/>
              </a:ext>
            </a:extLst>
          </p:cNvPr>
          <p:cNvSpPr/>
          <p:nvPr/>
        </p:nvSpPr>
        <p:spPr>
          <a:xfrm>
            <a:off x="6134262" y="4425566"/>
            <a:ext cx="5834770" cy="21185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nSpc>
                <a:spcPct val="150000"/>
              </a:lnSpc>
              <a:defRPr/>
            </a:pPr>
            <a:r>
              <a:rPr lang="en-GB" sz="1200" dirty="0">
                <a:latin typeface="Arial" panose="020B0604020202020204" pitchFamily="34" charset="0"/>
                <a:cs typeface="Arial" panose="020B0604020202020204" pitchFamily="34" charset="0"/>
              </a:rPr>
              <a:t>E. Excellent transport links. The </a:t>
            </a:r>
            <a:r>
              <a:rPr lang="en-GB" sz="1200" dirty="0" err="1">
                <a:latin typeface="Arial" panose="020B0604020202020204" pitchFamily="34" charset="0"/>
                <a:cs typeface="Arial" panose="020B0604020202020204" pitchFamily="34" charset="0"/>
              </a:rPr>
              <a:t>Burnaston</a:t>
            </a:r>
            <a:r>
              <a:rPr lang="en-GB" sz="1200" dirty="0">
                <a:latin typeface="Arial" panose="020B0604020202020204" pitchFamily="34" charset="0"/>
                <a:cs typeface="Arial" panose="020B0604020202020204" pitchFamily="34" charset="0"/>
              </a:rPr>
              <a:t> site crosses the A38 and the A50 roads</a:t>
            </a:r>
            <a:r>
              <a:rPr lang="en-GB" dirty="0">
                <a:latin typeface="Arial" panose="020B0604020202020204" pitchFamily="34" charset="0"/>
                <a:cs typeface="Arial" panose="020B0604020202020204" pitchFamily="34" charset="0"/>
              </a:rPr>
              <a:t>.</a:t>
            </a:r>
          </a:p>
          <a:p>
            <a:pPr lvl="0">
              <a:lnSpc>
                <a:spcPct val="150000"/>
              </a:lnSpc>
              <a:defRPr/>
            </a:pPr>
            <a:endParaRPr lang="en-GB" dirty="0">
              <a:latin typeface="Arial" panose="020B0604020202020204" pitchFamily="34" charset="0"/>
              <a:cs typeface="Arial" panose="020B0604020202020204" pitchFamily="34" charset="0"/>
            </a:endParaRPr>
          </a:p>
          <a:p>
            <a:pPr lvl="0">
              <a:lnSpc>
                <a:spcPct val="150000"/>
              </a:lnSpc>
              <a:defRPr/>
            </a:pPr>
            <a:endParaRPr lang="en-GB" dirty="0">
              <a:latin typeface="Arial" panose="020B0604020202020204" pitchFamily="34" charset="0"/>
              <a:cs typeface="Arial" panose="020B0604020202020204" pitchFamily="34" charset="0"/>
            </a:endParaRPr>
          </a:p>
          <a:p>
            <a:pPr lvl="0">
              <a:lnSpc>
                <a:spcPct val="150000"/>
              </a:lnSpc>
              <a:defRPr/>
            </a:pPr>
            <a:endParaRPr lang="en-GB" dirty="0">
              <a:latin typeface="Arial" panose="020B0604020202020204" pitchFamily="34" charset="0"/>
              <a:cs typeface="Arial" panose="020B0604020202020204" pitchFamily="34" charset="0"/>
            </a:endParaRPr>
          </a:p>
          <a:p>
            <a:pPr lvl="0">
              <a:lnSpc>
                <a:spcPct val="150000"/>
              </a:lnSpc>
              <a:defRPr/>
            </a:pPr>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0144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78025" y="234428"/>
            <a:ext cx="11254342" cy="33154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600" dirty="0">
                <a:cs typeface="Arial"/>
              </a:rPr>
              <a:t>Year 7 Weekly Homework 1.9	</a:t>
            </a:r>
            <a:r>
              <a:rPr lang="en-GB" sz="1600" b="1" dirty="0">
                <a:cs typeface="Arial"/>
              </a:rPr>
              <a:t>        What is a National Park ? </a:t>
            </a:r>
            <a:r>
              <a:rPr lang="en-GB" sz="1600" dirty="0">
                <a:cs typeface="Arial"/>
              </a:rPr>
              <a:t>					</a:t>
            </a:r>
            <a:r>
              <a:rPr lang="en-GB" sz="1600" b="1" dirty="0">
                <a:cs typeface="Arial"/>
              </a:rPr>
              <a:t> KB Page 22</a:t>
            </a:r>
            <a:r>
              <a:rPr lang="en-GB" sz="1600" dirty="0">
                <a:cs typeface="Arial"/>
              </a:rPr>
              <a:t>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025" y="1169545"/>
            <a:ext cx="4705350" cy="4762500"/>
          </a:xfrm>
          <a:prstGeom prst="rect">
            <a:avLst/>
          </a:prstGeom>
        </p:spPr>
      </p:pic>
      <p:sp>
        <p:nvSpPr>
          <p:cNvPr id="11" name="Rectangle 10"/>
          <p:cNvSpPr/>
          <p:nvPr/>
        </p:nvSpPr>
        <p:spPr>
          <a:xfrm>
            <a:off x="4324463" y="1169545"/>
            <a:ext cx="1064301" cy="2187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092" y="677112"/>
            <a:ext cx="2962275" cy="3686175"/>
          </a:xfrm>
          <a:prstGeom prst="rect">
            <a:avLst/>
          </a:prstGeom>
        </p:spPr>
      </p:pic>
      <p:sp>
        <p:nvSpPr>
          <p:cNvPr id="12" name="TextBox 11"/>
          <p:cNvSpPr txBox="1"/>
          <p:nvPr/>
        </p:nvSpPr>
        <p:spPr>
          <a:xfrm>
            <a:off x="4856413" y="4474431"/>
            <a:ext cx="7091795" cy="196977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u="sng" dirty="0"/>
              <a:t>Task 2 </a:t>
            </a:r>
            <a:r>
              <a:rPr lang="en-GB" sz="1400" dirty="0"/>
              <a:t>: What is a National Park ?</a:t>
            </a:r>
          </a:p>
          <a:p>
            <a:r>
              <a:rPr lang="en-GB" dirty="0"/>
              <a:t>________________________________________________________________________________________________________________________</a:t>
            </a:r>
          </a:p>
          <a:p>
            <a:endParaRPr lang="en-GB" dirty="0"/>
          </a:p>
          <a:p>
            <a:r>
              <a:rPr lang="en-GB" sz="1400" b="1" u="sng" dirty="0"/>
              <a:t>Task 3 </a:t>
            </a:r>
            <a:r>
              <a:rPr lang="en-GB" sz="1400" dirty="0"/>
              <a:t>: When was the first national Park created ?          </a:t>
            </a:r>
            <a:r>
              <a:rPr lang="en-GB" dirty="0"/>
              <a:t>___________________</a:t>
            </a:r>
          </a:p>
          <a:p>
            <a:endParaRPr lang="en-GB" dirty="0"/>
          </a:p>
          <a:p>
            <a:r>
              <a:rPr lang="en-GB" sz="1400" b="1" u="sng" dirty="0"/>
              <a:t>Task 4 </a:t>
            </a:r>
            <a:r>
              <a:rPr lang="en-GB" sz="1400" dirty="0"/>
              <a:t>: What is the closest National Park to Derby ?</a:t>
            </a:r>
            <a:r>
              <a:rPr lang="en-GB" dirty="0"/>
              <a:t>  _____________________</a:t>
            </a:r>
            <a:endParaRPr lang="en-GB" sz="1400" dirty="0"/>
          </a:p>
        </p:txBody>
      </p:sp>
      <p:sp>
        <p:nvSpPr>
          <p:cNvPr id="10" name="TextBox 9"/>
          <p:cNvSpPr txBox="1"/>
          <p:nvPr/>
        </p:nvSpPr>
        <p:spPr>
          <a:xfrm>
            <a:off x="4856413" y="2210169"/>
            <a:ext cx="2968453" cy="73866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u="sng" dirty="0"/>
              <a:t>Task 1 </a:t>
            </a:r>
            <a:r>
              <a:rPr lang="en-GB" sz="1400" dirty="0"/>
              <a:t>: Use P22 of your knowledge book to label the National Parks correctly in the table to the right</a:t>
            </a:r>
          </a:p>
        </p:txBody>
      </p:sp>
    </p:spTree>
    <p:extLst>
      <p:ext uri="{BB962C8B-B14F-4D97-AF65-F5344CB8AC3E}">
        <p14:creationId xmlns:p14="http://schemas.microsoft.com/office/powerpoint/2010/main" val="101259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8121" y="161174"/>
            <a:ext cx="11179238" cy="43647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600" dirty="0">
                <a:cs typeface="Arial"/>
              </a:rPr>
              <a:t>Year 7 Weekly Homework Autumn 1.10	</a:t>
            </a:r>
            <a:r>
              <a:rPr lang="en-GB" sz="1600" b="1" dirty="0">
                <a:cs typeface="Arial"/>
              </a:rPr>
              <a:t>Conflict in National Parks </a:t>
            </a:r>
            <a:r>
              <a:rPr lang="en-GB" sz="1600" dirty="0">
                <a:cs typeface="Arial"/>
              </a:rPr>
              <a:t>	     	                             </a:t>
            </a:r>
            <a:endParaRPr lang="en-US" dirty="0"/>
          </a:p>
        </p:txBody>
      </p:sp>
      <p:pic>
        <p:nvPicPr>
          <p:cNvPr id="3" name="Picture 2" descr="Diagram&#10;&#10;Description automatically generated">
            <a:extLst>
              <a:ext uri="{FF2B5EF4-FFF2-40B4-BE49-F238E27FC236}">
                <a16:creationId xmlns:a16="http://schemas.microsoft.com/office/drawing/2014/main" id="{96346E14-7BE2-B148-8708-0729BD9C8D53}"/>
              </a:ext>
            </a:extLst>
          </p:cNvPr>
          <p:cNvPicPr>
            <a:picLocks noChangeAspect="1"/>
          </p:cNvPicPr>
          <p:nvPr/>
        </p:nvPicPr>
        <p:blipFill>
          <a:blip r:embed="rId2"/>
          <a:stretch>
            <a:fillRect/>
          </a:stretch>
        </p:blipFill>
        <p:spPr>
          <a:xfrm>
            <a:off x="2896526" y="837852"/>
            <a:ext cx="7551617" cy="5681592"/>
          </a:xfrm>
          <a:prstGeom prst="rect">
            <a:avLst/>
          </a:prstGeom>
          <a:ln>
            <a:solidFill>
              <a:sysClr val="windowText" lastClr="000000"/>
            </a:solidFill>
          </a:ln>
        </p:spPr>
      </p:pic>
      <p:sp>
        <p:nvSpPr>
          <p:cNvPr id="2" name="TextBox 1"/>
          <p:cNvSpPr txBox="1"/>
          <p:nvPr/>
        </p:nvSpPr>
        <p:spPr>
          <a:xfrm>
            <a:off x="359764" y="944380"/>
            <a:ext cx="2068643" cy="1477328"/>
          </a:xfrm>
          <a:prstGeom prst="rect">
            <a:avLst/>
          </a:prstGeom>
          <a:noFill/>
        </p:spPr>
        <p:txBody>
          <a:bodyPr wrap="square" rtlCol="0">
            <a:spAutoFit/>
          </a:bodyPr>
          <a:lstStyle/>
          <a:p>
            <a:r>
              <a:rPr lang="en-GB" dirty="0"/>
              <a:t>Use Figure 4 in order to help you to answer the questions on the next page. </a:t>
            </a:r>
          </a:p>
        </p:txBody>
      </p:sp>
    </p:spTree>
    <p:extLst>
      <p:ext uri="{BB962C8B-B14F-4D97-AF65-F5344CB8AC3E}">
        <p14:creationId xmlns:p14="http://schemas.microsoft.com/office/powerpoint/2010/main" val="1059712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8121" y="161174"/>
            <a:ext cx="11179238" cy="43647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600" dirty="0">
                <a:cs typeface="Arial"/>
              </a:rPr>
              <a:t>Year 7 Weekly Homework 1.10 Continued	</a:t>
            </a:r>
            <a:r>
              <a:rPr lang="en-GB" sz="1600" b="1" dirty="0">
                <a:cs typeface="Arial"/>
              </a:rPr>
              <a:t>Conflict in National Parks </a:t>
            </a:r>
            <a:r>
              <a:rPr lang="en-GB" sz="1600" dirty="0">
                <a:cs typeface="Arial"/>
              </a:rPr>
              <a:t>	     	                             </a:t>
            </a:r>
            <a:endParaRPr lang="en-US" dirty="0"/>
          </a:p>
        </p:txBody>
      </p:sp>
      <p:sp>
        <p:nvSpPr>
          <p:cNvPr id="4" name="TextBox 3">
            <a:extLst>
              <a:ext uri="{FF2B5EF4-FFF2-40B4-BE49-F238E27FC236}">
                <a16:creationId xmlns:a16="http://schemas.microsoft.com/office/drawing/2014/main" id="{09C190B3-8419-C240-B0E0-4998BED5EBAB}"/>
              </a:ext>
            </a:extLst>
          </p:cNvPr>
          <p:cNvSpPr txBox="1"/>
          <p:nvPr/>
        </p:nvSpPr>
        <p:spPr>
          <a:xfrm>
            <a:off x="284812" y="764498"/>
            <a:ext cx="11572408" cy="5970865"/>
          </a:xfrm>
          <a:prstGeom prst="rect">
            <a:avLst/>
          </a:prstGeom>
          <a:noFill/>
        </p:spPr>
        <p:txBody>
          <a:bodyPr wrap="square" rtlCol="0">
            <a:spAutoFit/>
          </a:bodyPr>
          <a:lstStyle/>
          <a:p>
            <a:pPr marR="0" lvl="0" defTabSz="457200" eaLnBrk="1" fontAlgn="auto" latinLnBrk="0" hangingPunct="1">
              <a:lnSpc>
                <a:spcPct val="100000"/>
              </a:lnSpc>
              <a:spcBef>
                <a:spcPts val="0"/>
              </a:spcBef>
              <a:spcAft>
                <a:spcPts val="0"/>
              </a:spcAft>
              <a:buClrTx/>
              <a:buSzTx/>
              <a:tabLst/>
              <a:defRPr/>
            </a:pPr>
            <a:r>
              <a:rPr kumimoji="0" lang="en-US" sz="1600" b="1" i="0" u="sng" strike="noStrike" kern="0" cap="none" spc="0" normalizeH="0" baseline="0" noProof="0" dirty="0">
                <a:ln>
                  <a:noFill/>
                </a:ln>
                <a:solidFill>
                  <a:prstClr val="black"/>
                </a:solidFill>
                <a:effectLst/>
                <a:uLnTx/>
                <a:uFillTx/>
              </a:rPr>
              <a:t>Task </a:t>
            </a:r>
            <a:r>
              <a:rPr kumimoji="0" lang="en-US" sz="1600" b="0" i="0" u="none" strike="noStrike" kern="0" cap="none" spc="0" normalizeH="0" baseline="0" noProof="0" dirty="0">
                <a:ln>
                  <a:noFill/>
                </a:ln>
                <a:solidFill>
                  <a:prstClr val="black"/>
                </a:solidFill>
                <a:effectLst/>
                <a:uLnTx/>
                <a:uFillTx/>
              </a:rPr>
              <a:t>1 : Which </a:t>
            </a:r>
            <a:r>
              <a:rPr kumimoji="0" lang="en-US" sz="1600" b="1" i="0" u="none" strike="noStrike" kern="0" cap="none" spc="0" normalizeH="0" baseline="0" noProof="0" dirty="0">
                <a:ln>
                  <a:noFill/>
                </a:ln>
                <a:solidFill>
                  <a:prstClr val="black"/>
                </a:solidFill>
                <a:effectLst/>
                <a:uLnTx/>
                <a:uFillTx/>
              </a:rPr>
              <a:t>two</a:t>
            </a:r>
            <a:r>
              <a:rPr kumimoji="0" lang="en-US" sz="1600" b="0" i="0" u="none" strike="noStrike" kern="0" cap="none" spc="0" normalizeH="0" baseline="0" noProof="0" dirty="0">
                <a:ln>
                  <a:noFill/>
                </a:ln>
                <a:solidFill>
                  <a:prstClr val="black"/>
                </a:solidFill>
                <a:effectLst/>
                <a:uLnTx/>
                <a:uFillTx/>
              </a:rPr>
              <a:t> of the following statements about National Parks are correct ? Put a circle around the two numbers you choose </a:t>
            </a:r>
          </a:p>
          <a:p>
            <a:pPr marL="342900" marR="0" lvl="0" indent="-342900" defTabSz="457200" eaLnBrk="1" fontAlgn="auto" latinLnBrk="0" hangingPunct="1">
              <a:lnSpc>
                <a:spcPct val="100000"/>
              </a:lnSpc>
              <a:spcBef>
                <a:spcPts val="0"/>
              </a:spcBef>
              <a:spcAft>
                <a:spcPts val="0"/>
              </a:spcAft>
              <a:buClrTx/>
              <a:buSzTx/>
              <a:buFontTx/>
              <a:buAutoNum type="alphaUcPeriod"/>
              <a:tabLst/>
              <a:defRPr/>
            </a:pPr>
            <a:endParaRPr kumimoji="0" lang="en-US" sz="1600" b="0" i="0" u="none" strike="noStrike" kern="0" cap="none" spc="0" normalizeH="0" baseline="0" noProof="0" dirty="0">
              <a:ln>
                <a:noFill/>
              </a:ln>
              <a:solidFill>
                <a:prstClr val="black"/>
              </a:solidFill>
              <a:effectLst/>
              <a:uLnTx/>
              <a:uFillTx/>
            </a:endParaRPr>
          </a:p>
          <a:p>
            <a:pPr marL="342900" marR="0" lvl="0" indent="-342900" defTabSz="45720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0" cap="none" spc="0" normalizeH="0" baseline="0" noProof="0" dirty="0">
                <a:ln>
                  <a:noFill/>
                </a:ln>
                <a:solidFill>
                  <a:prstClr val="black"/>
                </a:solidFill>
                <a:effectLst/>
                <a:uLnTx/>
                <a:uFillTx/>
              </a:rPr>
              <a:t>National Parks contain areas of Mountains, Lakes and coasts.</a:t>
            </a:r>
          </a:p>
          <a:p>
            <a:pPr marL="342900" marR="0" lvl="0" indent="-342900" defTabSz="45720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0" cap="none" spc="0" normalizeH="0" baseline="0" noProof="0" dirty="0">
                <a:ln>
                  <a:noFill/>
                </a:ln>
                <a:solidFill>
                  <a:prstClr val="black"/>
                </a:solidFill>
                <a:effectLst/>
                <a:uLnTx/>
                <a:uFillTx/>
              </a:rPr>
              <a:t>When National Parks are full, the wardens close the gates to stop more visitors going in.</a:t>
            </a:r>
          </a:p>
          <a:p>
            <a:pPr marL="342900" marR="0" lvl="0" indent="-342900" defTabSz="45720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0" cap="none" spc="0" normalizeH="0" baseline="0" noProof="0" dirty="0">
                <a:ln>
                  <a:noFill/>
                </a:ln>
                <a:solidFill>
                  <a:prstClr val="black"/>
                </a:solidFill>
                <a:effectLst/>
                <a:uLnTx/>
                <a:uFillTx/>
              </a:rPr>
              <a:t>Shops, factories and hotels are banned in National Parks </a:t>
            </a:r>
          </a:p>
          <a:p>
            <a:pPr marL="342900" marR="0" lvl="0" indent="-342900" defTabSz="45720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0" cap="none" spc="0" normalizeH="0" baseline="0" noProof="0" dirty="0">
                <a:ln>
                  <a:noFill/>
                </a:ln>
                <a:solidFill>
                  <a:prstClr val="black"/>
                </a:solidFill>
                <a:effectLst/>
                <a:uLnTx/>
                <a:uFillTx/>
              </a:rPr>
              <a:t>It is free to go into National Parks 					</a:t>
            </a:r>
          </a:p>
          <a:p>
            <a:pPr marR="0" lvl="0" defTabSz="457200" eaLnBrk="1" fontAlgn="auto" latinLnBrk="0" hangingPunct="1">
              <a:lnSpc>
                <a:spcPct val="100000"/>
              </a:lnSpc>
              <a:spcBef>
                <a:spcPts val="0"/>
              </a:spcBef>
              <a:spcAft>
                <a:spcPts val="0"/>
              </a:spcAft>
              <a:buClrTx/>
              <a:buSzTx/>
              <a:tabLst/>
              <a:defRPr/>
            </a:pPr>
            <a:endParaRPr kumimoji="0" lang="en-US" sz="16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lang="en-US" sz="1600" b="1" u="sng" kern="0" dirty="0">
                <a:solidFill>
                  <a:prstClr val="black"/>
                </a:solidFill>
              </a:rPr>
              <a:t>Task 2 </a:t>
            </a:r>
            <a:r>
              <a:rPr lang="en-US" sz="1600" kern="0" dirty="0">
                <a:solidFill>
                  <a:prstClr val="black"/>
                </a:solidFill>
              </a:rPr>
              <a:t>: </a:t>
            </a:r>
            <a:r>
              <a:rPr kumimoji="0" lang="en-US" sz="1600" b="0" i="0" u="none" strike="noStrike" kern="0" cap="none" spc="0" normalizeH="0" baseline="0" noProof="0" dirty="0">
                <a:ln>
                  <a:noFill/>
                </a:ln>
                <a:solidFill>
                  <a:prstClr val="black"/>
                </a:solidFill>
                <a:effectLst/>
                <a:uLnTx/>
                <a:uFillTx/>
              </a:rPr>
              <a:t> Study Figure 4 on the opposite page. Which National Park is located west of the M6 and North of the M62 ?</a:t>
            </a:r>
            <a:r>
              <a:rPr kumimoji="0" lang="en-US" sz="1600" b="0" i="0" u="none" strike="noStrike" kern="0" cap="none" spc="0" normalizeH="0" noProof="0" dirty="0">
                <a:ln>
                  <a:noFill/>
                </a:ln>
                <a:solidFill>
                  <a:prstClr val="black"/>
                </a:solidFill>
                <a:effectLst/>
                <a:uLnTx/>
                <a:uFillTx/>
              </a:rPr>
              <a:t>  </a:t>
            </a:r>
            <a:r>
              <a:rPr kumimoji="0" lang="en-US" sz="1600" b="0" i="0" u="none" strike="noStrike" kern="0" cap="none" spc="0" normalizeH="0" baseline="0" noProof="0" dirty="0">
                <a:ln>
                  <a:noFill/>
                </a:ln>
                <a:solidFill>
                  <a:prstClr val="black"/>
                </a:solidFill>
                <a:effectLst/>
                <a:uLnTx/>
                <a:uFillTx/>
              </a:rPr>
              <a:t>__________________________ </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lang="en-US" sz="1600" b="1" kern="0" dirty="0">
                <a:solidFill>
                  <a:prstClr val="black"/>
                </a:solidFill>
              </a:rPr>
              <a:t>Task 3 </a:t>
            </a:r>
            <a:r>
              <a:rPr lang="en-US" sz="1600" kern="0" dirty="0">
                <a:solidFill>
                  <a:prstClr val="black"/>
                </a:solidFill>
              </a:rPr>
              <a:t>: </a:t>
            </a:r>
            <a:r>
              <a:rPr kumimoji="0" lang="en-US" sz="1600" b="0" i="0" u="none" strike="noStrike" kern="0" cap="none" spc="0" normalizeH="0" baseline="0" noProof="0" dirty="0">
                <a:ln>
                  <a:noFill/>
                </a:ln>
                <a:solidFill>
                  <a:prstClr val="black"/>
                </a:solidFill>
                <a:effectLst/>
                <a:uLnTx/>
                <a:uFillTx/>
              </a:rPr>
              <a:t> Complete the table below by putting in the missing National Park  </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lang="en-US" sz="1600" kern="0" dirty="0">
              <a:solidFill>
                <a:prstClr val="black"/>
              </a:solidFill>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lang="en-US" sz="1600" b="1" u="sng" kern="0" dirty="0">
                <a:solidFill>
                  <a:prstClr val="black"/>
                </a:solidFill>
              </a:rPr>
              <a:t>Task 4 </a:t>
            </a:r>
            <a:r>
              <a:rPr kumimoji="0" lang="en-US" sz="1600" b="0" i="0" u="none" strike="noStrike" kern="0" cap="none" spc="0" normalizeH="0" baseline="0" noProof="0" dirty="0">
                <a:ln>
                  <a:noFill/>
                </a:ln>
                <a:solidFill>
                  <a:prstClr val="black"/>
                </a:solidFill>
                <a:effectLst/>
                <a:uLnTx/>
                <a:uFillTx/>
              </a:rPr>
              <a:t>. </a:t>
            </a:r>
            <a:r>
              <a:rPr kumimoji="0" lang="en-US" sz="1600" b="1" i="0" u="none" strike="noStrike" kern="0" cap="none" spc="0" normalizeH="0" baseline="0" noProof="0" dirty="0">
                <a:ln>
                  <a:noFill/>
                </a:ln>
                <a:solidFill>
                  <a:prstClr val="black"/>
                </a:solidFill>
                <a:effectLst/>
                <a:uLnTx/>
                <a:uFillTx/>
              </a:rPr>
              <a:t>Suggest</a:t>
            </a:r>
            <a:r>
              <a:rPr kumimoji="0" lang="en-US" sz="1600" b="0" i="0" u="none" strike="noStrike" kern="0" cap="none" spc="0" normalizeH="0" baseline="0" noProof="0" dirty="0">
                <a:ln>
                  <a:noFill/>
                </a:ln>
                <a:solidFill>
                  <a:prstClr val="black"/>
                </a:solidFill>
                <a:effectLst/>
                <a:uLnTx/>
                <a:uFillTx/>
              </a:rPr>
              <a:t> two reasons why the Peak District has more visitors than the broads </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ndParaRPr>
          </a:p>
          <a:p>
            <a:pPr marL="342900" marR="0" lvl="0" indent="-342900" defTabSz="45720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0" cap="none" spc="0" normalizeH="0" baseline="0" noProof="0" dirty="0">
                <a:ln>
                  <a:noFill/>
                </a:ln>
                <a:solidFill>
                  <a:prstClr val="black"/>
                </a:solidFill>
                <a:effectLst/>
                <a:uLnTx/>
                <a:uFillTx/>
              </a:rPr>
              <a:t>__________________________________________________________________________________________________________</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2.    ___________________________________________________________________________________________________________</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endParaRPr>
          </a:p>
        </p:txBody>
      </p:sp>
      <p:graphicFrame>
        <p:nvGraphicFramePr>
          <p:cNvPr id="6" name="Table 12">
            <a:extLst>
              <a:ext uri="{FF2B5EF4-FFF2-40B4-BE49-F238E27FC236}">
                <a16:creationId xmlns:a16="http://schemas.microsoft.com/office/drawing/2014/main" id="{FD79BE8B-A03A-8C4F-845F-F77649E7E8FF}"/>
              </a:ext>
            </a:extLst>
          </p:cNvPr>
          <p:cNvGraphicFramePr>
            <a:graphicFrameLocks noGrp="1"/>
          </p:cNvGraphicFramePr>
          <p:nvPr/>
        </p:nvGraphicFramePr>
        <p:xfrm>
          <a:off x="6846645" y="3196789"/>
          <a:ext cx="4800714" cy="1929079"/>
        </p:xfrm>
        <a:graphic>
          <a:graphicData uri="http://schemas.openxmlformats.org/drawingml/2006/table">
            <a:tbl>
              <a:tblPr firstRow="1" bandRow="1">
                <a:tableStyleId>{5C22544A-7EE6-4342-B048-85BDC9FD1C3A}</a:tableStyleId>
              </a:tblPr>
              <a:tblGrid>
                <a:gridCol w="1943929">
                  <a:extLst>
                    <a:ext uri="{9D8B030D-6E8A-4147-A177-3AD203B41FA5}">
                      <a16:colId xmlns:a16="http://schemas.microsoft.com/office/drawing/2014/main" val="2146677168"/>
                    </a:ext>
                  </a:extLst>
                </a:gridCol>
                <a:gridCol w="2856785">
                  <a:extLst>
                    <a:ext uri="{9D8B030D-6E8A-4147-A177-3AD203B41FA5}">
                      <a16:colId xmlns:a16="http://schemas.microsoft.com/office/drawing/2014/main" val="3402033430"/>
                    </a:ext>
                  </a:extLst>
                </a:gridCol>
              </a:tblGrid>
              <a:tr h="445719">
                <a:tc>
                  <a:txBody>
                    <a:bodyPr/>
                    <a:lstStyle/>
                    <a:p>
                      <a:r>
                        <a:rPr lang="en-US" sz="1400" dirty="0">
                          <a:solidFill>
                            <a:sysClr val="windowText" lastClr="000000"/>
                          </a:solidFill>
                        </a:rPr>
                        <a:t>National Park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ysClr val="windowText" lastClr="000000"/>
                          </a:solidFill>
                        </a:rPr>
                        <a:t>Visitor Days ( millions per year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5397816"/>
                  </a:ext>
                </a:extLst>
              </a:tr>
              <a:tr h="370840">
                <a:tc>
                  <a:txBody>
                    <a:bodyPr/>
                    <a:lstStyle/>
                    <a:p>
                      <a:r>
                        <a:rPr lang="en-US" sz="1400" dirty="0">
                          <a:solidFill>
                            <a:sysClr val="windowText" lastClr="000000"/>
                          </a:solidFill>
                        </a:rPr>
                        <a:t>Lake District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ysClr val="windowText" lastClr="000000"/>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2106466"/>
                  </a:ext>
                </a:extLst>
              </a:tr>
              <a:tr h="370840">
                <a:tc>
                  <a:txBody>
                    <a:bodyPr/>
                    <a:lstStyle/>
                    <a:p>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ysClr val="windowText" lastClr="000000"/>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588718"/>
                  </a:ext>
                </a:extLst>
              </a:tr>
              <a:tr h="370840">
                <a:tc>
                  <a:txBody>
                    <a:bodyPr/>
                    <a:lstStyle/>
                    <a:p>
                      <a:r>
                        <a:rPr lang="en-US" sz="1400" dirty="0">
                          <a:solidFill>
                            <a:sysClr val="windowText" lastClr="000000"/>
                          </a:solidFill>
                        </a:rPr>
                        <a:t>North York Moors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ysClr val="windowText" lastClr="000000"/>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8502944"/>
                  </a:ext>
                </a:extLst>
              </a:tr>
              <a:tr h="370840">
                <a:tc>
                  <a:txBody>
                    <a:bodyPr/>
                    <a:lstStyle/>
                    <a:p>
                      <a:endParaRPr lang="en-US" sz="14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ysClr val="windowText" lastClr="0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8903621"/>
                  </a:ext>
                </a:extLst>
              </a:tr>
            </a:tbl>
          </a:graphicData>
        </a:graphic>
      </p:graphicFrame>
    </p:spTree>
    <p:extLst>
      <p:ext uri="{BB962C8B-B14F-4D97-AF65-F5344CB8AC3E}">
        <p14:creationId xmlns:p14="http://schemas.microsoft.com/office/powerpoint/2010/main" val="1080764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39788" y="335688"/>
            <a:ext cx="5157787" cy="823912"/>
          </a:xfrm>
        </p:spPr>
        <p:txBody>
          <a:bodyPr/>
          <a:lstStyle/>
          <a:p>
            <a:r>
              <a:rPr lang="en-GB" dirty="0">
                <a:latin typeface="Arial" panose="020B0604020202020204" pitchFamily="34" charset="0"/>
                <a:cs typeface="Arial" panose="020B0604020202020204" pitchFamily="34" charset="0"/>
              </a:rPr>
              <a:t>Questions to ask:</a:t>
            </a:r>
          </a:p>
        </p:txBody>
      </p:sp>
      <p:sp>
        <p:nvSpPr>
          <p:cNvPr id="7" name="Content Placeholder 6"/>
          <p:cNvSpPr>
            <a:spLocks noGrp="1"/>
          </p:cNvSpPr>
          <p:nvPr>
            <p:ph sz="half" idx="2"/>
          </p:nvPr>
        </p:nvSpPr>
        <p:spPr>
          <a:xfrm>
            <a:off x="839788" y="1159600"/>
            <a:ext cx="5157787" cy="5030063"/>
          </a:xfrm>
        </p:spPr>
        <p:txBody>
          <a:bodyPr>
            <a:normAutofit fontScale="92500" lnSpcReduction="20000"/>
          </a:bodyPr>
          <a:lstStyle/>
          <a:p>
            <a:pPr marL="0" indent="0">
              <a:buNone/>
            </a:pPr>
            <a:r>
              <a:rPr lang="en-GB">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Text Placeholder 7"/>
          <p:cNvSpPr>
            <a:spLocks noGrp="1"/>
          </p:cNvSpPr>
          <p:nvPr>
            <p:ph type="body" sz="quarter" idx="3"/>
          </p:nvPr>
        </p:nvSpPr>
        <p:spPr>
          <a:xfrm>
            <a:off x="6172200" y="335688"/>
            <a:ext cx="5183188" cy="823912"/>
          </a:xfrm>
        </p:spPr>
        <p:txBody>
          <a:bodyPr/>
          <a:lstStyle/>
          <a:p>
            <a:r>
              <a:rPr lang="en-GB" dirty="0">
                <a:latin typeface="Arial" panose="020B0604020202020204" pitchFamily="34" charset="0"/>
                <a:cs typeface="Arial" panose="020B0604020202020204" pitchFamily="34" charset="0"/>
              </a:rPr>
              <a:t>Notes:</a:t>
            </a:r>
          </a:p>
        </p:txBody>
      </p:sp>
      <p:sp>
        <p:nvSpPr>
          <p:cNvPr id="9" name="Content Placeholder 8"/>
          <p:cNvSpPr>
            <a:spLocks noGrp="1"/>
          </p:cNvSpPr>
          <p:nvPr>
            <p:ph sz="quarter" idx="4"/>
          </p:nvPr>
        </p:nvSpPr>
        <p:spPr>
          <a:xfrm>
            <a:off x="6172200" y="1159600"/>
            <a:ext cx="5183188" cy="5030063"/>
          </a:xfrm>
        </p:spPr>
        <p:txBody>
          <a:bodyPr>
            <a:normAutofit fontScale="92500" lnSpcReduction="20000"/>
          </a:bodyPr>
          <a:lstStyle/>
          <a:p>
            <a:pPr marL="0" indent="0">
              <a:buNone/>
            </a:pPr>
            <a:r>
              <a:rPr lang="en-GB">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0" indent="0">
              <a:buNone/>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823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39788" y="335688"/>
            <a:ext cx="5157787" cy="823912"/>
          </a:xfrm>
        </p:spPr>
        <p:txBody>
          <a:bodyPr/>
          <a:lstStyle/>
          <a:p>
            <a:r>
              <a:rPr lang="en-GB" dirty="0">
                <a:latin typeface="Arial" panose="020B0604020202020204" pitchFamily="34" charset="0"/>
                <a:cs typeface="Arial" panose="020B0604020202020204" pitchFamily="34" charset="0"/>
              </a:rPr>
              <a:t>Questions to ask:</a:t>
            </a:r>
          </a:p>
        </p:txBody>
      </p:sp>
      <p:sp>
        <p:nvSpPr>
          <p:cNvPr id="7" name="Content Placeholder 6"/>
          <p:cNvSpPr>
            <a:spLocks noGrp="1"/>
          </p:cNvSpPr>
          <p:nvPr>
            <p:ph sz="half" idx="2"/>
          </p:nvPr>
        </p:nvSpPr>
        <p:spPr>
          <a:xfrm>
            <a:off x="839788" y="1159600"/>
            <a:ext cx="5157787" cy="5030063"/>
          </a:xfrm>
        </p:spPr>
        <p:txBody>
          <a:bodyPr>
            <a:normAutofit fontScale="92500" lnSpcReduction="20000"/>
          </a:bodyPr>
          <a:lstStyle/>
          <a:p>
            <a:pPr marL="0" indent="0">
              <a:buNone/>
            </a:pPr>
            <a:r>
              <a:rPr lang="en-GB">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Text Placeholder 7"/>
          <p:cNvSpPr>
            <a:spLocks noGrp="1"/>
          </p:cNvSpPr>
          <p:nvPr>
            <p:ph type="body" sz="quarter" idx="3"/>
          </p:nvPr>
        </p:nvSpPr>
        <p:spPr>
          <a:xfrm>
            <a:off x="6172200" y="335688"/>
            <a:ext cx="5183188" cy="823912"/>
          </a:xfrm>
        </p:spPr>
        <p:txBody>
          <a:bodyPr/>
          <a:lstStyle/>
          <a:p>
            <a:r>
              <a:rPr lang="en-GB" dirty="0">
                <a:latin typeface="Arial" panose="020B0604020202020204" pitchFamily="34" charset="0"/>
                <a:cs typeface="Arial" panose="020B0604020202020204" pitchFamily="34" charset="0"/>
              </a:rPr>
              <a:t>Notes:</a:t>
            </a:r>
          </a:p>
        </p:txBody>
      </p:sp>
      <p:sp>
        <p:nvSpPr>
          <p:cNvPr id="9" name="Content Placeholder 8"/>
          <p:cNvSpPr>
            <a:spLocks noGrp="1"/>
          </p:cNvSpPr>
          <p:nvPr>
            <p:ph sz="quarter" idx="4"/>
          </p:nvPr>
        </p:nvSpPr>
        <p:spPr>
          <a:xfrm>
            <a:off x="6172200" y="1159600"/>
            <a:ext cx="5183188" cy="5030063"/>
          </a:xfrm>
        </p:spPr>
        <p:txBody>
          <a:bodyPr>
            <a:normAutofit fontScale="92500" lnSpcReduction="20000"/>
          </a:bodyPr>
          <a:lstStyle/>
          <a:p>
            <a:pPr marL="0" indent="0">
              <a:buNone/>
            </a:pPr>
            <a:r>
              <a:rPr lang="en-GB">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0" indent="0">
              <a:buNone/>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5119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A3371D-B474-0149-8FF5-E54023AE0B67}"/>
              </a:ext>
            </a:extLst>
          </p:cNvPr>
          <p:cNvSpPr/>
          <p:nvPr/>
        </p:nvSpPr>
        <p:spPr>
          <a:xfrm>
            <a:off x="213132" y="671691"/>
            <a:ext cx="11419235" cy="6186309"/>
          </a:xfrm>
          <a:prstGeom prst="rect">
            <a:avLst/>
          </a:prstGeom>
        </p:spPr>
        <p:txBody>
          <a:bodyPr wrap="square" numCol="3" spcCol="360000">
            <a:spAutoFit/>
          </a:bodyPr>
          <a:lstStyle/>
          <a:p>
            <a:r>
              <a:rPr lang="en-GB" sz="1400" dirty="0">
                <a:latin typeface="Dosis" panose="02010503020202060003" pitchFamily="2" charset="77"/>
              </a:rPr>
              <a:t>Geography is the study of the earth.  The word ‘geography’ comes from the </a:t>
            </a:r>
            <a:r>
              <a:rPr lang="en-GB" sz="1400" dirty="0" err="1">
                <a:latin typeface="Dosis" panose="02010503020202060003" pitchFamily="2" charset="77"/>
              </a:rPr>
              <a:t>latin</a:t>
            </a:r>
            <a:r>
              <a:rPr lang="en-GB" sz="1400" dirty="0">
                <a:latin typeface="Dosis" panose="02010503020202060003" pitchFamily="2" charset="77"/>
              </a:rPr>
              <a:t> ‘geo’ which means earth and the word ‘</a:t>
            </a:r>
            <a:r>
              <a:rPr lang="en-GB" sz="1400" dirty="0" err="1">
                <a:latin typeface="Dosis" panose="02010503020202060003" pitchFamily="2" charset="77"/>
              </a:rPr>
              <a:t>graphia</a:t>
            </a:r>
            <a:r>
              <a:rPr lang="en-GB" sz="1400" dirty="0">
                <a:latin typeface="Dosis" panose="02010503020202060003" pitchFamily="2" charset="77"/>
              </a:rPr>
              <a:t>’ which means to describe or write.  </a:t>
            </a:r>
          </a:p>
          <a:p>
            <a:endParaRPr lang="en-GB" sz="1400" dirty="0">
              <a:latin typeface="Dosis" panose="02010503020202060003" pitchFamily="2" charset="77"/>
            </a:endParaRPr>
          </a:p>
          <a:p>
            <a:r>
              <a:rPr lang="en-GB" sz="1400" dirty="0">
                <a:latin typeface="Dosis" panose="02010503020202060003" pitchFamily="2" charset="77"/>
              </a:rPr>
              <a:t>Geography helps us to makes sense of the incredible world upon which we live.   There are generally three broad types of geography.  One type of geography is physical geography, which involves studying what our planet is like and investigating the natural processes that shape our earth.   Physical geography includes studying: rivers, oceans, ice, weather, natural environments and coasts</a:t>
            </a:r>
          </a:p>
          <a:p>
            <a:endParaRPr lang="en-GB" sz="1400" dirty="0">
              <a:latin typeface="Dosis" panose="02010503020202060003" pitchFamily="2" charset="77"/>
            </a:endParaRPr>
          </a:p>
          <a:p>
            <a:r>
              <a:rPr lang="en-GB" sz="1400" dirty="0">
                <a:latin typeface="Dosis" panose="02010503020202060003" pitchFamily="2" charset="77"/>
              </a:rPr>
              <a:t>A second type of geography is human geography.  Human geographers study how and where people live and how human processes shape our planet.  Human geography includes studying: settlement, development, tourism, industry and globalisation. </a:t>
            </a:r>
          </a:p>
          <a:p>
            <a:endParaRPr lang="en-GB" sz="1400" dirty="0">
              <a:latin typeface="Dosis" panose="02010503020202060003" pitchFamily="2" charset="77"/>
            </a:endParaRPr>
          </a:p>
          <a:p>
            <a:r>
              <a:rPr lang="en-GB" sz="1400" dirty="0">
                <a:latin typeface="Dosis" panose="02010503020202060003" pitchFamily="2" charset="77"/>
              </a:rPr>
              <a:t>The final type of geography is environmental geography.  Lots of geographers are environmental geographers because this involves human and physical geography,</a:t>
            </a:r>
          </a:p>
          <a:p>
            <a:r>
              <a:rPr lang="en-GB" sz="1400" dirty="0">
                <a:latin typeface="Dosis" panose="02010503020202060003" pitchFamily="2" charset="77"/>
              </a:rPr>
              <a:t>  It looks at how humans and the environmental interact and can involve studying climate change and resources.  </a:t>
            </a:r>
          </a:p>
          <a:p>
            <a:endParaRPr lang="en-GB" sz="1400" dirty="0">
              <a:latin typeface="Dosis" panose="02010503020202060003" pitchFamily="2" charset="77"/>
            </a:endParaRPr>
          </a:p>
          <a:p>
            <a:r>
              <a:rPr lang="en-GB" sz="1400" dirty="0">
                <a:latin typeface="Dosis" panose="02010503020202060003" pitchFamily="2" charset="77"/>
              </a:rPr>
              <a:t>So what makes a good geographer?  </a:t>
            </a:r>
          </a:p>
          <a:p>
            <a:r>
              <a:rPr lang="en-GB" sz="1400" dirty="0">
                <a:latin typeface="Dosis" panose="02010503020202060003" pitchFamily="2" charset="77"/>
              </a:rPr>
              <a:t>A good geographer investigates and understands how the three different types of geography shape the world in which we live.  They also develop an excellent knowledge of where places are in the world and they are linked.  Superb geographers ask great questions and use a wide range of geographical skills to investigate places. </a:t>
            </a:r>
          </a:p>
          <a:p>
            <a:endParaRPr lang="en-GB" sz="1400" dirty="0">
              <a:latin typeface="Dosis" panose="02010503020202060003" pitchFamily="2" charset="77"/>
            </a:endParaRPr>
          </a:p>
          <a:p>
            <a:r>
              <a:rPr lang="en-GB" sz="1400" dirty="0">
                <a:latin typeface="Dosis" panose="02010503020202060003" pitchFamily="2" charset="77"/>
              </a:rPr>
              <a:t>It has never been more important to study geography.  The famous actor and travel writer Michael Palin believes that ‘geographers hold the key to the world’s problems and that so many of world’s current issues – at a global and local scale – boil down to geography.  Geographers of the future will help us to understand global warming as it affects countries and regions, food and energy security, the spread of disease and the economic change on places and communities’.</a:t>
            </a:r>
          </a:p>
          <a:p>
            <a:endParaRPr lang="en-GB" sz="1400" dirty="0">
              <a:latin typeface="Dosis" panose="02010503020202060003" pitchFamily="2" charset="77"/>
            </a:endParaRPr>
          </a:p>
          <a:p>
            <a:endParaRPr lang="en-GB" sz="1400" dirty="0">
              <a:latin typeface="Dosis" panose="02010503020202060003" pitchFamily="2" charset="77"/>
            </a:endParaRPr>
          </a:p>
          <a:p>
            <a:r>
              <a:rPr lang="en-GB" sz="1400" dirty="0">
                <a:latin typeface="Dosis" panose="02010503020202060003" pitchFamily="2" charset="77"/>
              </a:rPr>
              <a:t>So where can studying geography take me?</a:t>
            </a:r>
          </a:p>
          <a:p>
            <a:r>
              <a:rPr lang="en-GB" sz="1400" dirty="0">
                <a:latin typeface="Dosis" panose="02010503020202060003" pitchFamily="2" charset="77"/>
              </a:rPr>
              <a:t>People who study geography, especially if they study a geography degree at university, are highly employable.  Geographers have a really impressive range of skills, knowledge and understanding which opens up a world of opportunities.   Geographers can be employed as: volcanologists (experts who study volcanoes), seismologists (experts who study earthquakes), weather forecasters, oceanographers (experts who study oceans), marine biologists (scientists who study plants and animals in oceans),, city planners and in charities working to help deliver aid to some of the world’s poorest people.  </a:t>
            </a:r>
          </a:p>
          <a:p>
            <a:endParaRPr lang="en-GB" sz="1400" dirty="0">
              <a:latin typeface="Dosis" panose="02010503020202060003" pitchFamily="2" charset="77"/>
            </a:endParaRPr>
          </a:p>
          <a:p>
            <a:endParaRPr lang="en-GB" sz="1100" dirty="0">
              <a:latin typeface="Dosis" panose="02010503020202060003" pitchFamily="2" charset="77"/>
            </a:endParaRPr>
          </a:p>
        </p:txBody>
      </p:sp>
      <p:pic>
        <p:nvPicPr>
          <p:cNvPr id="6" name="Picture 5" descr="A picture containing person, mountain, looking, person&#10;&#10;Description automatically generated">
            <a:extLst>
              <a:ext uri="{FF2B5EF4-FFF2-40B4-BE49-F238E27FC236}">
                <a16:creationId xmlns:a16="http://schemas.microsoft.com/office/drawing/2014/main" id="{0C7E9ECA-BB0B-42D1-B89E-F78378E0BEB6}"/>
              </a:ext>
            </a:extLst>
          </p:cNvPr>
          <p:cNvPicPr>
            <a:picLocks noChangeAspect="1"/>
          </p:cNvPicPr>
          <p:nvPr/>
        </p:nvPicPr>
        <p:blipFill rotWithShape="1">
          <a:blip r:embed="rId2"/>
          <a:srcRect r="1216" b="874"/>
          <a:stretch/>
        </p:blipFill>
        <p:spPr>
          <a:xfrm>
            <a:off x="8341649" y="4230600"/>
            <a:ext cx="3125825" cy="2190137"/>
          </a:xfrm>
          <a:prstGeom prst="rect">
            <a:avLst/>
          </a:prstGeom>
          <a:ln>
            <a:solidFill>
              <a:sysClr val="windowText" lastClr="000000"/>
            </a:solidFill>
          </a:ln>
        </p:spPr>
      </p:pic>
      <p:sp>
        <p:nvSpPr>
          <p:cNvPr id="7" name="Title 1"/>
          <p:cNvSpPr txBox="1">
            <a:spLocks/>
          </p:cNvSpPr>
          <p:nvPr/>
        </p:nvSpPr>
        <p:spPr>
          <a:xfrm>
            <a:off x="378025" y="234428"/>
            <a:ext cx="11254342" cy="33154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600" dirty="0">
                <a:cs typeface="Arial"/>
              </a:rPr>
              <a:t>Year 7 Weekly Homework 1.1	</a:t>
            </a:r>
            <a:r>
              <a:rPr lang="en-GB" sz="1600" b="1" dirty="0">
                <a:cs typeface="Arial"/>
              </a:rPr>
              <a:t>        What is Geography ? Task : Read the article and answer the questions on the next page </a:t>
            </a:r>
            <a:r>
              <a:rPr lang="en-GB" sz="1600" dirty="0">
                <a:cs typeface="Arial"/>
              </a:rPr>
              <a:t>		</a:t>
            </a:r>
            <a:endParaRPr lang="en-US" dirty="0"/>
          </a:p>
        </p:txBody>
      </p:sp>
    </p:spTree>
    <p:extLst>
      <p:ext uri="{BB962C8B-B14F-4D97-AF65-F5344CB8AC3E}">
        <p14:creationId xmlns:p14="http://schemas.microsoft.com/office/powerpoint/2010/main" val="181122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3428" y="177298"/>
            <a:ext cx="11898572" cy="6247864"/>
          </a:xfrm>
          <a:prstGeom prst="rect">
            <a:avLst/>
          </a:prstGeom>
          <a:noFill/>
        </p:spPr>
        <p:txBody>
          <a:bodyPr wrap="square" rtlCol="0">
            <a:spAutoFit/>
          </a:bodyPr>
          <a:lstStyle/>
          <a:p>
            <a:pPr marL="342900" indent="-342900">
              <a:buAutoNum type="arabicPeriod"/>
            </a:pPr>
            <a:r>
              <a:rPr lang="en-GB" sz="1600" dirty="0"/>
              <a:t>What is Geography ? ______________________________________________________________________________</a:t>
            </a:r>
          </a:p>
          <a:p>
            <a:pPr marL="342900" indent="-342900">
              <a:buAutoNum type="arabicPeriod"/>
            </a:pPr>
            <a:endParaRPr lang="en-GB" sz="1600" dirty="0"/>
          </a:p>
          <a:p>
            <a:pPr marL="342900" indent="-342900">
              <a:buAutoNum type="arabicPeriod"/>
            </a:pPr>
            <a:r>
              <a:rPr lang="en-GB" sz="1600" dirty="0"/>
              <a:t>What word in Latin does Geography come from ? _______________________________________________________</a:t>
            </a:r>
          </a:p>
          <a:p>
            <a:pPr marL="342900" indent="-342900">
              <a:buAutoNum type="arabicPeriod"/>
            </a:pPr>
            <a:endParaRPr lang="en-GB" sz="1600" dirty="0"/>
          </a:p>
          <a:p>
            <a:pPr marL="342900" indent="-342900">
              <a:buAutoNum type="arabicPeriod"/>
            </a:pPr>
            <a:r>
              <a:rPr lang="en-GB" sz="1600" dirty="0"/>
              <a:t>What does ‘Physical’ geography involves studying ? ______________________________________________________</a:t>
            </a:r>
          </a:p>
          <a:p>
            <a:pPr marL="342900" indent="-342900">
              <a:buAutoNum type="arabicPeriod"/>
            </a:pPr>
            <a:endParaRPr lang="en-GB" sz="1600" dirty="0"/>
          </a:p>
          <a:p>
            <a:pPr marL="342900" indent="-342900">
              <a:buAutoNum type="arabicPeriod"/>
            </a:pPr>
            <a:r>
              <a:rPr lang="en-GB" sz="1600" dirty="0"/>
              <a:t>Give 3 examples of Physical Geography             1.  _____________________________________________</a:t>
            </a:r>
          </a:p>
          <a:p>
            <a:pPr lvl="8"/>
            <a:r>
              <a:rPr lang="en-GB" sz="1600" dirty="0"/>
              <a:t>           2. _____________________________________________</a:t>
            </a:r>
          </a:p>
          <a:p>
            <a:pPr lvl="8"/>
            <a:r>
              <a:rPr lang="en-GB" sz="1600" dirty="0"/>
              <a:t>           3. _____________________________________________</a:t>
            </a:r>
          </a:p>
          <a:p>
            <a:pPr marL="342900" indent="-342900">
              <a:buAutoNum type="arabicPeriod"/>
            </a:pPr>
            <a:endParaRPr lang="en-GB" sz="1600" dirty="0"/>
          </a:p>
          <a:p>
            <a:pPr marL="342900" indent="-342900">
              <a:buAutoNum type="arabicPeriod"/>
            </a:pPr>
            <a:r>
              <a:rPr lang="en-GB" sz="1600" dirty="0"/>
              <a:t>What does ‘Human’ geography involve studying ?</a:t>
            </a:r>
          </a:p>
          <a:p>
            <a:pPr marL="342900" indent="-342900">
              <a:buAutoNum type="arabicPeriod"/>
            </a:pPr>
            <a:endParaRPr lang="en-GB" sz="1600" dirty="0"/>
          </a:p>
          <a:p>
            <a:pPr marL="342900" lvl="0" indent="-342900">
              <a:buFontTx/>
              <a:buAutoNum type="arabicPeriod"/>
            </a:pPr>
            <a:r>
              <a:rPr lang="en-GB" sz="1600" dirty="0"/>
              <a:t>Give 3 examples of human geography                </a:t>
            </a:r>
            <a:r>
              <a:rPr lang="en-GB" sz="1600" dirty="0">
                <a:solidFill>
                  <a:prstClr val="black"/>
                </a:solidFill>
              </a:rPr>
              <a:t>1.  _____________________________________________</a:t>
            </a:r>
          </a:p>
          <a:p>
            <a:pPr lvl="8"/>
            <a:r>
              <a:rPr lang="en-GB" sz="1600" dirty="0">
                <a:solidFill>
                  <a:prstClr val="black"/>
                </a:solidFill>
              </a:rPr>
              <a:t>           2. _____________________________________________</a:t>
            </a:r>
          </a:p>
          <a:p>
            <a:pPr lvl="8"/>
            <a:r>
              <a:rPr lang="en-GB" sz="1600" dirty="0">
                <a:solidFill>
                  <a:prstClr val="black"/>
                </a:solidFill>
              </a:rPr>
              <a:t>           3. _____________________________________________</a:t>
            </a:r>
            <a:endParaRPr lang="en-GB" sz="1600" dirty="0"/>
          </a:p>
          <a:p>
            <a:pPr marL="342900" indent="-342900">
              <a:buAutoNum type="arabicPeriod"/>
            </a:pPr>
            <a:endParaRPr lang="en-GB" sz="1600" dirty="0"/>
          </a:p>
          <a:p>
            <a:pPr marL="342900" indent="-342900">
              <a:buAutoNum type="arabicPeriod"/>
            </a:pPr>
            <a:r>
              <a:rPr lang="en-GB" sz="1600" dirty="0"/>
              <a:t>Why are lots of Geographers environmental geographers ? _______________________________________________</a:t>
            </a:r>
          </a:p>
          <a:p>
            <a:pPr marL="342900" indent="-342900">
              <a:buAutoNum type="arabicPeriod"/>
            </a:pPr>
            <a:endParaRPr lang="en-GB" sz="1600" dirty="0"/>
          </a:p>
          <a:p>
            <a:pPr marL="342900" indent="-342900">
              <a:buAutoNum type="arabicPeriod"/>
            </a:pPr>
            <a:r>
              <a:rPr lang="en-GB" sz="1600" dirty="0"/>
              <a:t>What makes a </a:t>
            </a:r>
            <a:r>
              <a:rPr lang="en-GB" sz="1600" i="1" dirty="0"/>
              <a:t>‘superb</a:t>
            </a:r>
            <a:r>
              <a:rPr lang="en-GB" sz="1600" dirty="0"/>
              <a:t>’ geographer ?  ________________________________________________________________</a:t>
            </a:r>
          </a:p>
          <a:p>
            <a:pPr marL="342900" indent="-342900">
              <a:buAutoNum type="arabicPeriod"/>
            </a:pPr>
            <a:endParaRPr lang="en-GB" sz="1600" dirty="0"/>
          </a:p>
          <a:p>
            <a:pPr marL="342900" indent="-342900">
              <a:buAutoNum type="arabicPeriod"/>
            </a:pPr>
            <a:r>
              <a:rPr lang="en-GB" sz="1600" dirty="0"/>
              <a:t>Give 2 examples of job opportunities for Physical geographers               1. _______________________________________</a:t>
            </a:r>
          </a:p>
          <a:p>
            <a:pPr lvl="8"/>
            <a:r>
              <a:rPr lang="en-GB" sz="1600" dirty="0"/>
              <a:t>                                                     2. _______________________________________</a:t>
            </a:r>
          </a:p>
          <a:p>
            <a:pPr lvl="8"/>
            <a:endParaRPr lang="en-GB" sz="1600" dirty="0"/>
          </a:p>
          <a:p>
            <a:pPr marL="342900" indent="-342900">
              <a:buAutoNum type="arabicPeriod"/>
            </a:pPr>
            <a:r>
              <a:rPr lang="en-GB" sz="1600" dirty="0"/>
              <a:t>Give 2 examples of job opportunities for human geography                   1. _______________________________________</a:t>
            </a:r>
          </a:p>
          <a:p>
            <a:r>
              <a:rPr lang="en-GB" sz="1600" dirty="0"/>
              <a:t>                                                                                                                                    2. ______________________________________</a:t>
            </a:r>
          </a:p>
        </p:txBody>
      </p:sp>
    </p:spTree>
    <p:extLst>
      <p:ext uri="{BB962C8B-B14F-4D97-AF65-F5344CB8AC3E}">
        <p14:creationId xmlns:p14="http://schemas.microsoft.com/office/powerpoint/2010/main" val="615911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8121" y="161174"/>
            <a:ext cx="11179238" cy="43647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600" dirty="0">
                <a:cs typeface="Arial"/>
              </a:rPr>
              <a:t>Year 7 Weekly Homework  1.2	</a:t>
            </a:r>
            <a:r>
              <a:rPr lang="en-GB" sz="1600" b="1" dirty="0">
                <a:cs typeface="Arial"/>
              </a:rPr>
              <a:t>        What is the UK ?   				KB Page 14 </a:t>
            </a:r>
            <a:r>
              <a:rPr lang="en-GB" sz="1600" dirty="0">
                <a:cs typeface="Arial"/>
              </a:rPr>
              <a:t>		                             </a:t>
            </a:r>
            <a:endParaRPr lang="en-US" dirty="0"/>
          </a:p>
        </p:txBody>
      </p:sp>
      <p:sp>
        <p:nvSpPr>
          <p:cNvPr id="6" name="TextBox 5">
            <a:extLst>
              <a:ext uri="{FF2B5EF4-FFF2-40B4-BE49-F238E27FC236}">
                <a16:creationId xmlns:a16="http://schemas.microsoft.com/office/drawing/2014/main" id="{69FED0DC-2076-4B83-A389-12BD17B07301}"/>
              </a:ext>
            </a:extLst>
          </p:cNvPr>
          <p:cNvSpPr txBox="1"/>
          <p:nvPr/>
        </p:nvSpPr>
        <p:spPr>
          <a:xfrm>
            <a:off x="208111" y="828346"/>
            <a:ext cx="4423849" cy="2323713"/>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spcAft>
                <a:spcPts val="600"/>
              </a:spcAft>
            </a:pPr>
            <a:r>
              <a:rPr lang="en-GB" sz="1400" b="1" u="sng" dirty="0">
                <a:latin typeface="Calibri"/>
                <a:cs typeface="Calibri"/>
              </a:rPr>
              <a:t>Task 1. </a:t>
            </a:r>
          </a:p>
          <a:p>
            <a:pPr marL="342900" indent="-342900">
              <a:buAutoNum type="alphaLcParenR"/>
            </a:pPr>
            <a:r>
              <a:rPr lang="en-US" sz="1400" dirty="0">
                <a:latin typeface="Calibri"/>
                <a:cs typeface="Calibri"/>
              </a:rPr>
              <a:t>The 4 countries that make up the UK are </a:t>
            </a:r>
          </a:p>
          <a:p>
            <a:r>
              <a:rPr lang="en-US" sz="1400" dirty="0">
                <a:latin typeface="Calibri"/>
                <a:cs typeface="Calibri"/>
              </a:rPr>
              <a:t>         ________________________</a:t>
            </a:r>
          </a:p>
          <a:p>
            <a:r>
              <a:rPr lang="en-US" sz="1400" dirty="0">
                <a:latin typeface="Calibri"/>
                <a:cs typeface="Calibri"/>
              </a:rPr>
              <a:t>         ________________________</a:t>
            </a:r>
          </a:p>
          <a:p>
            <a:r>
              <a:rPr lang="en-US" sz="1400" dirty="0">
                <a:latin typeface="Calibri"/>
                <a:cs typeface="Calibri"/>
              </a:rPr>
              <a:t>         ________________________</a:t>
            </a:r>
          </a:p>
          <a:p>
            <a:r>
              <a:rPr lang="en-US" sz="1400" dirty="0">
                <a:latin typeface="Calibri"/>
                <a:cs typeface="Calibri"/>
              </a:rPr>
              <a:t>         ________________________</a:t>
            </a:r>
          </a:p>
          <a:p>
            <a:r>
              <a:rPr lang="en-US" sz="1400" dirty="0">
                <a:latin typeface="Calibri"/>
                <a:cs typeface="Calibri"/>
              </a:rPr>
              <a:t>b) The capital city of Scotland is _________________.</a:t>
            </a:r>
            <a:endParaRPr lang="en-GB" sz="1400" dirty="0">
              <a:latin typeface="Calibri"/>
              <a:cs typeface="Calibri"/>
            </a:endParaRPr>
          </a:p>
          <a:p>
            <a:r>
              <a:rPr lang="en-US" sz="1400" dirty="0">
                <a:latin typeface="Calibri"/>
                <a:cs typeface="Calibri"/>
              </a:rPr>
              <a:t>c) The capital city of Wales is ______________________. </a:t>
            </a:r>
            <a:endParaRPr lang="en-GB" sz="1400" dirty="0">
              <a:latin typeface="Calibri"/>
              <a:cs typeface="Calibri"/>
            </a:endParaRPr>
          </a:p>
          <a:p>
            <a:r>
              <a:rPr lang="en-US" sz="1400" dirty="0">
                <a:latin typeface="Calibri"/>
                <a:cs typeface="Calibri"/>
              </a:rPr>
              <a:t>d) The sea off the east coast is __________   __________.</a:t>
            </a:r>
            <a:endParaRPr lang="en-GB" sz="1400" dirty="0">
              <a:latin typeface="Calibri"/>
              <a:cs typeface="Calibri"/>
            </a:endParaRPr>
          </a:p>
          <a:p>
            <a:r>
              <a:rPr lang="en-GB" sz="1400" dirty="0">
                <a:latin typeface="Calibri"/>
                <a:cs typeface="Calibri"/>
              </a:rPr>
              <a:t>e</a:t>
            </a:r>
            <a:r>
              <a:rPr lang="en-US" sz="1400" dirty="0">
                <a:latin typeface="Calibri"/>
                <a:cs typeface="Calibri"/>
              </a:rPr>
              <a:t>) The ocean to the west is __________________ Ocean.</a:t>
            </a:r>
            <a:endParaRPr lang="en-GB" sz="1400" dirty="0">
              <a:latin typeface="Calibri"/>
              <a:cs typeface="Calibri"/>
            </a:endParaRPr>
          </a:p>
        </p:txBody>
      </p:sp>
      <p:pic>
        <p:nvPicPr>
          <p:cNvPr id="7" name="Picture 6" descr="A screenshot of a cell phone&#10;&#10;Description automatically generated">
            <a:extLst>
              <a:ext uri="{FF2B5EF4-FFF2-40B4-BE49-F238E27FC236}">
                <a16:creationId xmlns:a16="http://schemas.microsoft.com/office/drawing/2014/main" id="{586941DF-2142-424F-AF99-16FEE7D0A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95" y="5147571"/>
            <a:ext cx="10047890" cy="1470573"/>
          </a:xfrm>
          <a:prstGeom prst="rect">
            <a:avLst/>
          </a:prstGeom>
        </p:spPr>
      </p:pic>
      <p:pic>
        <p:nvPicPr>
          <p:cNvPr id="8" name="Picture 7" descr="A close up of a logo&#10;&#10;Description automatically generated">
            <a:extLst>
              <a:ext uri="{FF2B5EF4-FFF2-40B4-BE49-F238E27FC236}">
                <a16:creationId xmlns:a16="http://schemas.microsoft.com/office/drawing/2014/main" id="{33A85F57-1B62-4C4F-84F0-C3CC18B18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642" y="828346"/>
            <a:ext cx="7059937" cy="4088524"/>
          </a:xfrm>
          <a:prstGeom prst="rect">
            <a:avLst/>
          </a:prstGeom>
        </p:spPr>
      </p:pic>
      <p:sp>
        <p:nvSpPr>
          <p:cNvPr id="9" name="TextBox 8"/>
          <p:cNvSpPr txBox="1"/>
          <p:nvPr/>
        </p:nvSpPr>
        <p:spPr>
          <a:xfrm>
            <a:off x="208112" y="3852472"/>
            <a:ext cx="5862904" cy="1169551"/>
          </a:xfrm>
          <a:prstGeom prst="rect">
            <a:avLst/>
          </a:prstGeom>
          <a:noFill/>
        </p:spPr>
        <p:txBody>
          <a:bodyPr wrap="square" rtlCol="0">
            <a:spAutoFit/>
          </a:bodyPr>
          <a:lstStyle/>
          <a:p>
            <a:r>
              <a:rPr lang="en-GB" sz="1400" b="1" u="sng" dirty="0"/>
              <a:t>Task 2. </a:t>
            </a:r>
            <a:endParaRPr lang="en-GB" sz="1400" dirty="0"/>
          </a:p>
          <a:p>
            <a:r>
              <a:rPr lang="en-GB" sz="1400" dirty="0"/>
              <a:t>Read P14 in your KB. It describes the difference between the British Isles, the United Kingdom, Great Britain and Britain. </a:t>
            </a:r>
          </a:p>
          <a:p>
            <a:r>
              <a:rPr lang="en-GB" sz="1400" dirty="0"/>
              <a:t>Use that knowledge and the information below to shade in the correct parts of the maps on the right. </a:t>
            </a:r>
          </a:p>
        </p:txBody>
      </p:sp>
    </p:spTree>
    <p:extLst>
      <p:ext uri="{BB962C8B-B14F-4D97-AF65-F5344CB8AC3E}">
        <p14:creationId xmlns:p14="http://schemas.microsoft.com/office/powerpoint/2010/main" val="2854027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5" y="101213"/>
            <a:ext cx="12000413" cy="436471"/>
          </a:xfrm>
        </p:spPr>
        <p:style>
          <a:lnRef idx="2">
            <a:schemeClr val="dk1"/>
          </a:lnRef>
          <a:fillRef idx="1">
            <a:schemeClr val="lt1"/>
          </a:fillRef>
          <a:effectRef idx="0">
            <a:schemeClr val="dk1"/>
          </a:effectRef>
          <a:fontRef idx="minor">
            <a:schemeClr val="dk1"/>
          </a:fontRef>
        </p:style>
        <p:txBody>
          <a:bodyPr>
            <a:normAutofit/>
          </a:bodyPr>
          <a:lstStyle/>
          <a:p>
            <a:pPr algn="l"/>
            <a:r>
              <a:rPr lang="en-GB" sz="1600" dirty="0">
                <a:cs typeface="Arial"/>
              </a:rPr>
              <a:t>Year 7 Weekly Homework  1.3	</a:t>
            </a:r>
            <a:r>
              <a:rPr lang="en-GB" sz="1600" b="1" dirty="0">
                <a:cs typeface="Arial"/>
              </a:rPr>
              <a:t>        Population Distribution in the UK ?     			KB Page 15</a:t>
            </a:r>
            <a:r>
              <a:rPr lang="en-GB" sz="1600" dirty="0">
                <a:cs typeface="Arial"/>
              </a:rPr>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74120643"/>
              </p:ext>
            </p:extLst>
          </p:nvPr>
        </p:nvGraphicFramePr>
        <p:xfrm>
          <a:off x="78375" y="696884"/>
          <a:ext cx="11956872" cy="6191596"/>
        </p:xfrm>
        <a:graphic>
          <a:graphicData uri="http://schemas.openxmlformats.org/drawingml/2006/table">
            <a:tbl>
              <a:tblPr firstRow="1" bandRow="1">
                <a:tableStyleId>{5940675A-B579-460E-94D1-54222C63F5DA}</a:tableStyleId>
              </a:tblPr>
              <a:tblGrid>
                <a:gridCol w="5978436">
                  <a:extLst>
                    <a:ext uri="{9D8B030D-6E8A-4147-A177-3AD203B41FA5}">
                      <a16:colId xmlns:a16="http://schemas.microsoft.com/office/drawing/2014/main" val="1663066600"/>
                    </a:ext>
                  </a:extLst>
                </a:gridCol>
                <a:gridCol w="5978436">
                  <a:extLst>
                    <a:ext uri="{9D8B030D-6E8A-4147-A177-3AD203B41FA5}">
                      <a16:colId xmlns:a16="http://schemas.microsoft.com/office/drawing/2014/main" val="2551129518"/>
                    </a:ext>
                  </a:extLst>
                </a:gridCol>
              </a:tblGrid>
              <a:tr h="2960716">
                <a:tc>
                  <a:txBody>
                    <a:bodyPr/>
                    <a:lstStyle/>
                    <a:p>
                      <a:pPr marL="0" indent="0">
                        <a:buNone/>
                      </a:pPr>
                      <a:r>
                        <a:rPr lang="en-GB" sz="1400" b="1" baseline="0" dirty="0">
                          <a:latin typeface="+mn-lt"/>
                          <a:cs typeface="Arial"/>
                        </a:rPr>
                        <a:t>1.  Fill in the key terms and definitions for the following:</a:t>
                      </a:r>
                    </a:p>
                  </a:txBody>
                  <a:tcPr/>
                </a:tc>
                <a:tc>
                  <a:txBody>
                    <a:bodyPr/>
                    <a:lstStyle/>
                    <a:p>
                      <a:pPr>
                        <a:lnSpc>
                          <a:spcPct val="150000"/>
                        </a:lnSpc>
                      </a:pPr>
                      <a:endParaRPr lang="en-GB" sz="1200" b="0" i="0" u="none" strike="noStrike" baseline="0" noProof="0" dirty="0">
                        <a:latin typeface="+mn-lt"/>
                      </a:endParaRPr>
                    </a:p>
                  </a:txBody>
                  <a:tcPr/>
                </a:tc>
                <a:extLst>
                  <a:ext uri="{0D108BD9-81ED-4DB2-BD59-A6C34878D82A}">
                    <a16:rowId xmlns:a16="http://schemas.microsoft.com/office/drawing/2014/main" val="3606664193"/>
                  </a:ext>
                </a:extLst>
              </a:tr>
              <a:tr h="2775336">
                <a:tc>
                  <a:txBody>
                    <a:bodyPr/>
                    <a:lstStyle/>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r>
                        <a:rPr lang="en-GB" sz="1400" b="1" baseline="0" dirty="0">
                          <a:latin typeface="+mn-lt"/>
                          <a:cs typeface="Arial"/>
                        </a:rPr>
                        <a:t>2. Draw an image/ icon for the following key terms:</a:t>
                      </a: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txBody>
                  <a:tcPr/>
                </a:tc>
                <a:tc>
                  <a:txBody>
                    <a:bodyPr/>
                    <a:lstStyle/>
                    <a:p>
                      <a:endParaRPr lang="en-GB" sz="1200" b="1" baseline="0" dirty="0">
                        <a:latin typeface="+mn-lt"/>
                        <a:cs typeface="Arial"/>
                      </a:endParaRPr>
                    </a:p>
                  </a:txBody>
                  <a:tcPr/>
                </a:tc>
                <a:extLst>
                  <a:ext uri="{0D108BD9-81ED-4DB2-BD59-A6C34878D82A}">
                    <a16:rowId xmlns:a16="http://schemas.microsoft.com/office/drawing/2014/main" val="4145184444"/>
                  </a:ext>
                </a:extLst>
              </a:tr>
            </a:tbl>
          </a:graphicData>
        </a:graphic>
      </p:graphicFrame>
      <p:sp>
        <p:nvSpPr>
          <p:cNvPr id="3" name="Rectangle 2">
            <a:extLst>
              <a:ext uri="{FF2B5EF4-FFF2-40B4-BE49-F238E27FC236}">
                <a16:creationId xmlns:a16="http://schemas.microsoft.com/office/drawing/2014/main" id="{20434F52-D2C7-4D3D-9D2A-EEE3090CED69}"/>
              </a:ext>
            </a:extLst>
          </p:cNvPr>
          <p:cNvSpPr/>
          <p:nvPr/>
        </p:nvSpPr>
        <p:spPr>
          <a:xfrm>
            <a:off x="131747" y="3224981"/>
            <a:ext cx="5954421" cy="801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Table 12">
            <a:extLst>
              <a:ext uri="{FF2B5EF4-FFF2-40B4-BE49-F238E27FC236}">
                <a16:creationId xmlns:a16="http://schemas.microsoft.com/office/drawing/2014/main" id="{9C414809-A8F2-4DE1-BB0F-03277709E092}"/>
              </a:ext>
            </a:extLst>
          </p:cNvPr>
          <p:cNvGraphicFramePr>
            <a:graphicFrameLocks noGrp="1"/>
          </p:cNvGraphicFramePr>
          <p:nvPr>
            <p:extLst>
              <p:ext uri="{D42A27DB-BD31-4B8C-83A1-F6EECF244321}">
                <p14:modId xmlns:p14="http://schemas.microsoft.com/office/powerpoint/2010/main" val="595280542"/>
              </p:ext>
            </p:extLst>
          </p:nvPr>
        </p:nvGraphicFramePr>
        <p:xfrm>
          <a:off x="176704" y="1086545"/>
          <a:ext cx="4859992" cy="2664343"/>
        </p:xfrm>
        <a:graphic>
          <a:graphicData uri="http://schemas.openxmlformats.org/drawingml/2006/table">
            <a:tbl>
              <a:tblPr firstRow="1" bandRow="1">
                <a:tableStyleId>{5940675A-B579-460E-94D1-54222C63F5DA}</a:tableStyleId>
              </a:tblPr>
              <a:tblGrid>
                <a:gridCol w="1011807">
                  <a:extLst>
                    <a:ext uri="{9D8B030D-6E8A-4147-A177-3AD203B41FA5}">
                      <a16:colId xmlns:a16="http://schemas.microsoft.com/office/drawing/2014/main" val="3720703643"/>
                    </a:ext>
                  </a:extLst>
                </a:gridCol>
                <a:gridCol w="3848185">
                  <a:extLst>
                    <a:ext uri="{9D8B030D-6E8A-4147-A177-3AD203B41FA5}">
                      <a16:colId xmlns:a16="http://schemas.microsoft.com/office/drawing/2014/main" val="3263919625"/>
                    </a:ext>
                  </a:extLst>
                </a:gridCol>
              </a:tblGrid>
              <a:tr h="359738">
                <a:tc>
                  <a:txBody>
                    <a:bodyPr/>
                    <a:lstStyle/>
                    <a:p>
                      <a:pPr algn="ctr"/>
                      <a:r>
                        <a:rPr lang="en-GB" sz="1200" b="1" dirty="0"/>
                        <a:t>Key Term</a:t>
                      </a:r>
                    </a:p>
                  </a:txBody>
                  <a:tcPr>
                    <a:solidFill>
                      <a:schemeClr val="bg1"/>
                    </a:solidFill>
                  </a:tcPr>
                </a:tc>
                <a:tc>
                  <a:txBody>
                    <a:bodyPr/>
                    <a:lstStyle/>
                    <a:p>
                      <a:pPr lvl="0" algn="ctr">
                        <a:buNone/>
                      </a:pPr>
                      <a:r>
                        <a:rPr lang="en-GB" sz="1200" b="1" dirty="0"/>
                        <a:t>Definition</a:t>
                      </a:r>
                    </a:p>
                  </a:txBody>
                  <a:tcPr anchor="ctr">
                    <a:solidFill>
                      <a:schemeClr val="bg1"/>
                    </a:solidFill>
                  </a:tcPr>
                </a:tc>
                <a:extLst>
                  <a:ext uri="{0D108BD9-81ED-4DB2-BD59-A6C34878D82A}">
                    <a16:rowId xmlns:a16="http://schemas.microsoft.com/office/drawing/2014/main" val="1187194644"/>
                  </a:ext>
                </a:extLst>
              </a:tr>
              <a:tr h="592808">
                <a:tc>
                  <a:txBody>
                    <a:bodyPr/>
                    <a:lstStyle/>
                    <a:p>
                      <a:pPr algn="ctr"/>
                      <a:endParaRPr lang="en-GB" sz="1200" dirty="0"/>
                    </a:p>
                  </a:txBody>
                  <a:tcPr>
                    <a:solidFill>
                      <a:schemeClr val="bg1"/>
                    </a:solidFill>
                  </a:tcPr>
                </a:tc>
                <a:tc>
                  <a:txBody>
                    <a:bodyPr/>
                    <a:lstStyle/>
                    <a:p>
                      <a:pPr algn="ctr"/>
                      <a:r>
                        <a:rPr lang="en-GB" sz="1200" dirty="0"/>
                        <a:t>A small amount of people in a given area.</a:t>
                      </a:r>
                    </a:p>
                  </a:txBody>
                  <a:tcPr anchor="ctr">
                    <a:solidFill>
                      <a:schemeClr val="bg1"/>
                    </a:solidFill>
                  </a:tcPr>
                </a:tc>
                <a:extLst>
                  <a:ext uri="{0D108BD9-81ED-4DB2-BD59-A6C34878D82A}">
                    <a16:rowId xmlns:a16="http://schemas.microsoft.com/office/drawing/2014/main" val="1034832151"/>
                  </a:ext>
                </a:extLst>
              </a:tr>
              <a:tr h="583918">
                <a:tc>
                  <a:txBody>
                    <a:bodyPr/>
                    <a:lstStyle/>
                    <a:p>
                      <a:pPr algn="ctr"/>
                      <a:r>
                        <a:rPr lang="en-GB" sz="1200" dirty="0"/>
                        <a:t>Densely Populated</a:t>
                      </a:r>
                    </a:p>
                  </a:txBody>
                  <a:tcPr>
                    <a:solidFill>
                      <a:schemeClr val="bg1"/>
                    </a:solidFill>
                  </a:tcPr>
                </a:tc>
                <a:tc>
                  <a:txBody>
                    <a:bodyPr/>
                    <a:lstStyle/>
                    <a:p>
                      <a:pPr algn="ctr"/>
                      <a:endParaRPr lang="en-GB" sz="1200" dirty="0"/>
                    </a:p>
                  </a:txBody>
                  <a:tcPr anchor="ctr">
                    <a:solidFill>
                      <a:schemeClr val="bg1"/>
                    </a:solidFill>
                  </a:tcPr>
                </a:tc>
                <a:extLst>
                  <a:ext uri="{0D108BD9-81ED-4DB2-BD59-A6C34878D82A}">
                    <a16:rowId xmlns:a16="http://schemas.microsoft.com/office/drawing/2014/main" val="1690129559"/>
                  </a:ext>
                </a:extLst>
              </a:tr>
              <a:tr h="583918">
                <a:tc>
                  <a:txBody>
                    <a:bodyPr/>
                    <a:lstStyle/>
                    <a:p>
                      <a:pPr algn="ctr"/>
                      <a:r>
                        <a:rPr lang="en-GB" sz="1200" dirty="0"/>
                        <a:t>Population Distribution</a:t>
                      </a:r>
                    </a:p>
                  </a:txBody>
                  <a:tcPr>
                    <a:solidFill>
                      <a:schemeClr val="bg1"/>
                    </a:solidFill>
                  </a:tcPr>
                </a:tc>
                <a:tc>
                  <a:txBody>
                    <a:bodyPr/>
                    <a:lstStyle/>
                    <a:p>
                      <a:pPr algn="ctr"/>
                      <a:endParaRPr lang="en-GB" sz="1200" dirty="0"/>
                    </a:p>
                  </a:txBody>
                  <a:tcPr anchor="ctr">
                    <a:solidFill>
                      <a:schemeClr val="bg1"/>
                    </a:solidFill>
                  </a:tcPr>
                </a:tc>
                <a:extLst>
                  <a:ext uri="{0D108BD9-81ED-4DB2-BD59-A6C34878D82A}">
                    <a16:rowId xmlns:a16="http://schemas.microsoft.com/office/drawing/2014/main" val="1814811332"/>
                  </a:ext>
                </a:extLst>
              </a:tr>
              <a:tr h="543961">
                <a:tc>
                  <a:txBody>
                    <a:bodyPr/>
                    <a:lstStyle/>
                    <a:p>
                      <a:pPr algn="ctr"/>
                      <a:endParaRPr lang="en-GB" sz="1200" dirty="0"/>
                    </a:p>
                  </a:txBody>
                  <a:tcPr>
                    <a:solidFill>
                      <a:schemeClr val="bg1"/>
                    </a:solidFill>
                  </a:tcPr>
                </a:tc>
                <a:tc>
                  <a:txBody>
                    <a:bodyPr/>
                    <a:lstStyle/>
                    <a:p>
                      <a:pPr algn="ctr"/>
                      <a:r>
                        <a:rPr lang="en-GB" sz="1200" dirty="0"/>
                        <a:t>The number of people living in a given area, usually within 1km²</a:t>
                      </a:r>
                    </a:p>
                  </a:txBody>
                  <a:tcPr anchor="ctr">
                    <a:solidFill>
                      <a:schemeClr val="bg1"/>
                    </a:solidFill>
                  </a:tcPr>
                </a:tc>
                <a:extLst>
                  <a:ext uri="{0D108BD9-81ED-4DB2-BD59-A6C34878D82A}">
                    <a16:rowId xmlns:a16="http://schemas.microsoft.com/office/drawing/2014/main" val="3266994362"/>
                  </a:ext>
                </a:extLst>
              </a:tr>
            </a:tbl>
          </a:graphicData>
        </a:graphic>
      </p:graphicFrame>
      <p:sp>
        <p:nvSpPr>
          <p:cNvPr id="5" name="Rectangle 4">
            <a:extLst>
              <a:ext uri="{FF2B5EF4-FFF2-40B4-BE49-F238E27FC236}">
                <a16:creationId xmlns:a16="http://schemas.microsoft.com/office/drawing/2014/main" id="{A9563141-8499-4C22-8FBC-9FC5B0441AD6}"/>
              </a:ext>
            </a:extLst>
          </p:cNvPr>
          <p:cNvSpPr/>
          <p:nvPr/>
        </p:nvSpPr>
        <p:spPr>
          <a:xfrm>
            <a:off x="166790" y="4548368"/>
            <a:ext cx="2222722" cy="209788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84D5EC8-C0CF-427E-8494-2E5498EE0781}"/>
              </a:ext>
            </a:extLst>
          </p:cNvPr>
          <p:cNvSpPr/>
          <p:nvPr/>
        </p:nvSpPr>
        <p:spPr>
          <a:xfrm>
            <a:off x="2481385" y="4562166"/>
            <a:ext cx="2555311" cy="208408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C0ABC9D-D7A8-447B-9488-3C7656BE9E28}"/>
              </a:ext>
            </a:extLst>
          </p:cNvPr>
          <p:cNvSpPr txBox="1"/>
          <p:nvPr/>
        </p:nvSpPr>
        <p:spPr>
          <a:xfrm>
            <a:off x="417262" y="6289236"/>
            <a:ext cx="1563329" cy="276999"/>
          </a:xfrm>
          <a:prstGeom prst="rect">
            <a:avLst/>
          </a:prstGeom>
          <a:noFill/>
        </p:spPr>
        <p:txBody>
          <a:bodyPr wrap="square" rtlCol="0">
            <a:spAutoFit/>
          </a:bodyPr>
          <a:lstStyle/>
          <a:p>
            <a:pPr algn="ctr"/>
            <a:r>
              <a:rPr lang="en-GB" sz="1200" b="1" dirty="0"/>
              <a:t>Sparsely Populated</a:t>
            </a:r>
          </a:p>
        </p:txBody>
      </p:sp>
      <p:sp>
        <p:nvSpPr>
          <p:cNvPr id="16" name="TextBox 15">
            <a:extLst>
              <a:ext uri="{FF2B5EF4-FFF2-40B4-BE49-F238E27FC236}">
                <a16:creationId xmlns:a16="http://schemas.microsoft.com/office/drawing/2014/main" id="{6E27D043-B259-4AC2-A4DA-138185EFEAA7}"/>
              </a:ext>
            </a:extLst>
          </p:cNvPr>
          <p:cNvSpPr txBox="1"/>
          <p:nvPr/>
        </p:nvSpPr>
        <p:spPr>
          <a:xfrm>
            <a:off x="2799560" y="6289236"/>
            <a:ext cx="1563329" cy="276999"/>
          </a:xfrm>
          <a:prstGeom prst="rect">
            <a:avLst/>
          </a:prstGeom>
          <a:noFill/>
        </p:spPr>
        <p:txBody>
          <a:bodyPr wrap="square" rtlCol="0">
            <a:spAutoFit/>
          </a:bodyPr>
          <a:lstStyle/>
          <a:p>
            <a:pPr algn="ctr"/>
            <a:r>
              <a:rPr lang="en-GB" sz="1200" b="1" dirty="0"/>
              <a:t>Densely Populated</a:t>
            </a:r>
          </a:p>
        </p:txBody>
      </p:sp>
      <p:sp>
        <p:nvSpPr>
          <p:cNvPr id="19" name="TextBox 18">
            <a:extLst>
              <a:ext uri="{FF2B5EF4-FFF2-40B4-BE49-F238E27FC236}">
                <a16:creationId xmlns:a16="http://schemas.microsoft.com/office/drawing/2014/main" id="{3ED812FB-1ADD-477A-BD77-21195507E868}"/>
              </a:ext>
            </a:extLst>
          </p:cNvPr>
          <p:cNvSpPr txBox="1"/>
          <p:nvPr/>
        </p:nvSpPr>
        <p:spPr>
          <a:xfrm>
            <a:off x="8948110" y="1937967"/>
            <a:ext cx="3087137" cy="4524315"/>
          </a:xfrm>
          <a:prstGeom prst="rect">
            <a:avLst/>
          </a:prstGeom>
          <a:solidFill>
            <a:schemeClr val="bg1"/>
          </a:solid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dirty="0"/>
              <a:t>_________________________</a:t>
            </a:r>
          </a:p>
          <a:p>
            <a:r>
              <a:rPr lang="en-GB" dirty="0"/>
              <a:t>_________________________</a:t>
            </a:r>
          </a:p>
          <a:p>
            <a:r>
              <a:rPr lang="en-GB" dirty="0"/>
              <a:t>_________________________</a:t>
            </a: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410" y="696885"/>
            <a:ext cx="3695700" cy="6161116"/>
          </a:xfrm>
          <a:prstGeom prst="rect">
            <a:avLst/>
          </a:prstGeom>
          <a:ln>
            <a:solidFill>
              <a:schemeClr val="tx1"/>
            </a:solidFill>
          </a:ln>
        </p:spPr>
      </p:pic>
      <p:sp>
        <p:nvSpPr>
          <p:cNvPr id="22" name="TextBox 21">
            <a:extLst>
              <a:ext uri="{FF2B5EF4-FFF2-40B4-BE49-F238E27FC236}">
                <a16:creationId xmlns:a16="http://schemas.microsoft.com/office/drawing/2014/main" id="{F0C195FA-A05A-4A17-B082-8394FC756AA7}"/>
              </a:ext>
            </a:extLst>
          </p:cNvPr>
          <p:cNvSpPr txBox="1"/>
          <p:nvPr/>
        </p:nvSpPr>
        <p:spPr>
          <a:xfrm>
            <a:off x="8179631" y="1382384"/>
            <a:ext cx="275303" cy="261610"/>
          </a:xfrm>
          <a:prstGeom prst="rect">
            <a:avLst/>
          </a:prstGeom>
          <a:noFill/>
        </p:spPr>
        <p:txBody>
          <a:bodyPr wrap="square" rtlCol="0">
            <a:spAutoFit/>
          </a:bodyPr>
          <a:lstStyle/>
          <a:p>
            <a:r>
              <a:rPr lang="en-GB" sz="1050" b="1" dirty="0"/>
              <a:t>N</a:t>
            </a:r>
          </a:p>
        </p:txBody>
      </p:sp>
      <p:cxnSp>
        <p:nvCxnSpPr>
          <p:cNvPr id="21" name="Straight Arrow Connector 20">
            <a:extLst>
              <a:ext uri="{FF2B5EF4-FFF2-40B4-BE49-F238E27FC236}">
                <a16:creationId xmlns:a16="http://schemas.microsoft.com/office/drawing/2014/main" id="{9CC78A29-5509-4863-A47E-D2E604142C79}"/>
              </a:ext>
            </a:extLst>
          </p:cNvPr>
          <p:cNvCxnSpPr/>
          <p:nvPr/>
        </p:nvCxnSpPr>
        <p:spPr>
          <a:xfrm flipV="1">
            <a:off x="8317283" y="1592789"/>
            <a:ext cx="0" cy="4179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9069049" y="824459"/>
            <a:ext cx="2765889" cy="1061829"/>
          </a:xfrm>
          <a:prstGeom prst="rect">
            <a:avLst/>
          </a:prstGeom>
          <a:noFill/>
        </p:spPr>
        <p:txBody>
          <a:bodyPr wrap="square" rtlCol="0">
            <a:spAutoFit/>
          </a:bodyPr>
          <a:lstStyle/>
          <a:p>
            <a:pPr>
              <a:lnSpc>
                <a:spcPct val="150000"/>
              </a:lnSpc>
            </a:pPr>
            <a:r>
              <a:rPr lang="en-GB" sz="1400" b="1" dirty="0">
                <a:cs typeface="Arial"/>
              </a:rPr>
              <a:t>3. Use compass points to describe the population distribution in the UK  ( 3 )</a:t>
            </a:r>
            <a:endParaRPr lang="en-GB" sz="1400" dirty="0"/>
          </a:p>
        </p:txBody>
      </p:sp>
    </p:spTree>
    <p:extLst>
      <p:ext uri="{BB962C8B-B14F-4D97-AF65-F5344CB8AC3E}">
        <p14:creationId xmlns:p14="http://schemas.microsoft.com/office/powerpoint/2010/main" val="937260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23" y="162173"/>
            <a:ext cx="12000413" cy="329467"/>
          </a:xfrm>
        </p:spPr>
        <p:style>
          <a:lnRef idx="2">
            <a:schemeClr val="dk1"/>
          </a:lnRef>
          <a:fillRef idx="1">
            <a:schemeClr val="lt1"/>
          </a:fillRef>
          <a:effectRef idx="0">
            <a:schemeClr val="dk1"/>
          </a:effectRef>
          <a:fontRef idx="minor">
            <a:schemeClr val="dk1"/>
          </a:fontRef>
        </p:style>
        <p:txBody>
          <a:bodyPr>
            <a:normAutofit/>
          </a:bodyPr>
          <a:lstStyle/>
          <a:p>
            <a:pPr algn="l"/>
            <a:r>
              <a:rPr lang="en-GB" sz="1600" dirty="0">
                <a:cs typeface="Arial"/>
              </a:rPr>
              <a:t>Year 7 Weekly Homework  1.4	</a:t>
            </a:r>
            <a:r>
              <a:rPr lang="en-GB" sz="1600" b="1" dirty="0">
                <a:cs typeface="Arial"/>
              </a:rPr>
              <a:t>	          Population in the UK</a:t>
            </a:r>
            <a:r>
              <a:rPr lang="en-GB" sz="1600" dirty="0">
                <a:cs typeface="Arial"/>
              </a:rPr>
              <a:t>		                                              </a:t>
            </a:r>
            <a:r>
              <a:rPr lang="en-GB" sz="1600" b="1" dirty="0">
                <a:cs typeface="Arial"/>
              </a:rPr>
              <a:t>KB: page 15</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104037052"/>
              </p:ext>
            </p:extLst>
          </p:nvPr>
        </p:nvGraphicFramePr>
        <p:xfrm>
          <a:off x="117564" y="568960"/>
          <a:ext cx="11956872" cy="6155977"/>
        </p:xfrm>
        <a:graphic>
          <a:graphicData uri="http://schemas.openxmlformats.org/drawingml/2006/table">
            <a:tbl>
              <a:tblPr firstRow="1" bandRow="1">
                <a:tableStyleId>{5940675A-B579-460E-94D1-54222C63F5DA}</a:tableStyleId>
              </a:tblPr>
              <a:tblGrid>
                <a:gridCol w="5978436">
                  <a:extLst>
                    <a:ext uri="{9D8B030D-6E8A-4147-A177-3AD203B41FA5}">
                      <a16:colId xmlns:a16="http://schemas.microsoft.com/office/drawing/2014/main" val="1663066600"/>
                    </a:ext>
                  </a:extLst>
                </a:gridCol>
                <a:gridCol w="5978436">
                  <a:extLst>
                    <a:ext uri="{9D8B030D-6E8A-4147-A177-3AD203B41FA5}">
                      <a16:colId xmlns:a16="http://schemas.microsoft.com/office/drawing/2014/main" val="2551129518"/>
                    </a:ext>
                  </a:extLst>
                </a:gridCol>
              </a:tblGrid>
              <a:tr h="2993059">
                <a:tc>
                  <a:txBody>
                    <a:bodyPr/>
                    <a:lstStyle/>
                    <a:p>
                      <a:pPr marL="0" indent="0">
                        <a:buNone/>
                      </a:pPr>
                      <a:r>
                        <a:rPr lang="en-GB" sz="1200" b="1" baseline="0" dirty="0">
                          <a:latin typeface="+mn-lt"/>
                          <a:cs typeface="Arial"/>
                        </a:rPr>
                        <a:t>1. Are these statements TRUE or FALSE?</a:t>
                      </a:r>
                    </a:p>
                    <a:p>
                      <a:pPr marL="685800" lvl="1" indent="-228600">
                        <a:lnSpc>
                          <a:spcPct val="200000"/>
                        </a:lnSpc>
                        <a:buFont typeface="+mj-lt"/>
                        <a:buAutoNum type="alphaLcParenR"/>
                      </a:pPr>
                      <a:r>
                        <a:rPr lang="en-GB" sz="1200" b="0" baseline="0" dirty="0">
                          <a:latin typeface="+mn-lt"/>
                          <a:cs typeface="Arial"/>
                        </a:rPr>
                        <a:t>Britain consists of England and Wales:                                    __________________</a:t>
                      </a:r>
                      <a:endParaRPr lang="en-GB" sz="1200" b="0" i="0" u="none" strike="noStrike" baseline="0" noProof="0" dirty="0"/>
                    </a:p>
                    <a:p>
                      <a:pPr marL="685800" lvl="1" indent="-228600">
                        <a:lnSpc>
                          <a:spcPct val="200000"/>
                        </a:lnSpc>
                        <a:buFont typeface="+mj-lt"/>
                        <a:buAutoNum type="alphaLcParenR"/>
                      </a:pPr>
                      <a:r>
                        <a:rPr lang="en-GB" sz="1200" b="0" i="0" u="none" strike="noStrike" baseline="0" noProof="0" dirty="0">
                          <a:latin typeface="Calibri"/>
                        </a:rPr>
                        <a:t>The capital city of Northern Ireland is Dublin:                        </a:t>
                      </a:r>
                      <a:r>
                        <a:rPr lang="en-GB" sz="1200" b="0" i="0" u="none" strike="noStrike" baseline="0" noProof="0" dirty="0">
                          <a:latin typeface="+mn-lt"/>
                          <a:cs typeface="Arial"/>
                        </a:rPr>
                        <a:t>__</a:t>
                      </a:r>
                      <a:r>
                        <a:rPr lang="en-GB" sz="1200" b="0" baseline="0" dirty="0">
                          <a:latin typeface="+mn-lt"/>
                          <a:cs typeface="Arial"/>
                        </a:rPr>
                        <a:t>________________</a:t>
                      </a:r>
                      <a:endParaRPr lang="en-GB" sz="1200" b="0" i="0" u="none" strike="noStrike" baseline="0" noProof="0" dirty="0"/>
                    </a:p>
                    <a:p>
                      <a:pPr marL="685800" lvl="1" indent="-228600">
                        <a:lnSpc>
                          <a:spcPct val="200000"/>
                        </a:lnSpc>
                        <a:buFont typeface="+mj-lt"/>
                        <a:buAutoNum type="alphaLcParenR"/>
                      </a:pPr>
                      <a:r>
                        <a:rPr lang="en-GB" sz="1200" b="0" i="0" u="none" strike="noStrike" baseline="0" noProof="0" dirty="0">
                          <a:latin typeface="Calibri"/>
                        </a:rPr>
                        <a:t>The countryside is more densely populated than cities:      __________________             </a:t>
                      </a:r>
                    </a:p>
                    <a:p>
                      <a:pPr marL="685800" lvl="1" indent="-228600">
                        <a:lnSpc>
                          <a:spcPct val="200000"/>
                        </a:lnSpc>
                        <a:buFont typeface="+mj-lt"/>
                        <a:buAutoNum type="alphaLcParenR"/>
                      </a:pPr>
                      <a:r>
                        <a:rPr lang="en-GB" sz="1200" b="0" i="0" u="none" strike="noStrike" baseline="0" noProof="0" dirty="0">
                          <a:latin typeface="Calibri"/>
                        </a:rPr>
                        <a:t>Wales is located west of England:                                 </a:t>
                      </a:r>
                      <a:r>
                        <a:rPr lang="en-GB" sz="1200" b="0" i="0" u="none" strike="noStrike" baseline="0" noProof="0" dirty="0">
                          <a:latin typeface="+mn-lt"/>
                          <a:cs typeface="Arial"/>
                        </a:rPr>
                        <a:t>           </a:t>
                      </a:r>
                      <a:r>
                        <a:rPr lang="en-GB" sz="1200" b="0" baseline="0" dirty="0">
                          <a:latin typeface="+mn-lt"/>
                          <a:cs typeface="Arial"/>
                        </a:rPr>
                        <a:t>__________________</a:t>
                      </a:r>
                      <a:endParaRPr lang="en-GB" sz="1200" b="0" i="0" u="none" strike="noStrike" baseline="0" noProof="0" dirty="0">
                        <a:latin typeface="Calibri"/>
                      </a:endParaRPr>
                    </a:p>
                    <a:p>
                      <a:pPr marL="685800" lvl="1" indent="-228600">
                        <a:lnSpc>
                          <a:spcPct val="200000"/>
                        </a:lnSpc>
                        <a:buFont typeface="+mj-lt"/>
                        <a:buAutoNum type="alphaLcParenR"/>
                      </a:pPr>
                      <a:r>
                        <a:rPr lang="en-GB" sz="1200" b="0" i="0" u="none" strike="noStrike" baseline="0" noProof="0" dirty="0">
                          <a:latin typeface="Calibri"/>
                          <a:cs typeface="Arial"/>
                        </a:rPr>
                        <a:t>Ireland is located south east of Scotland:                               </a:t>
                      </a:r>
                      <a:r>
                        <a:rPr lang="en-GB" sz="1200" b="0" baseline="0" dirty="0">
                          <a:latin typeface="+mn-lt"/>
                          <a:cs typeface="Arial"/>
                        </a:rPr>
                        <a:t>__________________</a:t>
                      </a:r>
                    </a:p>
                    <a:p>
                      <a:pPr marL="685800" lvl="1" indent="-228600">
                        <a:lnSpc>
                          <a:spcPct val="200000"/>
                        </a:lnSpc>
                        <a:buFont typeface="+mj-lt"/>
                        <a:buAutoNum type="alphaLcParenR"/>
                      </a:pPr>
                      <a:r>
                        <a:rPr lang="en-GB" sz="1200" b="0" i="0" u="none" strike="noStrike" baseline="0" noProof="0" dirty="0">
                          <a:latin typeface="+mn-lt"/>
                          <a:cs typeface="Arial"/>
                        </a:rPr>
                        <a:t>The British Isles consists of two large islands:                        __________________</a:t>
                      </a:r>
                    </a:p>
                    <a:p>
                      <a:pPr marL="685800" lvl="1" indent="-228600">
                        <a:lnSpc>
                          <a:spcPct val="200000"/>
                        </a:lnSpc>
                        <a:buFont typeface="+mj-lt"/>
                        <a:buAutoNum type="alphaLcParenR"/>
                      </a:pPr>
                      <a:r>
                        <a:rPr lang="en-GB" sz="1200" b="0" i="0" u="none" strike="noStrike" baseline="0" noProof="0" dirty="0">
                          <a:latin typeface="+mn-lt"/>
                          <a:cs typeface="Arial"/>
                        </a:rPr>
                        <a:t>London, Cardiff and Belfast are densely populated:              __________________</a:t>
                      </a:r>
                      <a:endParaRPr lang="en-GB" sz="1200" b="0" i="0" u="none" strike="noStrike" baseline="0" noProof="0" dirty="0">
                        <a:latin typeface="Calibri"/>
                      </a:endParaRPr>
                    </a:p>
                  </a:txBody>
                  <a:tcPr/>
                </a:tc>
                <a:tc>
                  <a:txBody>
                    <a:bodyPr/>
                    <a:lstStyle/>
                    <a:p>
                      <a:pPr>
                        <a:lnSpc>
                          <a:spcPct val="100000"/>
                        </a:lnSpc>
                      </a:pPr>
                      <a:r>
                        <a:rPr lang="en-GB" sz="1200" b="1" dirty="0">
                          <a:latin typeface="+mn-lt"/>
                        </a:rPr>
                        <a:t> </a:t>
                      </a:r>
                      <a:r>
                        <a:rPr lang="en-GB" sz="1200" b="1" dirty="0">
                          <a:latin typeface="+mn-lt"/>
                          <a:cs typeface="Arial"/>
                        </a:rPr>
                        <a:t>3.</a:t>
                      </a:r>
                      <a:r>
                        <a:rPr lang="en-GB" sz="1200" b="1" baseline="0" dirty="0">
                          <a:latin typeface="+mn-lt"/>
                          <a:cs typeface="Arial"/>
                        </a:rPr>
                        <a:t>  Answer the following questions:</a:t>
                      </a:r>
                      <a:endParaRPr lang="en-GB" sz="1200" b="0" i="0" u="none" strike="noStrike" baseline="0" noProof="0" dirty="0">
                        <a:latin typeface="+mn-lt"/>
                      </a:endParaRPr>
                    </a:p>
                    <a:p>
                      <a:pPr marL="685800" lvl="1" indent="-228600">
                        <a:lnSpc>
                          <a:spcPct val="100000"/>
                        </a:lnSpc>
                        <a:buFont typeface="+mj-lt"/>
                        <a:buAutoNum type="alphaLcParenR"/>
                      </a:pPr>
                      <a:r>
                        <a:rPr lang="en-GB" sz="1200" b="0" baseline="0" dirty="0">
                          <a:latin typeface="+mn-lt"/>
                          <a:cs typeface="Arial"/>
                        </a:rPr>
                        <a:t>Why are some places densely populated?</a:t>
                      </a:r>
                    </a:p>
                    <a:p>
                      <a:pPr marL="685800" lvl="1" indent="-228600">
                        <a:lnSpc>
                          <a:spcPct val="100000"/>
                        </a:lnSpc>
                        <a:buFont typeface="+mj-lt"/>
                        <a:buAutoNum type="alphaLcParenR"/>
                      </a:pPr>
                      <a:endParaRPr lang="en-GB" sz="1200" b="0" baseline="0" dirty="0">
                        <a:latin typeface="+mn-lt"/>
                        <a:cs typeface="Arial"/>
                      </a:endParaRPr>
                    </a:p>
                    <a:p>
                      <a:pPr marL="685800" lvl="1" indent="-228600">
                        <a:lnSpc>
                          <a:spcPct val="100000"/>
                        </a:lnSpc>
                        <a:buFont typeface="+mj-lt"/>
                        <a:buAutoNum type="alphaLcParenR"/>
                      </a:pPr>
                      <a:endParaRPr lang="en-GB" sz="1200" b="0" baseline="0" dirty="0">
                        <a:latin typeface="+mn-lt"/>
                        <a:cs typeface="Arial"/>
                      </a:endParaRPr>
                    </a:p>
                    <a:p>
                      <a:pPr marL="685800" lvl="1" indent="-228600">
                        <a:lnSpc>
                          <a:spcPct val="100000"/>
                        </a:lnSpc>
                        <a:buFont typeface="+mj-lt"/>
                        <a:buAutoNum type="alphaLcParenR"/>
                      </a:pPr>
                      <a:endParaRPr lang="en-GB" sz="1200" b="0" baseline="0" dirty="0">
                        <a:latin typeface="+mn-lt"/>
                        <a:cs typeface="Arial"/>
                      </a:endParaRPr>
                    </a:p>
                    <a:p>
                      <a:pPr marL="685800" lvl="1" indent="-228600">
                        <a:lnSpc>
                          <a:spcPct val="100000"/>
                        </a:lnSpc>
                        <a:buFont typeface="+mj-lt"/>
                        <a:buAutoNum type="alphaLcParenR"/>
                      </a:pPr>
                      <a:endParaRPr lang="en-GB" sz="1200" b="0" baseline="0" dirty="0">
                        <a:latin typeface="+mn-lt"/>
                        <a:cs typeface="Arial"/>
                      </a:endParaRPr>
                    </a:p>
                    <a:p>
                      <a:pPr marL="685800" lvl="1" indent="-228600">
                        <a:lnSpc>
                          <a:spcPct val="100000"/>
                        </a:lnSpc>
                        <a:buFont typeface="+mj-lt"/>
                        <a:buAutoNum type="alphaLcParenR"/>
                      </a:pPr>
                      <a:r>
                        <a:rPr lang="en-GB" sz="1200" b="0" baseline="0" dirty="0">
                          <a:latin typeface="+mn-lt"/>
                          <a:cs typeface="Arial"/>
                        </a:rPr>
                        <a:t>Why are some places sparsely populated?</a:t>
                      </a:r>
                    </a:p>
                    <a:p>
                      <a:pPr marL="685800" lvl="1" indent="-228600">
                        <a:lnSpc>
                          <a:spcPct val="100000"/>
                        </a:lnSpc>
                        <a:buFont typeface="+mj-lt"/>
                        <a:buAutoNum type="alphaLcParenR"/>
                      </a:pPr>
                      <a:endParaRPr lang="en-GB" sz="1200" b="0" baseline="0" dirty="0">
                        <a:latin typeface="+mn-lt"/>
                        <a:cs typeface="Arial"/>
                      </a:endParaRPr>
                    </a:p>
                    <a:p>
                      <a:pPr marL="685800" lvl="1" indent="-228600">
                        <a:lnSpc>
                          <a:spcPct val="100000"/>
                        </a:lnSpc>
                        <a:buFont typeface="+mj-lt"/>
                        <a:buAutoNum type="alphaLcParenR"/>
                      </a:pPr>
                      <a:endParaRPr lang="en-GB" sz="1200" b="0" baseline="0" dirty="0">
                        <a:latin typeface="+mn-lt"/>
                        <a:cs typeface="Arial"/>
                      </a:endParaRPr>
                    </a:p>
                    <a:p>
                      <a:pPr marL="685800" lvl="1" indent="-228600">
                        <a:lnSpc>
                          <a:spcPct val="100000"/>
                        </a:lnSpc>
                        <a:buFont typeface="+mj-lt"/>
                        <a:buAutoNum type="alphaLcParenR"/>
                      </a:pPr>
                      <a:endParaRPr lang="en-GB" sz="1200" b="0" baseline="0" dirty="0">
                        <a:latin typeface="+mn-lt"/>
                        <a:cs typeface="Arial"/>
                      </a:endParaRPr>
                    </a:p>
                    <a:p>
                      <a:pPr marL="685800" lvl="1" indent="-228600">
                        <a:lnSpc>
                          <a:spcPct val="100000"/>
                        </a:lnSpc>
                        <a:buFont typeface="+mj-lt"/>
                        <a:buAutoNum type="alphaLcParenR"/>
                      </a:pPr>
                      <a:endParaRPr lang="en-GB" sz="1200" b="0" baseline="0" dirty="0">
                        <a:latin typeface="+mn-lt"/>
                        <a:cs typeface="Arial"/>
                      </a:endParaRPr>
                    </a:p>
                    <a:p>
                      <a:pPr marL="685800" lvl="1" indent="-228600">
                        <a:lnSpc>
                          <a:spcPct val="100000"/>
                        </a:lnSpc>
                        <a:buFont typeface="+mj-lt"/>
                        <a:buAutoNum type="alphaLcParenR"/>
                      </a:pPr>
                      <a:r>
                        <a:rPr lang="en-GB" sz="1200" b="0" baseline="0" dirty="0">
                          <a:latin typeface="+mn-lt"/>
                          <a:cs typeface="Arial"/>
                        </a:rPr>
                        <a:t>What is a choropleth map?</a:t>
                      </a:r>
                    </a:p>
                  </a:txBody>
                  <a:tcPr/>
                </a:tc>
                <a:extLst>
                  <a:ext uri="{0D108BD9-81ED-4DB2-BD59-A6C34878D82A}">
                    <a16:rowId xmlns:a16="http://schemas.microsoft.com/office/drawing/2014/main" val="3606664193"/>
                  </a:ext>
                </a:extLst>
              </a:tr>
              <a:tr h="3162918">
                <a:tc>
                  <a:txBody>
                    <a:bodyPr/>
                    <a:lstStyle/>
                    <a:p>
                      <a:r>
                        <a:rPr lang="en-GB" sz="1200" b="1" baseline="0" dirty="0">
                          <a:latin typeface="+mn-lt"/>
                          <a:cs typeface="Arial"/>
                        </a:rPr>
                        <a:t>2a. Shade in the population distribution of the UK:</a:t>
                      </a:r>
                    </a:p>
                    <a:p>
                      <a:endParaRPr lang="en-GB" sz="1200" b="1" baseline="0" dirty="0">
                        <a:latin typeface="+mn-lt"/>
                        <a:cs typeface="Arial"/>
                      </a:endParaRPr>
                    </a:p>
                    <a:p>
                      <a:endParaRPr lang="en-GB" sz="1200" b="1" baseline="0" dirty="0">
                        <a:latin typeface="+mn-lt"/>
                        <a:cs typeface="Arial"/>
                      </a:endParaRPr>
                    </a:p>
                    <a:p>
                      <a:r>
                        <a:rPr lang="en-GB" sz="1200" b="1" baseline="0" dirty="0">
                          <a:latin typeface="+mn-lt"/>
                          <a:cs typeface="Arial"/>
                        </a:rPr>
                        <a:t>2b. Name one ‘crowded’ place in the UK.</a:t>
                      </a:r>
                    </a:p>
                    <a:p>
                      <a:pPr>
                        <a:lnSpc>
                          <a:spcPct val="150000"/>
                        </a:lnSpc>
                      </a:pPr>
                      <a:r>
                        <a:rPr lang="en-GB" sz="1200" b="0" baseline="0" dirty="0">
                          <a:latin typeface="+mn-lt"/>
                          <a:cs typeface="Arial"/>
                        </a:rPr>
                        <a:t>________________________________________</a:t>
                      </a:r>
                    </a:p>
                    <a:p>
                      <a:pPr>
                        <a:lnSpc>
                          <a:spcPct val="150000"/>
                        </a:lnSpc>
                      </a:pPr>
                      <a:endParaRPr lang="en-GB" sz="1200" b="0" baseline="0" dirty="0">
                        <a:latin typeface="+mn-lt"/>
                        <a:cs typeface="Arial"/>
                      </a:endParaRPr>
                    </a:p>
                    <a:p>
                      <a:pPr>
                        <a:lnSpc>
                          <a:spcPct val="150000"/>
                        </a:lnSpc>
                      </a:pPr>
                      <a:r>
                        <a:rPr lang="en-GB" sz="1200" b="1" baseline="0" dirty="0">
                          <a:latin typeface="+mn-lt"/>
                          <a:cs typeface="Arial"/>
                        </a:rPr>
                        <a:t>2c. Name one ‘medium populated’ place in the UK.</a:t>
                      </a:r>
                    </a:p>
                    <a:p>
                      <a:pPr>
                        <a:lnSpc>
                          <a:spcPct val="150000"/>
                        </a:lnSpc>
                      </a:pPr>
                      <a:r>
                        <a:rPr lang="en-GB" sz="1200" b="0" baseline="0" dirty="0">
                          <a:latin typeface="+mn-lt"/>
                          <a:cs typeface="Arial"/>
                        </a:rPr>
                        <a:t>________________________________________</a:t>
                      </a:r>
                    </a:p>
                    <a:p>
                      <a:pPr>
                        <a:lnSpc>
                          <a:spcPct val="150000"/>
                        </a:lnSpc>
                      </a:pPr>
                      <a:endParaRPr lang="en-GB" sz="1200" b="0" baseline="0" dirty="0">
                        <a:latin typeface="+mn-lt"/>
                        <a:cs typeface="Arial"/>
                      </a:endParaRPr>
                    </a:p>
                    <a:p>
                      <a:pPr>
                        <a:lnSpc>
                          <a:spcPct val="150000"/>
                        </a:lnSpc>
                      </a:pPr>
                      <a:r>
                        <a:rPr lang="en-GB" sz="1200" b="1" baseline="0" dirty="0">
                          <a:latin typeface="+mn-lt"/>
                          <a:cs typeface="Arial"/>
                        </a:rPr>
                        <a:t>2d. Name one place in the UK with ‘few people’.</a:t>
                      </a:r>
                    </a:p>
                    <a:p>
                      <a:pPr>
                        <a:lnSpc>
                          <a:spcPct val="150000"/>
                        </a:lnSpc>
                      </a:pPr>
                      <a:r>
                        <a:rPr lang="en-GB" sz="1200" b="0" baseline="0" dirty="0">
                          <a:latin typeface="+mn-lt"/>
                          <a:cs typeface="Arial"/>
                        </a:rPr>
                        <a:t>________________________________________</a:t>
                      </a:r>
                    </a:p>
                  </a:txBody>
                  <a:tcPr/>
                </a:tc>
                <a:tc>
                  <a:txBody>
                    <a:bodyPr/>
                    <a:lstStyle/>
                    <a:p>
                      <a:r>
                        <a:rPr lang="en-GB" sz="1200" b="1" dirty="0">
                          <a:latin typeface="+mn-lt"/>
                          <a:cs typeface="Arial"/>
                        </a:rPr>
                        <a:t>4.</a:t>
                      </a:r>
                      <a:r>
                        <a:rPr lang="en-GB" sz="1200" b="1" baseline="0" dirty="0">
                          <a:latin typeface="+mn-lt"/>
                          <a:cs typeface="Arial"/>
                        </a:rPr>
                        <a:t> Connect these words (you must make at least 4 connections):</a:t>
                      </a:r>
                      <a:endParaRPr lang="en-US" dirty="0">
                        <a:latin typeface="+mn-lt"/>
                        <a:cs typeface="Arial"/>
                      </a:endParaRPr>
                    </a:p>
                  </a:txBody>
                  <a:tcPr/>
                </a:tc>
                <a:extLst>
                  <a:ext uri="{0D108BD9-81ED-4DB2-BD59-A6C34878D82A}">
                    <a16:rowId xmlns:a16="http://schemas.microsoft.com/office/drawing/2014/main" val="4145184444"/>
                  </a:ext>
                </a:extLst>
              </a:tr>
            </a:tbl>
          </a:graphicData>
        </a:graphic>
      </p:graphicFrame>
      <p:sp>
        <p:nvSpPr>
          <p:cNvPr id="7" name="TextBox 6">
            <a:extLst>
              <a:ext uri="{FF2B5EF4-FFF2-40B4-BE49-F238E27FC236}">
                <a16:creationId xmlns:a16="http://schemas.microsoft.com/office/drawing/2014/main" id="{1A49E2EF-CF52-48AE-BAFC-7015C1D41CB8}"/>
              </a:ext>
            </a:extLst>
          </p:cNvPr>
          <p:cNvSpPr txBox="1"/>
          <p:nvPr/>
        </p:nvSpPr>
        <p:spPr>
          <a:xfrm>
            <a:off x="10819711" y="3835076"/>
            <a:ext cx="101515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cs typeface="Calibri"/>
              </a:rPr>
              <a:t>Densely Populated</a:t>
            </a:r>
          </a:p>
        </p:txBody>
      </p:sp>
      <p:sp>
        <p:nvSpPr>
          <p:cNvPr id="8" name="TextBox 7">
            <a:extLst>
              <a:ext uri="{FF2B5EF4-FFF2-40B4-BE49-F238E27FC236}">
                <a16:creationId xmlns:a16="http://schemas.microsoft.com/office/drawing/2014/main" id="{97A91D2C-6BAE-4005-A912-96563D363778}"/>
              </a:ext>
            </a:extLst>
          </p:cNvPr>
          <p:cNvSpPr txBox="1"/>
          <p:nvPr/>
        </p:nvSpPr>
        <p:spPr>
          <a:xfrm>
            <a:off x="10990546" y="6212358"/>
            <a:ext cx="8036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cs typeface="Calibri"/>
              </a:rPr>
              <a:t>London</a:t>
            </a:r>
          </a:p>
        </p:txBody>
      </p:sp>
      <p:sp>
        <p:nvSpPr>
          <p:cNvPr id="9" name="TextBox 8">
            <a:extLst>
              <a:ext uri="{FF2B5EF4-FFF2-40B4-BE49-F238E27FC236}">
                <a16:creationId xmlns:a16="http://schemas.microsoft.com/office/drawing/2014/main" id="{9F28D903-5148-4EE2-A03A-7A5C60FC234A}"/>
              </a:ext>
            </a:extLst>
          </p:cNvPr>
          <p:cNvSpPr txBox="1"/>
          <p:nvPr/>
        </p:nvSpPr>
        <p:spPr>
          <a:xfrm>
            <a:off x="6382846" y="3942798"/>
            <a:ext cx="64107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dirty="0">
                <a:cs typeface="Calibri"/>
              </a:rPr>
              <a:t>Cities</a:t>
            </a:r>
          </a:p>
        </p:txBody>
      </p:sp>
      <p:sp>
        <p:nvSpPr>
          <p:cNvPr id="11" name="TextBox 10">
            <a:extLst>
              <a:ext uri="{FF2B5EF4-FFF2-40B4-BE49-F238E27FC236}">
                <a16:creationId xmlns:a16="http://schemas.microsoft.com/office/drawing/2014/main" id="{6A9FD8D1-0914-495B-B0C2-EE4DB7C22BCE}"/>
              </a:ext>
            </a:extLst>
          </p:cNvPr>
          <p:cNvSpPr txBox="1"/>
          <p:nvPr/>
        </p:nvSpPr>
        <p:spPr>
          <a:xfrm>
            <a:off x="6226862" y="6212358"/>
            <a:ext cx="10667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cs typeface="Calibri"/>
              </a:rPr>
              <a:t>Countryside</a:t>
            </a:r>
          </a:p>
        </p:txBody>
      </p:sp>
      <p:sp>
        <p:nvSpPr>
          <p:cNvPr id="12" name="TextBox 11">
            <a:extLst>
              <a:ext uri="{FF2B5EF4-FFF2-40B4-BE49-F238E27FC236}">
                <a16:creationId xmlns:a16="http://schemas.microsoft.com/office/drawing/2014/main" id="{A07F2CA7-65C7-4951-87CB-DE587C267A6D}"/>
              </a:ext>
            </a:extLst>
          </p:cNvPr>
          <p:cNvSpPr txBox="1"/>
          <p:nvPr/>
        </p:nvSpPr>
        <p:spPr>
          <a:xfrm>
            <a:off x="8558952" y="5544387"/>
            <a:ext cx="10243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cs typeface="Calibri"/>
              </a:rPr>
              <a:t>Sparsely Populated</a:t>
            </a:r>
          </a:p>
        </p:txBody>
      </p:sp>
      <p:sp>
        <p:nvSpPr>
          <p:cNvPr id="14" name="TextBox 13">
            <a:extLst>
              <a:ext uri="{FF2B5EF4-FFF2-40B4-BE49-F238E27FC236}">
                <a16:creationId xmlns:a16="http://schemas.microsoft.com/office/drawing/2014/main" id="{B9403611-8705-48CC-88F4-3F38B9DDD589}"/>
              </a:ext>
            </a:extLst>
          </p:cNvPr>
          <p:cNvSpPr txBox="1"/>
          <p:nvPr/>
        </p:nvSpPr>
        <p:spPr>
          <a:xfrm>
            <a:off x="8486466" y="4373997"/>
            <a:ext cx="11693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cs typeface="Calibri"/>
              </a:rPr>
              <a:t>Snowdonia National Park</a:t>
            </a:r>
          </a:p>
        </p:txBody>
      </p:sp>
      <p:pic>
        <p:nvPicPr>
          <p:cNvPr id="5" name="Picture 4">
            <a:extLst>
              <a:ext uri="{FF2B5EF4-FFF2-40B4-BE49-F238E27FC236}">
                <a16:creationId xmlns:a16="http://schemas.microsoft.com/office/drawing/2014/main" id="{30E8FA34-7976-44CF-A42F-373E52D80669}"/>
              </a:ext>
            </a:extLst>
          </p:cNvPr>
          <p:cNvPicPr>
            <a:picLocks noChangeAspect="1"/>
          </p:cNvPicPr>
          <p:nvPr/>
        </p:nvPicPr>
        <p:blipFill rotWithShape="1">
          <a:blip r:embed="rId2"/>
          <a:srcRect l="14169" t="25002" r="15540" b="2882"/>
          <a:stretch/>
        </p:blipFill>
        <p:spPr>
          <a:xfrm>
            <a:off x="3435193" y="3648862"/>
            <a:ext cx="2369125" cy="3069414"/>
          </a:xfrm>
          <a:prstGeom prst="rect">
            <a:avLst/>
          </a:prstGeom>
        </p:spPr>
      </p:pic>
      <p:sp>
        <p:nvSpPr>
          <p:cNvPr id="10" name="TextBox 9">
            <a:extLst>
              <a:ext uri="{FF2B5EF4-FFF2-40B4-BE49-F238E27FC236}">
                <a16:creationId xmlns:a16="http://schemas.microsoft.com/office/drawing/2014/main" id="{C9AC1575-724C-4F06-98F5-ACB01BE132B5}"/>
              </a:ext>
            </a:extLst>
          </p:cNvPr>
          <p:cNvSpPr txBox="1"/>
          <p:nvPr/>
        </p:nvSpPr>
        <p:spPr>
          <a:xfrm>
            <a:off x="5273174" y="3876457"/>
            <a:ext cx="896312" cy="1036759"/>
          </a:xfrm>
          <a:prstGeom prst="rect">
            <a:avLst/>
          </a:prstGeom>
          <a:noFill/>
        </p:spPr>
        <p:txBody>
          <a:bodyPr wrap="square" rtlCol="0">
            <a:spAutoFit/>
          </a:bodyPr>
          <a:lstStyle/>
          <a:p>
            <a:pPr>
              <a:lnSpc>
                <a:spcPct val="150000"/>
              </a:lnSpc>
            </a:pPr>
            <a:r>
              <a:rPr lang="en-GB" sz="1050" b="1" u="sng" dirty="0"/>
              <a:t>Key:</a:t>
            </a:r>
          </a:p>
          <a:p>
            <a:pPr>
              <a:lnSpc>
                <a:spcPct val="150000"/>
              </a:lnSpc>
            </a:pPr>
            <a:r>
              <a:rPr lang="en-GB" sz="1050" b="1" dirty="0"/>
              <a:t>Crowded</a:t>
            </a:r>
          </a:p>
          <a:p>
            <a:pPr>
              <a:lnSpc>
                <a:spcPct val="150000"/>
              </a:lnSpc>
            </a:pPr>
            <a:r>
              <a:rPr lang="en-GB" sz="1050" b="1" dirty="0"/>
              <a:t>Medium </a:t>
            </a:r>
          </a:p>
          <a:p>
            <a:pPr>
              <a:lnSpc>
                <a:spcPct val="150000"/>
              </a:lnSpc>
            </a:pPr>
            <a:r>
              <a:rPr lang="en-GB" sz="1050" b="1" dirty="0"/>
              <a:t>Few People</a:t>
            </a:r>
          </a:p>
        </p:txBody>
      </p:sp>
      <p:sp>
        <p:nvSpPr>
          <p:cNvPr id="13" name="Rectangle 12">
            <a:extLst>
              <a:ext uri="{FF2B5EF4-FFF2-40B4-BE49-F238E27FC236}">
                <a16:creationId xmlns:a16="http://schemas.microsoft.com/office/drawing/2014/main" id="{5975D1CE-7956-4947-A281-33E1367C34A1}"/>
              </a:ext>
            </a:extLst>
          </p:cNvPr>
          <p:cNvSpPr/>
          <p:nvPr/>
        </p:nvSpPr>
        <p:spPr>
          <a:xfrm>
            <a:off x="5080134" y="4215102"/>
            <a:ext cx="213360" cy="179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3BBAE63-184B-4E79-ABB0-F15EBA248BB2}"/>
              </a:ext>
            </a:extLst>
          </p:cNvPr>
          <p:cNvSpPr/>
          <p:nvPr/>
        </p:nvSpPr>
        <p:spPr>
          <a:xfrm>
            <a:off x="5080134" y="4443504"/>
            <a:ext cx="213360" cy="179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ABA5FF0-15C6-4D03-976B-23699084F476}"/>
              </a:ext>
            </a:extLst>
          </p:cNvPr>
          <p:cNvSpPr/>
          <p:nvPr/>
        </p:nvSpPr>
        <p:spPr>
          <a:xfrm>
            <a:off x="5080134" y="4666488"/>
            <a:ext cx="213360" cy="179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3620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8121" y="161174"/>
            <a:ext cx="11179238" cy="43647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600" dirty="0">
                <a:cs typeface="Arial"/>
              </a:rPr>
              <a:t>Year 7 Weekly Homework 1.5	</a:t>
            </a:r>
            <a:r>
              <a:rPr lang="en-GB" sz="1600" b="1" dirty="0">
                <a:cs typeface="Arial"/>
              </a:rPr>
              <a:t>River Meanders.   					 KB Page 19</a:t>
            </a:r>
            <a:r>
              <a:rPr lang="en-GB" sz="1600" dirty="0">
                <a:cs typeface="Arial"/>
              </a:rPr>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73" y="660210"/>
            <a:ext cx="11773134" cy="3091956"/>
          </a:xfrm>
          <a:prstGeom prst="rect">
            <a:avLst/>
          </a:prstGeom>
          <a:ln>
            <a:solidFill>
              <a:schemeClr val="tx1"/>
            </a:solidFill>
          </a:ln>
        </p:spPr>
      </p:pic>
      <p:sp>
        <p:nvSpPr>
          <p:cNvPr id="4" name="TextBox 3"/>
          <p:cNvSpPr txBox="1"/>
          <p:nvPr/>
        </p:nvSpPr>
        <p:spPr>
          <a:xfrm>
            <a:off x="0" y="3814731"/>
            <a:ext cx="12052092" cy="2923877"/>
          </a:xfrm>
          <a:prstGeom prst="rect">
            <a:avLst/>
          </a:prstGeom>
          <a:noFill/>
        </p:spPr>
        <p:txBody>
          <a:bodyPr wrap="square" rtlCol="0">
            <a:spAutoFit/>
          </a:bodyPr>
          <a:lstStyle/>
          <a:p>
            <a:pPr marL="342900" indent="-342900">
              <a:buAutoNum type="arabicPeriod"/>
            </a:pPr>
            <a:r>
              <a:rPr lang="en-GB" sz="1400" b="1" dirty="0"/>
              <a:t>Rachel, William and Ivan are using floats to measure the speed of the river current. Whose float will travel fastest ? Explain your answer. </a:t>
            </a:r>
          </a:p>
          <a:p>
            <a:pPr marL="342900" indent="-342900">
              <a:buAutoNum type="arabicPeriod"/>
            </a:pPr>
            <a:endParaRPr lang="en-GB" sz="1400" b="1" dirty="0"/>
          </a:p>
          <a:p>
            <a:pPr marL="342900" indent="-342900">
              <a:buAutoNum type="arabicPeriod"/>
            </a:pPr>
            <a:endParaRPr lang="en-GB" sz="1400" b="1" dirty="0"/>
          </a:p>
          <a:p>
            <a:pPr marL="342900" indent="-342900">
              <a:buAutoNum type="arabicPeriod"/>
            </a:pPr>
            <a:r>
              <a:rPr lang="en-GB" sz="1400" b="1" dirty="0"/>
              <a:t>Paige and Ruth are drawing a field sketch of the area. Mr Evans has seen where they are sitting and is telling them it is dangerous. Why is the river bank so dangerous at this point ?</a:t>
            </a:r>
          </a:p>
          <a:p>
            <a:pPr marL="342900" indent="-342900">
              <a:buAutoNum type="arabicPeriod"/>
            </a:pPr>
            <a:endParaRPr lang="en-GB" sz="1400" b="1" dirty="0"/>
          </a:p>
          <a:p>
            <a:pPr marL="342900" indent="-342900">
              <a:buAutoNum type="arabicPeriod"/>
            </a:pPr>
            <a:endParaRPr lang="en-GB" sz="1400" b="1" dirty="0"/>
          </a:p>
          <a:p>
            <a:pPr marL="342900" indent="-342900">
              <a:buAutoNum type="arabicPeriod"/>
            </a:pPr>
            <a:r>
              <a:rPr lang="en-GB" sz="1400" b="1" dirty="0"/>
              <a:t>Richard and Joe are measuring the depth of the river. Richard says Joe will e able to keep his trousers dry as he goes across because the water is shallower on the other side. Is it ? Explain your answer </a:t>
            </a:r>
          </a:p>
          <a:p>
            <a:pPr marL="342900" indent="-342900">
              <a:buAutoNum type="arabicPeriod"/>
            </a:pPr>
            <a:endParaRPr lang="en-GB" sz="1400" b="1" dirty="0"/>
          </a:p>
          <a:p>
            <a:pPr marL="342900" indent="-342900">
              <a:buAutoNum type="arabicPeriod"/>
            </a:pPr>
            <a:endParaRPr lang="en-GB" sz="1400" b="1" dirty="0"/>
          </a:p>
          <a:p>
            <a:pPr marL="342900" indent="-342900">
              <a:buAutoNum type="arabicPeriod"/>
            </a:pPr>
            <a:r>
              <a:rPr lang="en-GB" sz="1400" b="1" dirty="0"/>
              <a:t>Catherine has told Mrs Floyd that in a few years time the river will have eroded away the land where the picnic table is. Is she right ? Explain your answer </a:t>
            </a:r>
            <a:r>
              <a:rPr lang="en-GB" sz="1400" dirty="0"/>
              <a:t>. </a:t>
            </a:r>
          </a:p>
          <a:p>
            <a:pPr marL="342900" indent="-342900">
              <a:buAutoNum type="arabicPeriod"/>
            </a:pPr>
            <a:endParaRPr lang="en-GB" sz="1600" dirty="0"/>
          </a:p>
        </p:txBody>
      </p:sp>
      <p:sp>
        <p:nvSpPr>
          <p:cNvPr id="6" name="Rectangle 5"/>
          <p:cNvSpPr/>
          <p:nvPr/>
        </p:nvSpPr>
        <p:spPr>
          <a:xfrm>
            <a:off x="8396635" y="3060864"/>
            <a:ext cx="3250724"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dirty="0"/>
              <a:t>The drawing above shows some of year 8 from Riverside School on a geography visit</a:t>
            </a:r>
          </a:p>
        </p:txBody>
      </p:sp>
    </p:spTree>
    <p:extLst>
      <p:ext uri="{BB962C8B-B14F-4D97-AF65-F5344CB8AC3E}">
        <p14:creationId xmlns:p14="http://schemas.microsoft.com/office/powerpoint/2010/main" val="86595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8121" y="161174"/>
            <a:ext cx="11404088" cy="43647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600" dirty="0">
                <a:cs typeface="Arial"/>
              </a:rPr>
              <a:t>Year 7 Weekly Homework  1.6   </a:t>
            </a:r>
            <a:r>
              <a:rPr lang="en-GB" sz="1600" b="1" dirty="0">
                <a:cs typeface="Arial"/>
              </a:rPr>
              <a:t>The 2019 Flood in Derby. Task : Read the article and answer the questions on the next page </a:t>
            </a:r>
            <a:r>
              <a:rPr lang="en-GB" sz="1600" dirty="0">
                <a:cs typeface="Arial"/>
              </a:rPr>
              <a:t>	</a:t>
            </a:r>
            <a:endParaRPr lang="en-US" dirty="0"/>
          </a:p>
        </p:txBody>
      </p:sp>
      <p:sp>
        <p:nvSpPr>
          <p:cNvPr id="3" name="Rectangle 2">
            <a:extLst>
              <a:ext uri="{FF2B5EF4-FFF2-40B4-BE49-F238E27FC236}">
                <a16:creationId xmlns:a16="http://schemas.microsoft.com/office/drawing/2014/main" id="{94489DFF-884F-D042-A95C-A5945BDC2DD7}"/>
              </a:ext>
            </a:extLst>
          </p:cNvPr>
          <p:cNvSpPr/>
          <p:nvPr/>
        </p:nvSpPr>
        <p:spPr>
          <a:xfrm>
            <a:off x="131805" y="757072"/>
            <a:ext cx="8097795" cy="6001643"/>
          </a:xfrm>
          <a:prstGeom prst="rect">
            <a:avLst/>
          </a:prstGeom>
        </p:spPr>
        <p:txBody>
          <a:bodyPr wrap="square" lIns="91440" tIns="45720" rIns="91440" bIns="45720" anchor="t">
            <a:spAutoFit/>
          </a:bodyPr>
          <a:lstStyle/>
          <a:p>
            <a:r>
              <a:rPr lang="en-GB" sz="1600" dirty="0">
                <a:latin typeface="Dosis"/>
              </a:rPr>
              <a:t>Flooding caused problems across Derby and Derbyshire yesterday as heavy rain again hit the area.           </a:t>
            </a:r>
          </a:p>
          <a:p>
            <a:r>
              <a:rPr lang="en-GB" sz="1600" dirty="0">
                <a:latin typeface="Dosis"/>
              </a:rPr>
              <a:t>  A months worth of rain fell in a day.  A woman was swept away when wading through fast moving floodwater and found dead later the same day. </a:t>
            </a:r>
            <a:endParaRPr lang="en-GB" sz="1600" dirty="0">
              <a:latin typeface="Dosis" panose="02010503020202060003" pitchFamily="2" charset="77"/>
            </a:endParaRPr>
          </a:p>
          <a:p>
            <a:r>
              <a:rPr lang="en-GB" sz="1600" dirty="0">
                <a:latin typeface="Dosis"/>
              </a:rPr>
              <a:t>During a visit to Matlock, Boris Johnson, the British Prime minister said the floods were “</a:t>
            </a:r>
            <a:r>
              <a:rPr lang="en-GB" sz="1600" i="1" dirty="0">
                <a:latin typeface="Dosis"/>
              </a:rPr>
              <a:t>not like something we need to escalate to the level of a national emergency”</a:t>
            </a:r>
          </a:p>
          <a:p>
            <a:r>
              <a:rPr lang="en-GB" sz="1600" dirty="0">
                <a:latin typeface="Dosis"/>
              </a:rPr>
              <a:t>A number of carparks at Chatsworth House, were closed with access to the Christmas market restricted. The flooding also led to the closure of the Hope valley train service from Sheffield to Manchester. Evening lectures at the university of Derby were cancelled.</a:t>
            </a:r>
          </a:p>
          <a:p>
            <a:r>
              <a:rPr lang="en-GB" sz="1600" dirty="0">
                <a:latin typeface="Dosis"/>
              </a:rPr>
              <a:t>Five schools announced that they would be closed. </a:t>
            </a:r>
            <a:endParaRPr lang="en-GB" sz="1600" dirty="0">
              <a:latin typeface="Dosis" panose="02010503020202060003" pitchFamily="2" charset="77"/>
            </a:endParaRPr>
          </a:p>
          <a:p>
            <a:r>
              <a:rPr lang="en-GB" sz="1600" dirty="0">
                <a:latin typeface="Dosis"/>
              </a:rPr>
              <a:t>The flooding meant that drivers faced difficult conditions on the roads, as standing water affected motorists travelling in </a:t>
            </a:r>
            <a:r>
              <a:rPr lang="en-GB" sz="1600" dirty="0" err="1">
                <a:latin typeface="Dosis"/>
              </a:rPr>
              <a:t>Markeaton</a:t>
            </a:r>
            <a:r>
              <a:rPr lang="en-GB" sz="1600" dirty="0">
                <a:latin typeface="Dosis"/>
              </a:rPr>
              <a:t> Lane and Raynesway in Derby, and on the </a:t>
            </a:r>
            <a:r>
              <a:rPr lang="en-GB" sz="1600" dirty="0" err="1">
                <a:latin typeface="Dosis"/>
              </a:rPr>
              <a:t>Pektron</a:t>
            </a:r>
            <a:r>
              <a:rPr lang="en-GB" sz="1600" dirty="0">
                <a:latin typeface="Dosis"/>
              </a:rPr>
              <a:t> roundabout , near Breadsall.</a:t>
            </a:r>
          </a:p>
          <a:p>
            <a:r>
              <a:rPr lang="en-GB" sz="1600" dirty="0">
                <a:latin typeface="Dosis"/>
              </a:rPr>
              <a:t>Road closures were in place in Mackworth, Ilkeston and </a:t>
            </a:r>
            <a:r>
              <a:rPr lang="en-GB" sz="1600" dirty="0" err="1">
                <a:latin typeface="Dosis"/>
              </a:rPr>
              <a:t>Borrowash</a:t>
            </a:r>
            <a:r>
              <a:rPr lang="en-GB" sz="1600" dirty="0">
                <a:latin typeface="Dosis"/>
              </a:rPr>
              <a:t>.</a:t>
            </a:r>
          </a:p>
          <a:p>
            <a:endParaRPr lang="en-GB" sz="1600" dirty="0">
              <a:latin typeface="Dosis"/>
            </a:endParaRPr>
          </a:p>
          <a:p>
            <a:r>
              <a:rPr lang="en-GB" sz="1600" b="1" dirty="0">
                <a:latin typeface="Dosis" panose="02010503020202060003" pitchFamily="2" charset="77"/>
              </a:rPr>
              <a:t>City Council</a:t>
            </a:r>
          </a:p>
          <a:p>
            <a:r>
              <a:rPr lang="en-GB" sz="1600" dirty="0">
                <a:latin typeface="Dosis" panose="02010503020202060003" pitchFamily="2" charset="77"/>
              </a:rPr>
              <a:t>We are saddened to hear about the Derbyshire and Derby floods </a:t>
            </a:r>
          </a:p>
          <a:p>
            <a:r>
              <a:rPr lang="en-GB" sz="1600" dirty="0">
                <a:latin typeface="Dosis" panose="02010503020202060003" pitchFamily="2" charset="77"/>
              </a:rPr>
              <a:t>this weekend. </a:t>
            </a:r>
          </a:p>
          <a:p>
            <a:r>
              <a:rPr lang="en-GB" sz="1600" dirty="0">
                <a:latin typeface="Dosis" panose="02010503020202060003" pitchFamily="2" charset="77"/>
              </a:rPr>
              <a:t>We know that our homes are often our sanctuaries and </a:t>
            </a:r>
          </a:p>
          <a:p>
            <a:r>
              <a:rPr lang="en-GB" sz="1600" dirty="0">
                <a:latin typeface="Dosis" panose="02010503020202060003" pitchFamily="2" charset="77"/>
              </a:rPr>
              <a:t>understand the impact an event like this can have. </a:t>
            </a:r>
          </a:p>
          <a:p>
            <a:r>
              <a:rPr lang="en-GB" sz="1600" dirty="0">
                <a:latin typeface="Dosis" panose="02010503020202060003" pitchFamily="2" charset="77"/>
              </a:rPr>
              <a:t>Support is available for anyone affected by the floods. </a:t>
            </a:r>
          </a:p>
          <a:p>
            <a:r>
              <a:rPr lang="en-GB" sz="1600" dirty="0">
                <a:latin typeface="Dosis" panose="02010503020202060003" pitchFamily="2" charset="77"/>
              </a:rPr>
              <a:t>We are also here to offer emotional support. </a:t>
            </a:r>
          </a:p>
          <a:p>
            <a:r>
              <a:rPr lang="en-GB" sz="1600" dirty="0">
                <a:latin typeface="Dosis" panose="02010503020202060003" pitchFamily="2" charset="77"/>
              </a:rPr>
              <a:t>For further details about financial / practical support,</a:t>
            </a:r>
          </a:p>
          <a:p>
            <a:r>
              <a:rPr lang="en-GB" sz="1600" dirty="0">
                <a:latin typeface="Dosis" panose="02010503020202060003" pitchFamily="2" charset="77"/>
              </a:rPr>
              <a:t>use the contact details on the right </a:t>
            </a:r>
            <a:endParaRPr lang="en-GB" sz="1300" dirty="0">
              <a:solidFill>
                <a:schemeClr val="bg1">
                  <a:lumMod val="50000"/>
                </a:schemeClr>
              </a:solidFill>
              <a:latin typeface="Dosis"/>
            </a:endParaRPr>
          </a:p>
        </p:txBody>
      </p:sp>
      <p:pic>
        <p:nvPicPr>
          <p:cNvPr id="4" name="Picture 3">
            <a:extLst>
              <a:ext uri="{FF2B5EF4-FFF2-40B4-BE49-F238E27FC236}">
                <a16:creationId xmlns:a16="http://schemas.microsoft.com/office/drawing/2014/main" id="{5EF7C2FC-8127-1640-9BFD-5B17021D30E9}"/>
              </a:ext>
            </a:extLst>
          </p:cNvPr>
          <p:cNvPicPr>
            <a:picLocks noChangeAspect="1"/>
          </p:cNvPicPr>
          <p:nvPr/>
        </p:nvPicPr>
        <p:blipFill>
          <a:blip r:embed="rId2"/>
          <a:stretch>
            <a:fillRect/>
          </a:stretch>
        </p:blipFill>
        <p:spPr>
          <a:xfrm>
            <a:off x="5659393" y="4396433"/>
            <a:ext cx="2458995" cy="2186188"/>
          </a:xfrm>
          <a:prstGeom prst="rect">
            <a:avLst/>
          </a:prstGeom>
          <a:ln>
            <a:solidFill>
              <a:schemeClr val="tx1"/>
            </a:solidFill>
          </a:ln>
        </p:spPr>
      </p:pic>
      <p:sp>
        <p:nvSpPr>
          <p:cNvPr id="7" name="Rectangle 6">
            <a:extLst>
              <a:ext uri="{FF2B5EF4-FFF2-40B4-BE49-F238E27FC236}">
                <a16:creationId xmlns:a16="http://schemas.microsoft.com/office/drawing/2014/main" id="{7BB73F7F-734D-FE41-A424-E151C90A48A7}"/>
              </a:ext>
            </a:extLst>
          </p:cNvPr>
          <p:cNvSpPr/>
          <p:nvPr/>
        </p:nvSpPr>
        <p:spPr>
          <a:xfrm>
            <a:off x="8365248" y="751343"/>
            <a:ext cx="3694947" cy="597086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nchor="t">
            <a:spAutoFit/>
          </a:bodyPr>
          <a:lstStyle/>
          <a:p>
            <a:pPr algn="ctr" defTabSz="457200"/>
            <a:r>
              <a:rPr lang="en-GB" sz="1300" b="1" u="sng" dirty="0">
                <a:solidFill>
                  <a:prstClr val="black"/>
                </a:solidFill>
                <a:latin typeface="Dosis"/>
              </a:rPr>
              <a:t>Timeline 8/11/2019 </a:t>
            </a:r>
            <a:endParaRPr lang="en-GB" sz="1300" b="1" u="sng" dirty="0">
              <a:solidFill>
                <a:prstClr val="black"/>
              </a:solidFill>
              <a:latin typeface="Dosis" panose="02010503020202060003" pitchFamily="2" charset="77"/>
            </a:endParaRPr>
          </a:p>
          <a:p>
            <a:pPr algn="ctr" defTabSz="457200"/>
            <a:endParaRPr lang="en-GB" sz="1300" b="1" u="sng" dirty="0">
              <a:solidFill>
                <a:prstClr val="black"/>
              </a:solidFill>
              <a:latin typeface="Dosis" panose="02010503020202060003" pitchFamily="2" charset="77"/>
            </a:endParaRPr>
          </a:p>
          <a:p>
            <a:pPr algn="ctr" defTabSz="457200"/>
            <a:r>
              <a:rPr lang="en-GB" sz="1300" b="1" dirty="0">
                <a:solidFill>
                  <a:prstClr val="black"/>
                </a:solidFill>
                <a:latin typeface="Dosis"/>
              </a:rPr>
              <a:t>1.30 pm</a:t>
            </a:r>
          </a:p>
          <a:p>
            <a:pPr algn="ctr" defTabSz="457200"/>
            <a:r>
              <a:rPr lang="en-GB" sz="1300" dirty="0">
                <a:solidFill>
                  <a:schemeClr val="tx1"/>
                </a:solidFill>
                <a:latin typeface="Dosis"/>
              </a:rPr>
              <a:t>Flood gates have closed and road closures are in place. Please follow diversion signs</a:t>
            </a:r>
          </a:p>
          <a:p>
            <a:pPr algn="ctr" defTabSz="457200"/>
            <a:r>
              <a:rPr lang="en-GB" sz="1300" b="1" dirty="0">
                <a:solidFill>
                  <a:schemeClr val="tx1"/>
                </a:solidFill>
                <a:latin typeface="Dosis"/>
              </a:rPr>
              <a:t>2.46pm</a:t>
            </a:r>
          </a:p>
          <a:p>
            <a:pPr algn="ctr" defTabSz="457200"/>
            <a:r>
              <a:rPr lang="en-GB" sz="1300" b="1" dirty="0">
                <a:solidFill>
                  <a:schemeClr val="tx1"/>
                </a:solidFill>
                <a:latin typeface="Dosis"/>
              </a:rPr>
              <a:t> </a:t>
            </a:r>
            <a:r>
              <a:rPr lang="en-GB" sz="1300" dirty="0">
                <a:solidFill>
                  <a:schemeClr val="tx1"/>
                </a:solidFill>
                <a:latin typeface="Dosis"/>
              </a:rPr>
              <a:t>The underpass heading into St. </a:t>
            </a:r>
            <a:r>
              <a:rPr lang="en-GB" sz="1300" dirty="0" err="1">
                <a:solidFill>
                  <a:schemeClr val="tx1"/>
                </a:solidFill>
                <a:latin typeface="Dosis"/>
              </a:rPr>
              <a:t>Alkmunds</a:t>
            </a:r>
            <a:r>
              <a:rPr lang="en-GB" sz="1300" dirty="0">
                <a:solidFill>
                  <a:schemeClr val="tx1"/>
                </a:solidFill>
                <a:latin typeface="Dosis"/>
              </a:rPr>
              <a:t> way has standing water and is unpassable</a:t>
            </a:r>
            <a:r>
              <a:rPr lang="en-GB" sz="1300" b="1" dirty="0">
                <a:solidFill>
                  <a:schemeClr val="tx1"/>
                </a:solidFill>
                <a:latin typeface="Dosis"/>
              </a:rPr>
              <a:t> </a:t>
            </a:r>
            <a:endParaRPr lang="en-GB" sz="1300" b="1" dirty="0">
              <a:solidFill>
                <a:schemeClr val="tx1"/>
              </a:solidFill>
              <a:latin typeface="Dosis" panose="02010503020202060003" pitchFamily="2" charset="77"/>
            </a:endParaRPr>
          </a:p>
          <a:p>
            <a:pPr algn="ctr" defTabSz="457200"/>
            <a:r>
              <a:rPr lang="en-GB" sz="1300" b="1" dirty="0">
                <a:solidFill>
                  <a:schemeClr val="tx1"/>
                </a:solidFill>
                <a:latin typeface="Dosis"/>
              </a:rPr>
              <a:t>3.45om</a:t>
            </a:r>
          </a:p>
          <a:p>
            <a:pPr algn="ctr" defTabSz="457200"/>
            <a:r>
              <a:rPr lang="en-GB" sz="1300" dirty="0">
                <a:solidFill>
                  <a:schemeClr val="tx1"/>
                </a:solidFill>
                <a:latin typeface="Dosis"/>
              </a:rPr>
              <a:t>Derby bus station is currently being evacuated. We are gritting the whole network of Derby roads this evening as the temperature is expected to go below freezing. Additional salt is being added to prevent surface water freezing. Do not travel to known flooded areas. </a:t>
            </a:r>
            <a:endParaRPr lang="en-GB" sz="1300" dirty="0">
              <a:solidFill>
                <a:schemeClr val="tx1"/>
              </a:solidFill>
              <a:latin typeface="Dosis" panose="02010503020202060003" pitchFamily="2" charset="77"/>
            </a:endParaRPr>
          </a:p>
          <a:p>
            <a:pPr algn="ctr" defTabSz="457200"/>
            <a:r>
              <a:rPr lang="en-GB" sz="1300" b="1" dirty="0">
                <a:solidFill>
                  <a:schemeClr val="tx1"/>
                </a:solidFill>
                <a:latin typeface="Dosis"/>
              </a:rPr>
              <a:t>6.35pm</a:t>
            </a:r>
          </a:p>
          <a:p>
            <a:pPr algn="ctr" defTabSz="457200"/>
            <a:r>
              <a:rPr lang="en-GB" sz="1300" dirty="0">
                <a:solidFill>
                  <a:schemeClr val="tx1"/>
                </a:solidFill>
                <a:latin typeface="Dosis"/>
              </a:rPr>
              <a:t>Traffic is very heavy and there  are major delays on all routes. We are working hard to manage the travel flow. Please only travel if necessary. There are no buses travelling into Derby. </a:t>
            </a:r>
            <a:endParaRPr lang="en-GB" sz="1300" dirty="0">
              <a:solidFill>
                <a:schemeClr val="tx1"/>
              </a:solidFill>
              <a:latin typeface="Dosis" panose="02010503020202060003" pitchFamily="2" charset="77"/>
            </a:endParaRPr>
          </a:p>
          <a:p>
            <a:pPr algn="ctr" defTabSz="457200"/>
            <a:r>
              <a:rPr lang="en-GB" sz="1300" b="1" dirty="0">
                <a:solidFill>
                  <a:schemeClr val="tx1"/>
                </a:solidFill>
                <a:latin typeface="Dosis"/>
              </a:rPr>
              <a:t>7.35pm</a:t>
            </a:r>
          </a:p>
          <a:p>
            <a:pPr algn="ctr" defTabSz="457200"/>
            <a:r>
              <a:rPr lang="en-GB" sz="1300" dirty="0">
                <a:solidFill>
                  <a:schemeClr val="tx1"/>
                </a:solidFill>
                <a:latin typeface="Dosis"/>
              </a:rPr>
              <a:t>The A52 in closed inbound from J25 due to flood water. Trent Barton has suspended all bus services </a:t>
            </a:r>
            <a:endParaRPr lang="en-GB" sz="1300" b="1" dirty="0">
              <a:solidFill>
                <a:schemeClr val="tx1"/>
              </a:solidFill>
              <a:latin typeface="Dosis" panose="02010503020202060003" pitchFamily="2" charset="77"/>
            </a:endParaRPr>
          </a:p>
          <a:p>
            <a:pPr algn="ctr" defTabSz="457200"/>
            <a:r>
              <a:rPr lang="en-GB" sz="1400" b="1" dirty="0">
                <a:solidFill>
                  <a:schemeClr val="tx1"/>
                </a:solidFill>
                <a:latin typeface="Dosis" panose="02010503020202060003" pitchFamily="2" charset="77"/>
              </a:rPr>
              <a:t>10.15pm</a:t>
            </a:r>
          </a:p>
          <a:p>
            <a:pPr algn="ctr" defTabSz="457200"/>
            <a:r>
              <a:rPr lang="en-GB" sz="1400" dirty="0">
                <a:solidFill>
                  <a:schemeClr val="tx1"/>
                </a:solidFill>
                <a:latin typeface="Dosis" panose="02010503020202060003" pitchFamily="2" charset="77"/>
              </a:rPr>
              <a:t>We are aware of the power shortage in the city centre and we are visiting affected residents and many have chosen to go to stay with friends or family </a:t>
            </a:r>
          </a:p>
          <a:p>
            <a:pPr algn="ctr" defTabSz="457200"/>
            <a:endParaRPr lang="en-GB" sz="1300" dirty="0">
              <a:solidFill>
                <a:prstClr val="white">
                  <a:lumMod val="50000"/>
                </a:prstClr>
              </a:solidFill>
              <a:latin typeface="Dosis" panose="02010503020202060003" pitchFamily="2" charset="77"/>
            </a:endParaRPr>
          </a:p>
        </p:txBody>
      </p:sp>
    </p:spTree>
    <p:extLst>
      <p:ext uri="{BB962C8B-B14F-4D97-AF65-F5344CB8AC3E}">
        <p14:creationId xmlns:p14="http://schemas.microsoft.com/office/powerpoint/2010/main" val="128445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3428" y="177298"/>
            <a:ext cx="11898572" cy="6001643"/>
          </a:xfrm>
          <a:prstGeom prst="rect">
            <a:avLst/>
          </a:prstGeom>
          <a:noFill/>
        </p:spPr>
        <p:txBody>
          <a:bodyPr wrap="square" rtlCol="0">
            <a:spAutoFit/>
          </a:bodyPr>
          <a:lstStyle/>
          <a:p>
            <a:r>
              <a:rPr lang="en-GB" sz="1600" b="1" dirty="0"/>
              <a:t>1. How much rain fell ?</a:t>
            </a:r>
            <a:r>
              <a:rPr lang="en-GB" sz="1600" dirty="0"/>
              <a:t> ___________________________________________________________</a:t>
            </a:r>
          </a:p>
          <a:p>
            <a:endParaRPr lang="en-GB" sz="1600" dirty="0"/>
          </a:p>
          <a:p>
            <a:r>
              <a:rPr lang="en-GB" sz="1600" b="1" dirty="0"/>
              <a:t>2. How many people died ? </a:t>
            </a:r>
            <a:r>
              <a:rPr lang="en-GB" sz="1600" dirty="0"/>
              <a:t>_______________________________________________________</a:t>
            </a:r>
          </a:p>
          <a:p>
            <a:pPr marL="342900" indent="-342900">
              <a:buAutoNum type="arabicPeriod"/>
            </a:pPr>
            <a:endParaRPr lang="en-GB" sz="1600" dirty="0"/>
          </a:p>
          <a:p>
            <a:r>
              <a:rPr lang="en-GB" sz="1600" b="1" dirty="0"/>
              <a:t>3. How was Chatsworth House affected? </a:t>
            </a:r>
            <a:r>
              <a:rPr lang="en-GB" sz="1600" dirty="0"/>
              <a:t>_____________________________________________________________________________</a:t>
            </a:r>
          </a:p>
          <a:p>
            <a:pPr marL="342900" indent="-342900">
              <a:buAutoNum type="arabicPeriod"/>
            </a:pPr>
            <a:endParaRPr lang="en-GB" sz="1600" dirty="0"/>
          </a:p>
          <a:p>
            <a:r>
              <a:rPr lang="en-GB" sz="1600" dirty="0"/>
              <a:t>4. </a:t>
            </a:r>
            <a:r>
              <a:rPr lang="en-GB" sz="1600" b="1" dirty="0"/>
              <a:t>Which types of Transport were affected by the floods ? </a:t>
            </a:r>
            <a:r>
              <a:rPr lang="en-GB" sz="1600" dirty="0"/>
              <a:t>________________________________________________________________</a:t>
            </a:r>
          </a:p>
          <a:p>
            <a:pPr marL="342900" indent="-342900">
              <a:buAutoNum type="arabicPeriod"/>
            </a:pPr>
            <a:endParaRPr lang="en-GB" sz="1600" dirty="0"/>
          </a:p>
          <a:p>
            <a:r>
              <a:rPr lang="en-GB" sz="1600" b="1" dirty="0"/>
              <a:t>5. Why would drivers find it difficult in the Rain </a:t>
            </a:r>
            <a:r>
              <a:rPr lang="en-GB" sz="1600" dirty="0"/>
              <a:t>?  ______________________________________________________________________</a:t>
            </a:r>
          </a:p>
          <a:p>
            <a:pPr marL="342900" indent="-342900">
              <a:buAutoNum type="arabicPeriod"/>
            </a:pPr>
            <a:endParaRPr lang="en-GB" sz="1600" dirty="0"/>
          </a:p>
          <a:p>
            <a:pPr lvl="0"/>
            <a:r>
              <a:rPr lang="en-GB" sz="1600" b="1" dirty="0"/>
              <a:t>6. What happened at 1.30 </a:t>
            </a:r>
            <a:r>
              <a:rPr lang="en-GB" sz="1600" dirty="0"/>
              <a:t>? _______________________________________________________________________________________</a:t>
            </a:r>
          </a:p>
          <a:p>
            <a:pPr marL="342900" indent="-342900">
              <a:buAutoNum type="arabicPeriod"/>
            </a:pPr>
            <a:endParaRPr lang="en-GB" sz="1600" dirty="0"/>
          </a:p>
          <a:p>
            <a:r>
              <a:rPr lang="en-GB" sz="1600" b="1" dirty="0"/>
              <a:t>7. Why were the roads being gritted ? Why was ‘</a:t>
            </a:r>
            <a:r>
              <a:rPr lang="en-GB" sz="1600" b="1" i="1" dirty="0"/>
              <a:t>extra salt</a:t>
            </a:r>
            <a:r>
              <a:rPr lang="en-GB" sz="1600" b="1" dirty="0"/>
              <a:t>’ being added  </a:t>
            </a:r>
            <a:r>
              <a:rPr lang="en-GB" sz="1600" dirty="0"/>
              <a:t>? __________________________________________________</a:t>
            </a:r>
          </a:p>
          <a:p>
            <a:r>
              <a:rPr lang="en-GB" sz="1600" dirty="0"/>
              <a:t>        ____________________________________________________________________________________________________________</a:t>
            </a:r>
          </a:p>
          <a:p>
            <a:r>
              <a:rPr lang="en-GB" sz="1600" dirty="0"/>
              <a:t>       </a:t>
            </a:r>
            <a:r>
              <a:rPr lang="en-GB" sz="1600" dirty="0">
                <a:solidFill>
                  <a:prstClr val="black"/>
                </a:solidFill>
              </a:rPr>
              <a:t>____________________________________________________________________________________________________________</a:t>
            </a:r>
            <a:endParaRPr lang="en-GB" sz="1600" dirty="0"/>
          </a:p>
          <a:p>
            <a:endParaRPr lang="en-GB" sz="1600" dirty="0"/>
          </a:p>
          <a:p>
            <a:r>
              <a:rPr lang="en-GB" sz="1600" b="1" dirty="0"/>
              <a:t>8. What support was being offered by Derby council and Derbyshire Council ? </a:t>
            </a:r>
            <a:r>
              <a:rPr lang="en-GB" sz="1600" dirty="0"/>
              <a:t>_______________________________________________</a:t>
            </a:r>
          </a:p>
          <a:p>
            <a:r>
              <a:rPr lang="en-GB" sz="1600" dirty="0"/>
              <a:t>        ____________________________________________________________________________________________________________</a:t>
            </a:r>
          </a:p>
          <a:p>
            <a:r>
              <a:rPr lang="en-GB" sz="1600" dirty="0"/>
              <a:t>        </a:t>
            </a:r>
            <a:r>
              <a:rPr lang="en-GB" sz="1600" dirty="0">
                <a:solidFill>
                  <a:prstClr val="black"/>
                </a:solidFill>
              </a:rPr>
              <a:t>___________________________________________________________________________________________________________</a:t>
            </a:r>
            <a:endParaRPr lang="en-GB" sz="1600" dirty="0"/>
          </a:p>
          <a:p>
            <a:pPr marL="342900" indent="-342900">
              <a:buAutoNum type="arabicPeriod"/>
            </a:pPr>
            <a:endParaRPr lang="en-GB" sz="1600" b="1" dirty="0"/>
          </a:p>
          <a:p>
            <a:r>
              <a:rPr lang="en-GB" sz="1600" b="1" dirty="0"/>
              <a:t>9. What was your families experience of the floods of 2019 ?Ask your parents if you cannot remember them. </a:t>
            </a:r>
          </a:p>
          <a:p>
            <a:r>
              <a:rPr lang="en-GB" sz="1600" dirty="0"/>
              <a:t>        ____________________________________________________________________________________________________________</a:t>
            </a:r>
          </a:p>
          <a:p>
            <a:r>
              <a:rPr lang="en-GB" sz="1600" dirty="0"/>
              <a:t>        </a:t>
            </a:r>
            <a:r>
              <a:rPr lang="en-GB" sz="1600" dirty="0">
                <a:solidFill>
                  <a:prstClr val="black"/>
                </a:solidFill>
              </a:rPr>
              <a:t>____________________________________________________________________________________________________________</a:t>
            </a:r>
          </a:p>
          <a:p>
            <a:r>
              <a:rPr lang="en-GB" sz="1600" dirty="0">
                <a:solidFill>
                  <a:prstClr val="black"/>
                </a:solidFill>
              </a:rPr>
              <a:t>       _____________________________________________________________________________________________________________</a:t>
            </a:r>
            <a:endParaRPr lang="en-GB" sz="1600" dirty="0"/>
          </a:p>
        </p:txBody>
      </p:sp>
    </p:spTree>
    <p:extLst>
      <p:ext uri="{BB962C8B-B14F-4D97-AF65-F5344CB8AC3E}">
        <p14:creationId xmlns:p14="http://schemas.microsoft.com/office/powerpoint/2010/main" val="743265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5f71bee-26e1-45d7-9db5-e4529f37cebc">
      <UserInfo>
        <DisplayName>A.Tomlinson</DisplayName>
        <AccountId>16</AccountId>
        <AccountType/>
      </UserInfo>
      <UserInfo>
        <DisplayName>T.Hayre</DisplayName>
        <AccountId>84</AccountId>
        <AccountType/>
      </UserInfo>
      <UserInfo>
        <DisplayName>S.Bounds</DisplayName>
        <AccountId>21</AccountId>
        <AccountType/>
      </UserInfo>
      <UserInfo>
        <DisplayName>Dominic Farby-Hughes</DisplayName>
        <AccountId>711</AccountId>
        <AccountType/>
      </UserInfo>
      <UserInfo>
        <DisplayName>K.Difusco</DisplayName>
        <AccountId>15</AccountId>
        <AccountType/>
      </UserInfo>
      <UserInfo>
        <DisplayName>M.Booth</DisplayName>
        <AccountId>22</AccountId>
        <AccountType/>
      </UserInfo>
      <UserInfo>
        <DisplayName>R.Burton</DisplayName>
        <AccountId>358</AccountId>
        <AccountType/>
      </UserInfo>
      <UserInfo>
        <DisplayName>C.Beardsley</DisplayName>
        <AccountId>25</AccountId>
        <AccountType/>
      </UserInfo>
    </SharedWithUsers>
    <CloudMigratorVersion xmlns="b0291392-46c3-446b-b4e2-e6b1ee46160b" xsi:nil="true"/>
    <FileHash xmlns="b0291392-46c3-446b-b4e2-e6b1ee46160b" xsi:nil="true"/>
    <UniqueSourceRef xmlns="b0291392-46c3-446b-b4e2-e6b1ee46160b" xsi:nil="true"/>
    <CloudMigratorOriginId xmlns="b0291392-46c3-446b-b4e2-e6b1ee46160b" xsi:nil="true"/>
    <TaxCatchAll xmlns="55f71bee-26e1-45d7-9db5-e4529f37cebc" xsi:nil="true"/>
    <lcf76f155ced4ddcb4097134ff3c332f xmlns="b0291392-46c3-446b-b4e2-e6b1ee46160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DAD919C4A92C4A868A6EC556AE103C" ma:contentTypeVersion="21" ma:contentTypeDescription="Create a new document." ma:contentTypeScope="" ma:versionID="0a08bc4dcccfe27e78abec6b4de1ff41">
  <xsd:schema xmlns:xsd="http://www.w3.org/2001/XMLSchema" xmlns:xs="http://www.w3.org/2001/XMLSchema" xmlns:p="http://schemas.microsoft.com/office/2006/metadata/properties" xmlns:ns2="b0291392-46c3-446b-b4e2-e6b1ee46160b" xmlns:ns3="55f71bee-26e1-45d7-9db5-e4529f37cebc" targetNamespace="http://schemas.microsoft.com/office/2006/metadata/properties" ma:root="true" ma:fieldsID="a440bc91a1757b50560911b0958e52f3" ns2:_="" ns3:_="">
    <xsd:import namespace="b0291392-46c3-446b-b4e2-e6b1ee46160b"/>
    <xsd:import namespace="55f71bee-26e1-45d7-9db5-e4529f37cebc"/>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291392-46c3-446b-b4e2-e6b1ee46160b"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cfc646e7-1ca0-4c93-8f68-1daae34359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f71bee-26e1-45d7-9db5-e4529f37cebc"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35eee122-889a-4c0e-bbab-2dbd83197f23}" ma:internalName="TaxCatchAll" ma:showField="CatchAllData" ma:web="55f71bee-26e1-45d7-9db5-e4529f37ce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1BA484-BC3A-4947-883E-2A5A2947FFD2}">
  <ds:schemaRefs>
    <ds:schemaRef ds:uri="http://schemas.microsoft.com/sharepoint/v3/contenttype/forms"/>
  </ds:schemaRefs>
</ds:datastoreItem>
</file>

<file path=customXml/itemProps2.xml><?xml version="1.0" encoding="utf-8"?>
<ds:datastoreItem xmlns:ds="http://schemas.openxmlformats.org/officeDocument/2006/customXml" ds:itemID="{8E44DB3C-BDFD-442C-88FE-962F3AF985BB}">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a6ad1c22-1184-4f62-ab9a-7984d8b1e22d"/>
    <ds:schemaRef ds:uri="f61d70ed-885f-4891-981e-18c834a22ba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8107894-D2DF-4243-9669-739530C6C2B3}"/>
</file>

<file path=docProps/app.xml><?xml version="1.0" encoding="utf-8"?>
<Properties xmlns="http://schemas.openxmlformats.org/officeDocument/2006/extended-properties" xmlns:vt="http://schemas.openxmlformats.org/officeDocument/2006/docPropsVTypes">
  <Template/>
  <TotalTime>3424</TotalTime>
  <Words>2532</Words>
  <Application>Microsoft Macintosh PowerPoint</Application>
  <PresentationFormat>Widescreen</PresentationFormat>
  <Paragraphs>307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Dosis</vt:lpstr>
      <vt:lpstr>Times New Roman</vt:lpstr>
      <vt:lpstr>Office Theme</vt:lpstr>
      <vt:lpstr>PowerPoint Presentation</vt:lpstr>
      <vt:lpstr>PowerPoint Presentation</vt:lpstr>
      <vt:lpstr>PowerPoint Presentation</vt:lpstr>
      <vt:lpstr>PowerPoint Presentation</vt:lpstr>
      <vt:lpstr>Year 7 Weekly Homework  1.3         Population Distribution in the UK ?        KB Page 15                               </vt:lpstr>
      <vt:lpstr>Year 7 Weekly Homework  1.4            Population in the UK                                                KB: page 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ann-marie hill</dc:creator>
  <cp:lastModifiedBy>M.Booth</cp:lastModifiedBy>
  <cp:revision>480</cp:revision>
  <dcterms:created xsi:type="dcterms:W3CDTF">2020-03-12T18:14:32Z</dcterms:created>
  <dcterms:modified xsi:type="dcterms:W3CDTF">2022-07-12T14:12:58Z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0x010100DCDAD919C4A92C4A868A6EC556AE103C</vt:lpwstr>
  </property>
</Properties>
</file>