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91" r:id="rId5"/>
    <p:sldId id="259" r:id="rId6"/>
    <p:sldId id="288" r:id="rId7"/>
    <p:sldId id="261" r:id="rId8"/>
    <p:sldId id="260" r:id="rId9"/>
    <p:sldId id="294" r:id="rId10"/>
    <p:sldId id="289" r:id="rId11"/>
    <p:sldId id="286" r:id="rId12"/>
    <p:sldId id="292" r:id="rId13"/>
    <p:sldId id="293" r:id="rId14"/>
    <p:sldId id="262" r:id="rId15"/>
    <p:sldId id="281" r:id="rId16"/>
    <p:sldId id="282"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3C6F8-6F69-42B1-79D9-56FC407CABAC}" v="9" dt="2022-01-07T18:51:58.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p:scale>
          <a:sx n="75" d="100"/>
          <a:sy n="75" d="100"/>
        </p:scale>
        <p:origin x="98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ana Wood" userId="S::rwood@ben.srscmat.co.uk::58154410-6402-4901-bc09-ff4c535b4bb2" providerId="AD" clId="Web-{9CC3C6F8-6F69-42B1-79D9-56FC407CABAC}"/>
    <pc:docChg chg="modSld">
      <pc:chgData name="Riana Wood" userId="S::rwood@ben.srscmat.co.uk::58154410-6402-4901-bc09-ff4c535b4bb2" providerId="AD" clId="Web-{9CC3C6F8-6F69-42B1-79D9-56FC407CABAC}" dt="2022-01-07T18:51:56.612" v="7" actId="20577"/>
      <pc:docMkLst>
        <pc:docMk/>
      </pc:docMkLst>
      <pc:sldChg chg="modSp">
        <pc:chgData name="Riana Wood" userId="S::rwood@ben.srscmat.co.uk::58154410-6402-4901-bc09-ff4c535b4bb2" providerId="AD" clId="Web-{9CC3C6F8-6F69-42B1-79D9-56FC407CABAC}" dt="2022-01-07T18:51:56.612" v="7" actId="20577"/>
        <pc:sldMkLst>
          <pc:docMk/>
          <pc:sldMk cId="1572077305" sldId="291"/>
        </pc:sldMkLst>
        <pc:spChg chg="mod">
          <ac:chgData name="Riana Wood" userId="S::rwood@ben.srscmat.co.uk::58154410-6402-4901-bc09-ff4c535b4bb2" providerId="AD" clId="Web-{9CC3C6F8-6F69-42B1-79D9-56FC407CABAC}" dt="2022-01-07T18:51:56.612" v="7" actId="20577"/>
          <ac:spMkLst>
            <pc:docMk/>
            <pc:sldMk cId="1572077305" sldId="291"/>
            <ac:spMk id="5" creationId="{87247A1C-1068-4477-B2A9-DEA3F041B1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91F79-28F3-4301-8D7F-217E0440E6FE}" type="datetimeFigureOut">
              <a:rPr lang="en-GB" smtClean="0"/>
              <a:t>07/01/2022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2B896-645A-498B-8625-35CAD017B24D}" type="slidenum">
              <a:rPr lang="en-GB" smtClean="0"/>
              <a:t>‹#›</a:t>
            </a:fld>
            <a:endParaRPr lang="en-GB"/>
          </a:p>
        </p:txBody>
      </p:sp>
    </p:spTree>
    <p:extLst>
      <p:ext uri="{BB962C8B-B14F-4D97-AF65-F5344CB8AC3E}">
        <p14:creationId xmlns:p14="http://schemas.microsoft.com/office/powerpoint/2010/main" val="234272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92C0F8-C8DC-44AA-B0E0-886333BD243B}" type="slidenum">
              <a:rPr lang="en-GB" smtClean="0"/>
              <a:t>8</a:t>
            </a:fld>
            <a:endParaRPr lang="en-GB"/>
          </a:p>
        </p:txBody>
      </p:sp>
    </p:spTree>
    <p:extLst>
      <p:ext uri="{BB962C8B-B14F-4D97-AF65-F5344CB8AC3E}">
        <p14:creationId xmlns:p14="http://schemas.microsoft.com/office/powerpoint/2010/main" val="337800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FAE8-7154-46F4-9BE8-AF4387B64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B29ED6-6588-4385-ACB5-50C075F09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906C2-8933-4A19-A563-C18349A31DC4}"/>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5" name="Footer Placeholder 4">
            <a:extLst>
              <a:ext uri="{FF2B5EF4-FFF2-40B4-BE49-F238E27FC236}">
                <a16:creationId xmlns:a16="http://schemas.microsoft.com/office/drawing/2014/main" id="{3C117C50-C3F8-4B00-AFAA-A14EA8B32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F08E83-258B-40C9-B69A-35418D7DD51C}"/>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1848396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28E5-D70A-4FFA-99EF-DE0D305E48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492ADE-630E-4C7F-85D1-276CB10626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D4815-6ED6-4261-93CB-54C68D43D53E}"/>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5" name="Footer Placeholder 4">
            <a:extLst>
              <a:ext uri="{FF2B5EF4-FFF2-40B4-BE49-F238E27FC236}">
                <a16:creationId xmlns:a16="http://schemas.microsoft.com/office/drawing/2014/main" id="{553A0B0F-63CB-4D77-BC09-F7002E1450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A35BAB-B06F-449E-A964-0A64E342A31E}"/>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356829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42C37-CFD7-4DED-8775-97F62B0E74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F7351D-FA11-4220-AD36-096E9C46D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B3B7B5-A970-447A-840E-535CA07FE259}"/>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5" name="Footer Placeholder 4">
            <a:extLst>
              <a:ext uri="{FF2B5EF4-FFF2-40B4-BE49-F238E27FC236}">
                <a16:creationId xmlns:a16="http://schemas.microsoft.com/office/drawing/2014/main" id="{ED4CAED9-4916-4832-9D6C-F8BDB71D03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1B3837-C4D4-48CD-9FE0-1D0EAB8E6689}"/>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42158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9AF7-2A50-4127-A6F1-792350D3F3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D9046-F4B8-4B65-BB79-909AE5E801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618F59-F95B-4656-82DE-715FB9A7EF9A}"/>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5" name="Footer Placeholder 4">
            <a:extLst>
              <a:ext uri="{FF2B5EF4-FFF2-40B4-BE49-F238E27FC236}">
                <a16:creationId xmlns:a16="http://schemas.microsoft.com/office/drawing/2014/main" id="{9106D5A0-EA16-4ABC-8795-65EE8E1923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BECD0-1A39-4532-80FA-769248E30C78}"/>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29292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6AD1-579E-46F1-8A41-488CB3B72E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91EAE4-5ADD-4288-ABD6-E662F47CE0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718801-1DBA-4E3E-9ACD-A788463EB204}"/>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5" name="Footer Placeholder 4">
            <a:extLst>
              <a:ext uri="{FF2B5EF4-FFF2-40B4-BE49-F238E27FC236}">
                <a16:creationId xmlns:a16="http://schemas.microsoft.com/office/drawing/2014/main" id="{5C43C815-190A-4B41-9CD4-E6479F2C4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EBC6BB-7BD8-4795-89D0-B7983C6D5199}"/>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15994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9E9-A660-4ECE-8A11-E913802AF5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A9B7CD-628B-455A-80F1-B0E5EBDD9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D2550B-59F3-4CAF-A665-086FD75E7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FEFD5B-36BE-497C-8D41-F95D919A01BA}"/>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6" name="Footer Placeholder 5">
            <a:extLst>
              <a:ext uri="{FF2B5EF4-FFF2-40B4-BE49-F238E27FC236}">
                <a16:creationId xmlns:a16="http://schemas.microsoft.com/office/drawing/2014/main" id="{343174F6-65AE-4ED3-97E8-4BD6660F64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A36C5-A940-488D-93A5-B575330DBA02}"/>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81575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2673-8A19-4E51-8B7C-F1429D3CE3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FD7C5-CD5F-46C0-8FAB-53A77F30A3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40A19-264D-4570-91B2-1E2EA1DFB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F57ADC-038A-41A2-ACF2-9080ADFF7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248F67-E699-4F63-8A42-8BC5CC6B9F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A9EAEF-41E3-44A3-8312-AC40856BFD82}"/>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8" name="Footer Placeholder 7">
            <a:extLst>
              <a:ext uri="{FF2B5EF4-FFF2-40B4-BE49-F238E27FC236}">
                <a16:creationId xmlns:a16="http://schemas.microsoft.com/office/drawing/2014/main" id="{825E4B8B-9D13-48DC-AD06-FD074A1EB1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761422-58B0-4C6F-97CE-1728DC258548}"/>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305318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817F-B43B-4FEC-A354-25253831AA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11A53F-8F89-4E17-8D02-A6B8B90789AD}"/>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4" name="Footer Placeholder 3">
            <a:extLst>
              <a:ext uri="{FF2B5EF4-FFF2-40B4-BE49-F238E27FC236}">
                <a16:creationId xmlns:a16="http://schemas.microsoft.com/office/drawing/2014/main" id="{D9FC5257-9B89-4D4B-944F-5ADE70363D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D2DD57-DE66-44D4-BF9C-EB15CC8411C2}"/>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168646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54175-B007-453C-8350-9D97342B4D73}"/>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3" name="Footer Placeholder 2">
            <a:extLst>
              <a:ext uri="{FF2B5EF4-FFF2-40B4-BE49-F238E27FC236}">
                <a16:creationId xmlns:a16="http://schemas.microsoft.com/office/drawing/2014/main" id="{10D0B668-969B-4C1F-AC1E-15D83F34E0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CFE8F7-E8E1-48E7-B085-8643279E2A78}"/>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394560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4021-3F7A-4AF0-BEB5-09ECA6C12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DB8653-C6A8-4AA9-9C31-00EEBECEB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96CA0D-EF16-4A4D-8F91-4F0F97821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D1326-F904-448E-8FBC-BFE66C2BA39E}"/>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6" name="Footer Placeholder 5">
            <a:extLst>
              <a:ext uri="{FF2B5EF4-FFF2-40B4-BE49-F238E27FC236}">
                <a16:creationId xmlns:a16="http://schemas.microsoft.com/office/drawing/2014/main" id="{28E27DF2-831E-4922-99FD-5C95F27DA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48C642-0785-450A-9AAA-A7B7724383B6}"/>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76634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E413-06F4-4992-80F6-449303B7C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29B952-3428-4F52-96A8-90B89230F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1CFF8B-D7D8-4891-92D3-B78134E72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A427A-1369-4FE1-96FA-2E86C1CAD90F}"/>
              </a:ext>
            </a:extLst>
          </p:cNvPr>
          <p:cNvSpPr>
            <a:spLocks noGrp="1"/>
          </p:cNvSpPr>
          <p:nvPr>
            <p:ph type="dt" sz="half" idx="10"/>
          </p:nvPr>
        </p:nvSpPr>
        <p:spPr/>
        <p:txBody>
          <a:bodyPr/>
          <a:lstStyle/>
          <a:p>
            <a:fld id="{749302C7-0E2E-4B0F-9CF3-3B90603ED905}" type="datetimeFigureOut">
              <a:rPr lang="en-GB" smtClean="0"/>
              <a:t>07/01/2022</a:t>
            </a:fld>
            <a:endParaRPr lang="en-GB"/>
          </a:p>
        </p:txBody>
      </p:sp>
      <p:sp>
        <p:nvSpPr>
          <p:cNvPr id="6" name="Footer Placeholder 5">
            <a:extLst>
              <a:ext uri="{FF2B5EF4-FFF2-40B4-BE49-F238E27FC236}">
                <a16:creationId xmlns:a16="http://schemas.microsoft.com/office/drawing/2014/main" id="{4F4D6019-1206-4564-9387-D806330F2D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83FBE8-1FB6-417D-9611-9CDB014DB09F}"/>
              </a:ext>
            </a:extLst>
          </p:cNvPr>
          <p:cNvSpPr>
            <a:spLocks noGrp="1"/>
          </p:cNvSpPr>
          <p:nvPr>
            <p:ph type="sldNum" sz="quarter" idx="12"/>
          </p:nvPr>
        </p:nvSpPr>
        <p:spPr/>
        <p:txBody>
          <a:bodyPr/>
          <a:lstStyle/>
          <a:p>
            <a:fld id="{611F16D4-2A56-4015-B703-6D63F44ADCC3}" type="slidenum">
              <a:rPr lang="en-GB" smtClean="0"/>
              <a:t>‹#›</a:t>
            </a:fld>
            <a:endParaRPr lang="en-GB"/>
          </a:p>
        </p:txBody>
      </p:sp>
    </p:spTree>
    <p:extLst>
      <p:ext uri="{BB962C8B-B14F-4D97-AF65-F5344CB8AC3E}">
        <p14:creationId xmlns:p14="http://schemas.microsoft.com/office/powerpoint/2010/main" val="306201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86AA21-C558-441E-BEC0-9C533E1FF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A4B17B-9638-46F0-8BB6-F723A7653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B81341-442D-46D0-A6E4-EF1311A694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302C7-0E2E-4B0F-9CF3-3B90603ED905}" type="datetimeFigureOut">
              <a:rPr lang="en-GB" smtClean="0"/>
              <a:t>07/01/2022</a:t>
            </a:fld>
            <a:endParaRPr lang="en-GB"/>
          </a:p>
        </p:txBody>
      </p:sp>
      <p:sp>
        <p:nvSpPr>
          <p:cNvPr id="5" name="Footer Placeholder 4">
            <a:extLst>
              <a:ext uri="{FF2B5EF4-FFF2-40B4-BE49-F238E27FC236}">
                <a16:creationId xmlns:a16="http://schemas.microsoft.com/office/drawing/2014/main" id="{D579BC94-177B-4058-BFA7-1C76FB79E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541D45-97AF-4646-A2DC-83751C5F1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F16D4-2A56-4015-B703-6D63F44ADCC3}" type="slidenum">
              <a:rPr lang="en-GB" smtClean="0"/>
              <a:t>‹#›</a:t>
            </a:fld>
            <a:endParaRPr lang="en-GB"/>
          </a:p>
        </p:txBody>
      </p:sp>
    </p:spTree>
    <p:extLst>
      <p:ext uri="{BB962C8B-B14F-4D97-AF65-F5344CB8AC3E}">
        <p14:creationId xmlns:p14="http://schemas.microsoft.com/office/powerpoint/2010/main" val="53424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247A1C-1068-4477-B2A9-DEA3F041B1E6}"/>
              </a:ext>
            </a:extLst>
          </p:cNvPr>
          <p:cNvSpPr>
            <a:spLocks noGrp="1"/>
          </p:cNvSpPr>
          <p:nvPr>
            <p:ph sz="half" idx="1"/>
          </p:nvPr>
        </p:nvSpPr>
        <p:spPr>
          <a:xfrm>
            <a:off x="6411200" y="963507"/>
            <a:ext cx="5702243" cy="2304627"/>
          </a:xfrm>
        </p:spPr>
        <p:txBody>
          <a:bodyPr anchor="b">
            <a:normAutofit lnSpcReduction="10000"/>
          </a:bodyPr>
          <a:lstStyle/>
          <a:p>
            <a:pPr marL="0" indent="0">
              <a:buNone/>
            </a:pPr>
            <a:r>
              <a:rPr lang="en-GB" sz="2000" b="1" dirty="0">
                <a:latin typeface="Arial"/>
                <a:cs typeface="Arial"/>
              </a:rPr>
              <a:t>Geography Homework Booklet</a:t>
            </a:r>
          </a:p>
          <a:p>
            <a:pPr marL="0" indent="0">
              <a:buNone/>
            </a:pPr>
            <a:r>
              <a:rPr lang="en-GB" sz="2000" b="1" dirty="0">
                <a:latin typeface="Arial"/>
                <a:cs typeface="Arial"/>
              </a:rPr>
              <a:t>Year 7 Spring: Russia</a:t>
            </a:r>
            <a:endParaRPr lang="en-GB" sz="2000" b="1" dirty="0">
              <a:latin typeface="Arial" panose="020B0604020202020204" pitchFamily="34" charset="0"/>
              <a:cs typeface="Arial" panose="020B0604020202020204" pitchFamily="34" charset="0"/>
            </a:endParaRPr>
          </a:p>
          <a:p>
            <a:pPr marL="0" indent="0">
              <a:buNone/>
            </a:pPr>
            <a:r>
              <a:rPr lang="en-GB" sz="2000" b="1" dirty="0">
                <a:latin typeface="Arial"/>
                <a:cs typeface="Arial"/>
              </a:rPr>
              <a:t>Name:</a:t>
            </a:r>
          </a:p>
          <a:p>
            <a:pPr marL="0" indent="0">
              <a:buNone/>
            </a:pPr>
            <a:r>
              <a:rPr lang="en-GB" sz="2000" b="1" dirty="0">
                <a:latin typeface="Arial"/>
                <a:cs typeface="Arial"/>
              </a:rPr>
              <a:t>Class:</a:t>
            </a:r>
          </a:p>
          <a:p>
            <a:pPr marL="0" indent="0">
              <a:buNone/>
            </a:pPr>
            <a:r>
              <a:rPr lang="en-GB" sz="2000" b="1" dirty="0">
                <a:latin typeface="Arial"/>
                <a:cs typeface="Arial"/>
              </a:rPr>
              <a:t>Teacher:</a:t>
            </a:r>
          </a:p>
        </p:txBody>
      </p:sp>
      <p:sp>
        <p:nvSpPr>
          <p:cNvPr id="6" name="Content Placeholder 5">
            <a:extLst>
              <a:ext uri="{FF2B5EF4-FFF2-40B4-BE49-F238E27FC236}">
                <a16:creationId xmlns:a16="http://schemas.microsoft.com/office/drawing/2014/main" id="{362989D8-7BD8-49CF-9568-B5EA01392FC5}"/>
              </a:ext>
            </a:extLst>
          </p:cNvPr>
          <p:cNvSpPr>
            <a:spLocks noGrp="1"/>
          </p:cNvSpPr>
          <p:nvPr>
            <p:ph sz="half" idx="2"/>
          </p:nvPr>
        </p:nvSpPr>
        <p:spPr>
          <a:xfrm>
            <a:off x="6360874" y="3589865"/>
            <a:ext cx="4866095" cy="2383555"/>
          </a:xfrm>
        </p:spPr>
        <p:txBody>
          <a:bodyPr>
            <a:normAutofit lnSpcReduction="10000"/>
          </a:bodyPr>
          <a:lstStyle/>
          <a:p>
            <a:pPr marL="0" indent="0">
              <a:buNone/>
            </a:pPr>
            <a:r>
              <a:rPr lang="en-GB" sz="2000" b="1" dirty="0">
                <a:latin typeface="Arial" panose="020B0604020202020204" pitchFamily="34" charset="0"/>
                <a:cs typeface="Arial" panose="020B0604020202020204" pitchFamily="34" charset="0"/>
              </a:rPr>
              <a:t>Homework Expectations:</a:t>
            </a:r>
          </a:p>
          <a:p>
            <a:pPr marL="0" indent="0">
              <a:buNone/>
            </a:pPr>
            <a:r>
              <a:rPr lang="en-GB" sz="2000" dirty="0">
                <a:latin typeface="Arial" panose="020B0604020202020204" pitchFamily="34" charset="0"/>
                <a:cs typeface="Arial" panose="020B0604020202020204" pitchFamily="34" charset="0"/>
              </a:rPr>
              <a:t>You must keep this booklet neat and presentable</a:t>
            </a:r>
          </a:p>
          <a:p>
            <a:pPr marL="0" indent="0">
              <a:buNone/>
            </a:pPr>
            <a:r>
              <a:rPr lang="en-GB" sz="2000" dirty="0">
                <a:latin typeface="Arial" panose="020B0604020202020204" pitchFamily="34" charset="0"/>
                <a:cs typeface="Arial" panose="020B0604020202020204" pitchFamily="34" charset="0"/>
              </a:rPr>
              <a:t>All homework must be completed for the date set</a:t>
            </a:r>
          </a:p>
          <a:p>
            <a:pPr marL="0" indent="0">
              <a:buNone/>
            </a:pPr>
            <a:r>
              <a:rPr lang="en-GB" sz="2000" dirty="0">
                <a:latin typeface="Arial" panose="020B0604020202020204" pitchFamily="34" charset="0"/>
                <a:cs typeface="Arial" panose="020B0604020202020204" pitchFamily="34" charset="0"/>
              </a:rPr>
              <a:t>High effort is expected in all tasks</a:t>
            </a:r>
          </a:p>
          <a:p>
            <a:pPr marL="0" indent="0">
              <a:buNone/>
            </a:pPr>
            <a:r>
              <a:rPr lang="en-GB" sz="2000" dirty="0">
                <a:latin typeface="Arial" panose="020B0604020202020204" pitchFamily="34" charset="0"/>
                <a:cs typeface="Arial" panose="020B0604020202020204" pitchFamily="34" charset="0"/>
              </a:rPr>
              <a:t>You will boost all work in red pen</a:t>
            </a:r>
          </a:p>
        </p:txBody>
      </p:sp>
      <p:grpSp>
        <p:nvGrpSpPr>
          <p:cNvPr id="4" name="Group 3">
            <a:extLst>
              <a:ext uri="{FF2B5EF4-FFF2-40B4-BE49-F238E27FC236}">
                <a16:creationId xmlns:a16="http://schemas.microsoft.com/office/drawing/2014/main" id="{7C82C7F8-089E-4428-B794-64E4B4D02BC8}"/>
              </a:ext>
            </a:extLst>
          </p:cNvPr>
          <p:cNvGrpSpPr/>
          <p:nvPr/>
        </p:nvGrpSpPr>
        <p:grpSpPr>
          <a:xfrm>
            <a:off x="341601" y="764307"/>
            <a:ext cx="5845272" cy="5366328"/>
            <a:chOff x="341601" y="764307"/>
            <a:chExt cx="5845272" cy="5366328"/>
          </a:xfrm>
        </p:grpSpPr>
        <p:pic>
          <p:nvPicPr>
            <p:cNvPr id="2" name="Picture 1">
              <a:extLst>
                <a:ext uri="{FF2B5EF4-FFF2-40B4-BE49-F238E27FC236}">
                  <a16:creationId xmlns:a16="http://schemas.microsoft.com/office/drawing/2014/main" id="{B3CDF843-B27B-4E67-884B-0BBE69634F90}"/>
                </a:ext>
              </a:extLst>
            </p:cNvPr>
            <p:cNvPicPr>
              <a:picLocks noChangeAspect="1"/>
            </p:cNvPicPr>
            <p:nvPr/>
          </p:nvPicPr>
          <p:blipFill>
            <a:blip r:embed="rId2"/>
            <a:stretch>
              <a:fillRect/>
            </a:stretch>
          </p:blipFill>
          <p:spPr>
            <a:xfrm>
              <a:off x="341601" y="814747"/>
              <a:ext cx="5845272" cy="5228505"/>
            </a:xfrm>
            <a:prstGeom prst="rect">
              <a:avLst/>
            </a:prstGeom>
          </p:spPr>
        </p:pic>
        <p:sp>
          <p:nvSpPr>
            <p:cNvPr id="3" name="Oval 2">
              <a:extLst>
                <a:ext uri="{FF2B5EF4-FFF2-40B4-BE49-F238E27FC236}">
                  <a16:creationId xmlns:a16="http://schemas.microsoft.com/office/drawing/2014/main" id="{C341E48F-200B-4E41-8512-3BAFAC0B0799}"/>
                </a:ext>
              </a:extLst>
            </p:cNvPr>
            <p:cNvSpPr/>
            <p:nvPr/>
          </p:nvSpPr>
          <p:spPr>
            <a:xfrm>
              <a:off x="646546" y="764307"/>
              <a:ext cx="5366328" cy="5366328"/>
            </a:xfrm>
            <a:prstGeom prst="ellipse">
              <a:avLst/>
            </a:prstGeom>
            <a:noFill/>
            <a:ln w="762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57207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a:rPr>
              <a:t>Year 7 Weekly Homework Spring 1.9                                 </a:t>
            </a:r>
            <a:r>
              <a:rPr lang="en-GB" sz="1600" b="1" dirty="0">
                <a:cs typeface="Arial"/>
              </a:rPr>
              <a:t>            Russia and the Arctic</a:t>
            </a:r>
            <a:r>
              <a:rPr lang="en-GB" sz="1600" dirty="0">
                <a:cs typeface="Arial"/>
              </a:rPr>
              <a:t>		                                Knowledge Book: P60-61</a:t>
            </a:r>
            <a:endParaRPr lang="en-US" dirty="0"/>
          </a:p>
        </p:txBody>
      </p:sp>
      <p:sp>
        <p:nvSpPr>
          <p:cNvPr id="3" name="Rectangle 2">
            <a:extLst>
              <a:ext uri="{FF2B5EF4-FFF2-40B4-BE49-F238E27FC236}">
                <a16:creationId xmlns:a16="http://schemas.microsoft.com/office/drawing/2014/main" id="{3409D73A-E325-466A-AE96-B6353043C9D6}"/>
              </a:ext>
            </a:extLst>
          </p:cNvPr>
          <p:cNvSpPr/>
          <p:nvPr/>
        </p:nvSpPr>
        <p:spPr>
          <a:xfrm>
            <a:off x="95793" y="640080"/>
            <a:ext cx="12000413" cy="60970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A740861-D41F-4AAD-ADC9-D8CAE3CA3F53}"/>
              </a:ext>
            </a:extLst>
          </p:cNvPr>
          <p:cNvSpPr txBox="1"/>
          <p:nvPr/>
        </p:nvSpPr>
        <p:spPr>
          <a:xfrm>
            <a:off x="264160" y="841668"/>
            <a:ext cx="4632960" cy="5693866"/>
          </a:xfrm>
          <a:custGeom>
            <a:avLst/>
            <a:gdLst>
              <a:gd name="connsiteX0" fmla="*/ 0 w 4632960"/>
              <a:gd name="connsiteY0" fmla="*/ 0 h 5693866"/>
              <a:gd name="connsiteX1" fmla="*/ 579120 w 4632960"/>
              <a:gd name="connsiteY1" fmla="*/ 0 h 5693866"/>
              <a:gd name="connsiteX2" fmla="*/ 1158240 w 4632960"/>
              <a:gd name="connsiteY2" fmla="*/ 0 h 5693866"/>
              <a:gd name="connsiteX3" fmla="*/ 1830019 w 4632960"/>
              <a:gd name="connsiteY3" fmla="*/ 0 h 5693866"/>
              <a:gd name="connsiteX4" fmla="*/ 2316480 w 4632960"/>
              <a:gd name="connsiteY4" fmla="*/ 0 h 5693866"/>
              <a:gd name="connsiteX5" fmla="*/ 2849270 w 4632960"/>
              <a:gd name="connsiteY5" fmla="*/ 0 h 5693866"/>
              <a:gd name="connsiteX6" fmla="*/ 3521050 w 4632960"/>
              <a:gd name="connsiteY6" fmla="*/ 0 h 5693866"/>
              <a:gd name="connsiteX7" fmla="*/ 3961181 w 4632960"/>
              <a:gd name="connsiteY7" fmla="*/ 0 h 5693866"/>
              <a:gd name="connsiteX8" fmla="*/ 4632960 w 4632960"/>
              <a:gd name="connsiteY8" fmla="*/ 0 h 5693866"/>
              <a:gd name="connsiteX9" fmla="*/ 4632960 w 4632960"/>
              <a:gd name="connsiteY9" fmla="*/ 398571 h 5693866"/>
              <a:gd name="connsiteX10" fmla="*/ 4632960 w 4632960"/>
              <a:gd name="connsiteY10" fmla="*/ 854080 h 5693866"/>
              <a:gd name="connsiteX11" fmla="*/ 4632960 w 4632960"/>
              <a:gd name="connsiteY11" fmla="*/ 1480405 h 5693866"/>
              <a:gd name="connsiteX12" fmla="*/ 4632960 w 4632960"/>
              <a:gd name="connsiteY12" fmla="*/ 1992853 h 5693866"/>
              <a:gd name="connsiteX13" fmla="*/ 4632960 w 4632960"/>
              <a:gd name="connsiteY13" fmla="*/ 2448362 h 5693866"/>
              <a:gd name="connsiteX14" fmla="*/ 4632960 w 4632960"/>
              <a:gd name="connsiteY14" fmla="*/ 3017749 h 5693866"/>
              <a:gd name="connsiteX15" fmla="*/ 4632960 w 4632960"/>
              <a:gd name="connsiteY15" fmla="*/ 3416320 h 5693866"/>
              <a:gd name="connsiteX16" fmla="*/ 4632960 w 4632960"/>
              <a:gd name="connsiteY16" fmla="*/ 4099584 h 5693866"/>
              <a:gd name="connsiteX17" fmla="*/ 4632960 w 4632960"/>
              <a:gd name="connsiteY17" fmla="*/ 4612031 h 5693866"/>
              <a:gd name="connsiteX18" fmla="*/ 4632960 w 4632960"/>
              <a:gd name="connsiteY18" fmla="*/ 5124479 h 5693866"/>
              <a:gd name="connsiteX19" fmla="*/ 4632960 w 4632960"/>
              <a:gd name="connsiteY19" fmla="*/ 5693866 h 5693866"/>
              <a:gd name="connsiteX20" fmla="*/ 3961181 w 4632960"/>
              <a:gd name="connsiteY20" fmla="*/ 5693866 h 5693866"/>
              <a:gd name="connsiteX21" fmla="*/ 3289402 w 4632960"/>
              <a:gd name="connsiteY21" fmla="*/ 5693866 h 5693866"/>
              <a:gd name="connsiteX22" fmla="*/ 2802941 w 4632960"/>
              <a:gd name="connsiteY22" fmla="*/ 5693866 h 5693866"/>
              <a:gd name="connsiteX23" fmla="*/ 2362810 w 4632960"/>
              <a:gd name="connsiteY23" fmla="*/ 5693866 h 5693866"/>
              <a:gd name="connsiteX24" fmla="*/ 1737360 w 4632960"/>
              <a:gd name="connsiteY24" fmla="*/ 5693866 h 5693866"/>
              <a:gd name="connsiteX25" fmla="*/ 1250899 w 4632960"/>
              <a:gd name="connsiteY25" fmla="*/ 5693866 h 5693866"/>
              <a:gd name="connsiteX26" fmla="*/ 718109 w 4632960"/>
              <a:gd name="connsiteY26" fmla="*/ 5693866 h 5693866"/>
              <a:gd name="connsiteX27" fmla="*/ 0 w 4632960"/>
              <a:gd name="connsiteY27" fmla="*/ 5693866 h 5693866"/>
              <a:gd name="connsiteX28" fmla="*/ 0 w 4632960"/>
              <a:gd name="connsiteY28" fmla="*/ 5238357 h 5693866"/>
              <a:gd name="connsiteX29" fmla="*/ 0 w 4632960"/>
              <a:gd name="connsiteY29" fmla="*/ 4612031 h 5693866"/>
              <a:gd name="connsiteX30" fmla="*/ 0 w 4632960"/>
              <a:gd name="connsiteY30" fmla="*/ 3928768 h 5693866"/>
              <a:gd name="connsiteX31" fmla="*/ 0 w 4632960"/>
              <a:gd name="connsiteY31" fmla="*/ 3473258 h 5693866"/>
              <a:gd name="connsiteX32" fmla="*/ 0 w 4632960"/>
              <a:gd name="connsiteY32" fmla="*/ 2846933 h 5693866"/>
              <a:gd name="connsiteX33" fmla="*/ 0 w 4632960"/>
              <a:gd name="connsiteY33" fmla="*/ 2448362 h 5693866"/>
              <a:gd name="connsiteX34" fmla="*/ 0 w 4632960"/>
              <a:gd name="connsiteY34" fmla="*/ 1992853 h 5693866"/>
              <a:gd name="connsiteX35" fmla="*/ 0 w 4632960"/>
              <a:gd name="connsiteY35" fmla="*/ 1366528 h 5693866"/>
              <a:gd name="connsiteX36" fmla="*/ 0 w 4632960"/>
              <a:gd name="connsiteY36" fmla="*/ 854080 h 5693866"/>
              <a:gd name="connsiteX37" fmla="*/ 0 w 4632960"/>
              <a:gd name="connsiteY37" fmla="*/ 0 h 569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32960" h="5693866" fill="none" extrusionOk="0">
                <a:moveTo>
                  <a:pt x="0" y="0"/>
                </a:moveTo>
                <a:cubicBezTo>
                  <a:pt x="216336" y="-66037"/>
                  <a:pt x="310195" y="65896"/>
                  <a:pt x="579120" y="0"/>
                </a:cubicBezTo>
                <a:cubicBezTo>
                  <a:pt x="848045" y="-65896"/>
                  <a:pt x="976892" y="32813"/>
                  <a:pt x="1158240" y="0"/>
                </a:cubicBezTo>
                <a:cubicBezTo>
                  <a:pt x="1339588" y="-32813"/>
                  <a:pt x="1496284" y="13158"/>
                  <a:pt x="1830019" y="0"/>
                </a:cubicBezTo>
                <a:cubicBezTo>
                  <a:pt x="2163754" y="-13158"/>
                  <a:pt x="2193444" y="12188"/>
                  <a:pt x="2316480" y="0"/>
                </a:cubicBezTo>
                <a:cubicBezTo>
                  <a:pt x="2439516" y="-12188"/>
                  <a:pt x="2620235" y="2311"/>
                  <a:pt x="2849270" y="0"/>
                </a:cubicBezTo>
                <a:cubicBezTo>
                  <a:pt x="3078305" y="-2311"/>
                  <a:pt x="3268581" y="28949"/>
                  <a:pt x="3521050" y="0"/>
                </a:cubicBezTo>
                <a:cubicBezTo>
                  <a:pt x="3773519" y="-28949"/>
                  <a:pt x="3753667" y="36561"/>
                  <a:pt x="3961181" y="0"/>
                </a:cubicBezTo>
                <a:cubicBezTo>
                  <a:pt x="4168695" y="-36561"/>
                  <a:pt x="4495790" y="7217"/>
                  <a:pt x="4632960" y="0"/>
                </a:cubicBezTo>
                <a:cubicBezTo>
                  <a:pt x="4654253" y="140253"/>
                  <a:pt x="4599018" y="255370"/>
                  <a:pt x="4632960" y="398571"/>
                </a:cubicBezTo>
                <a:cubicBezTo>
                  <a:pt x="4666902" y="541772"/>
                  <a:pt x="4614009" y="683639"/>
                  <a:pt x="4632960" y="854080"/>
                </a:cubicBezTo>
                <a:cubicBezTo>
                  <a:pt x="4651911" y="1024521"/>
                  <a:pt x="4558056" y="1346604"/>
                  <a:pt x="4632960" y="1480405"/>
                </a:cubicBezTo>
                <a:cubicBezTo>
                  <a:pt x="4707864" y="1614207"/>
                  <a:pt x="4613621" y="1751719"/>
                  <a:pt x="4632960" y="1992853"/>
                </a:cubicBezTo>
                <a:cubicBezTo>
                  <a:pt x="4652299" y="2233987"/>
                  <a:pt x="4584487" y="2322108"/>
                  <a:pt x="4632960" y="2448362"/>
                </a:cubicBezTo>
                <a:cubicBezTo>
                  <a:pt x="4681433" y="2574616"/>
                  <a:pt x="4625702" y="2733826"/>
                  <a:pt x="4632960" y="3017749"/>
                </a:cubicBezTo>
                <a:cubicBezTo>
                  <a:pt x="4640218" y="3301672"/>
                  <a:pt x="4601754" y="3233037"/>
                  <a:pt x="4632960" y="3416320"/>
                </a:cubicBezTo>
                <a:cubicBezTo>
                  <a:pt x="4664166" y="3599603"/>
                  <a:pt x="4586411" y="3898455"/>
                  <a:pt x="4632960" y="4099584"/>
                </a:cubicBezTo>
                <a:cubicBezTo>
                  <a:pt x="4679509" y="4300713"/>
                  <a:pt x="4571610" y="4489163"/>
                  <a:pt x="4632960" y="4612031"/>
                </a:cubicBezTo>
                <a:cubicBezTo>
                  <a:pt x="4694310" y="4734899"/>
                  <a:pt x="4586252" y="4993043"/>
                  <a:pt x="4632960" y="5124479"/>
                </a:cubicBezTo>
                <a:cubicBezTo>
                  <a:pt x="4679668" y="5255915"/>
                  <a:pt x="4597439" y="5567239"/>
                  <a:pt x="4632960" y="5693866"/>
                </a:cubicBezTo>
                <a:cubicBezTo>
                  <a:pt x="4475709" y="5744262"/>
                  <a:pt x="4220377" y="5662650"/>
                  <a:pt x="3961181" y="5693866"/>
                </a:cubicBezTo>
                <a:cubicBezTo>
                  <a:pt x="3701985" y="5725082"/>
                  <a:pt x="3598053" y="5645827"/>
                  <a:pt x="3289402" y="5693866"/>
                </a:cubicBezTo>
                <a:cubicBezTo>
                  <a:pt x="2980751" y="5741905"/>
                  <a:pt x="2939484" y="5662941"/>
                  <a:pt x="2802941" y="5693866"/>
                </a:cubicBezTo>
                <a:cubicBezTo>
                  <a:pt x="2666398" y="5724791"/>
                  <a:pt x="2580322" y="5660398"/>
                  <a:pt x="2362810" y="5693866"/>
                </a:cubicBezTo>
                <a:cubicBezTo>
                  <a:pt x="2145298" y="5727334"/>
                  <a:pt x="2037491" y="5663021"/>
                  <a:pt x="1737360" y="5693866"/>
                </a:cubicBezTo>
                <a:cubicBezTo>
                  <a:pt x="1437229" y="5724711"/>
                  <a:pt x="1372893" y="5660465"/>
                  <a:pt x="1250899" y="5693866"/>
                </a:cubicBezTo>
                <a:cubicBezTo>
                  <a:pt x="1128905" y="5727267"/>
                  <a:pt x="868188" y="5634535"/>
                  <a:pt x="718109" y="5693866"/>
                </a:cubicBezTo>
                <a:cubicBezTo>
                  <a:pt x="568030" y="5753197"/>
                  <a:pt x="248938" y="5636005"/>
                  <a:pt x="0" y="5693866"/>
                </a:cubicBezTo>
                <a:cubicBezTo>
                  <a:pt x="-4937" y="5475791"/>
                  <a:pt x="34580" y="5369002"/>
                  <a:pt x="0" y="5238357"/>
                </a:cubicBezTo>
                <a:cubicBezTo>
                  <a:pt x="-34580" y="5107712"/>
                  <a:pt x="55564" y="4773498"/>
                  <a:pt x="0" y="4612031"/>
                </a:cubicBezTo>
                <a:cubicBezTo>
                  <a:pt x="-55564" y="4450564"/>
                  <a:pt x="53813" y="4248402"/>
                  <a:pt x="0" y="3928768"/>
                </a:cubicBezTo>
                <a:cubicBezTo>
                  <a:pt x="-53813" y="3609134"/>
                  <a:pt x="24289" y="3626219"/>
                  <a:pt x="0" y="3473258"/>
                </a:cubicBezTo>
                <a:cubicBezTo>
                  <a:pt x="-24289" y="3320297"/>
                  <a:pt x="18376" y="3151130"/>
                  <a:pt x="0" y="2846933"/>
                </a:cubicBezTo>
                <a:cubicBezTo>
                  <a:pt x="-18376" y="2542737"/>
                  <a:pt x="22890" y="2595405"/>
                  <a:pt x="0" y="2448362"/>
                </a:cubicBezTo>
                <a:cubicBezTo>
                  <a:pt x="-22890" y="2301319"/>
                  <a:pt x="52548" y="2204958"/>
                  <a:pt x="0" y="1992853"/>
                </a:cubicBezTo>
                <a:cubicBezTo>
                  <a:pt x="-52548" y="1780748"/>
                  <a:pt x="54783" y="1543253"/>
                  <a:pt x="0" y="1366528"/>
                </a:cubicBezTo>
                <a:cubicBezTo>
                  <a:pt x="-54783" y="1189804"/>
                  <a:pt x="60445" y="960706"/>
                  <a:pt x="0" y="854080"/>
                </a:cubicBezTo>
                <a:cubicBezTo>
                  <a:pt x="-60445" y="747454"/>
                  <a:pt x="28292" y="217031"/>
                  <a:pt x="0" y="0"/>
                </a:cubicBezTo>
                <a:close/>
              </a:path>
              <a:path w="4632960" h="5693866" stroke="0" extrusionOk="0">
                <a:moveTo>
                  <a:pt x="0" y="0"/>
                </a:moveTo>
                <a:cubicBezTo>
                  <a:pt x="173095" y="-17824"/>
                  <a:pt x="281135" y="47444"/>
                  <a:pt x="440131" y="0"/>
                </a:cubicBezTo>
                <a:cubicBezTo>
                  <a:pt x="599127" y="-47444"/>
                  <a:pt x="893685" y="27520"/>
                  <a:pt x="1111910" y="0"/>
                </a:cubicBezTo>
                <a:cubicBezTo>
                  <a:pt x="1330135" y="-27520"/>
                  <a:pt x="1478137" y="7438"/>
                  <a:pt x="1691030" y="0"/>
                </a:cubicBezTo>
                <a:cubicBezTo>
                  <a:pt x="1903923" y="-7438"/>
                  <a:pt x="2128190" y="76470"/>
                  <a:pt x="2362810" y="0"/>
                </a:cubicBezTo>
                <a:cubicBezTo>
                  <a:pt x="2597430" y="-76470"/>
                  <a:pt x="2713886" y="23322"/>
                  <a:pt x="2941930" y="0"/>
                </a:cubicBezTo>
                <a:cubicBezTo>
                  <a:pt x="3169974" y="-23322"/>
                  <a:pt x="3328719" y="28392"/>
                  <a:pt x="3521050" y="0"/>
                </a:cubicBezTo>
                <a:cubicBezTo>
                  <a:pt x="3713381" y="-28392"/>
                  <a:pt x="3869664" y="6529"/>
                  <a:pt x="4053840" y="0"/>
                </a:cubicBezTo>
                <a:cubicBezTo>
                  <a:pt x="4238016" y="-6529"/>
                  <a:pt x="4487490" y="20457"/>
                  <a:pt x="4632960" y="0"/>
                </a:cubicBezTo>
                <a:cubicBezTo>
                  <a:pt x="4647546" y="162926"/>
                  <a:pt x="4596490" y="298122"/>
                  <a:pt x="4632960" y="569387"/>
                </a:cubicBezTo>
                <a:cubicBezTo>
                  <a:pt x="4669430" y="840652"/>
                  <a:pt x="4604672" y="934280"/>
                  <a:pt x="4632960" y="1081835"/>
                </a:cubicBezTo>
                <a:cubicBezTo>
                  <a:pt x="4661248" y="1229390"/>
                  <a:pt x="4590609" y="1413104"/>
                  <a:pt x="4632960" y="1594282"/>
                </a:cubicBezTo>
                <a:cubicBezTo>
                  <a:pt x="4675311" y="1775460"/>
                  <a:pt x="4620190" y="1974306"/>
                  <a:pt x="4632960" y="2277546"/>
                </a:cubicBezTo>
                <a:cubicBezTo>
                  <a:pt x="4645730" y="2580786"/>
                  <a:pt x="4594099" y="2738135"/>
                  <a:pt x="4632960" y="2960810"/>
                </a:cubicBezTo>
                <a:cubicBezTo>
                  <a:pt x="4671821" y="3183485"/>
                  <a:pt x="4585154" y="3266590"/>
                  <a:pt x="4632960" y="3416320"/>
                </a:cubicBezTo>
                <a:cubicBezTo>
                  <a:pt x="4680766" y="3566050"/>
                  <a:pt x="4624269" y="3820532"/>
                  <a:pt x="4632960" y="3928768"/>
                </a:cubicBezTo>
                <a:cubicBezTo>
                  <a:pt x="4641651" y="4037004"/>
                  <a:pt x="4591142" y="4373182"/>
                  <a:pt x="4632960" y="4498154"/>
                </a:cubicBezTo>
                <a:cubicBezTo>
                  <a:pt x="4674778" y="4623126"/>
                  <a:pt x="4627644" y="4792265"/>
                  <a:pt x="4632960" y="5067541"/>
                </a:cubicBezTo>
                <a:cubicBezTo>
                  <a:pt x="4638276" y="5342817"/>
                  <a:pt x="4607660" y="5524614"/>
                  <a:pt x="4632960" y="5693866"/>
                </a:cubicBezTo>
                <a:cubicBezTo>
                  <a:pt x="4433151" y="5764133"/>
                  <a:pt x="4144701" y="5691384"/>
                  <a:pt x="4007510" y="5693866"/>
                </a:cubicBezTo>
                <a:cubicBezTo>
                  <a:pt x="3870319" y="5696348"/>
                  <a:pt x="3631454" y="5664445"/>
                  <a:pt x="3428390" y="5693866"/>
                </a:cubicBezTo>
                <a:cubicBezTo>
                  <a:pt x="3225326" y="5723287"/>
                  <a:pt x="2942504" y="5684597"/>
                  <a:pt x="2802941" y="5693866"/>
                </a:cubicBezTo>
                <a:cubicBezTo>
                  <a:pt x="2663378" y="5703135"/>
                  <a:pt x="2389265" y="5625081"/>
                  <a:pt x="2223821" y="5693866"/>
                </a:cubicBezTo>
                <a:cubicBezTo>
                  <a:pt x="2058377" y="5762651"/>
                  <a:pt x="1889621" y="5672831"/>
                  <a:pt x="1644701" y="5693866"/>
                </a:cubicBezTo>
                <a:cubicBezTo>
                  <a:pt x="1399781" y="5714901"/>
                  <a:pt x="1271717" y="5665295"/>
                  <a:pt x="1065581" y="5693866"/>
                </a:cubicBezTo>
                <a:cubicBezTo>
                  <a:pt x="859445" y="5722437"/>
                  <a:pt x="732253" y="5656679"/>
                  <a:pt x="625450" y="5693866"/>
                </a:cubicBezTo>
                <a:cubicBezTo>
                  <a:pt x="518647" y="5731053"/>
                  <a:pt x="243715" y="5620176"/>
                  <a:pt x="0" y="5693866"/>
                </a:cubicBezTo>
                <a:cubicBezTo>
                  <a:pt x="-26209" y="5450019"/>
                  <a:pt x="45774" y="5314597"/>
                  <a:pt x="0" y="5181418"/>
                </a:cubicBezTo>
                <a:cubicBezTo>
                  <a:pt x="-45774" y="5048239"/>
                  <a:pt x="33228" y="4953335"/>
                  <a:pt x="0" y="4725909"/>
                </a:cubicBezTo>
                <a:cubicBezTo>
                  <a:pt x="-33228" y="4498483"/>
                  <a:pt x="4231" y="4455152"/>
                  <a:pt x="0" y="4213461"/>
                </a:cubicBezTo>
                <a:cubicBezTo>
                  <a:pt x="-4231" y="3971770"/>
                  <a:pt x="5041" y="3914287"/>
                  <a:pt x="0" y="3814890"/>
                </a:cubicBezTo>
                <a:cubicBezTo>
                  <a:pt x="-5041" y="3715493"/>
                  <a:pt x="34198" y="3460880"/>
                  <a:pt x="0" y="3359381"/>
                </a:cubicBezTo>
                <a:cubicBezTo>
                  <a:pt x="-34198" y="3257882"/>
                  <a:pt x="39577" y="3154743"/>
                  <a:pt x="0" y="2960810"/>
                </a:cubicBezTo>
                <a:cubicBezTo>
                  <a:pt x="-39577" y="2766877"/>
                  <a:pt x="36849" y="2616312"/>
                  <a:pt x="0" y="2334485"/>
                </a:cubicBezTo>
                <a:cubicBezTo>
                  <a:pt x="-36849" y="2052658"/>
                  <a:pt x="32259" y="2115926"/>
                  <a:pt x="0" y="1935914"/>
                </a:cubicBezTo>
                <a:cubicBezTo>
                  <a:pt x="-32259" y="1755902"/>
                  <a:pt x="47078" y="1607431"/>
                  <a:pt x="0" y="1309589"/>
                </a:cubicBezTo>
                <a:cubicBezTo>
                  <a:pt x="-47078" y="1011747"/>
                  <a:pt x="20215" y="878460"/>
                  <a:pt x="0" y="740203"/>
                </a:cubicBezTo>
                <a:cubicBezTo>
                  <a:pt x="-20215" y="601946"/>
                  <a:pt x="7135" y="243913"/>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903062774">
                  <a:prstGeom prst="rect">
                    <a:avLst/>
                  </a:prstGeom>
                  <ask:type>
                    <ask:lineSketchScribble/>
                  </ask:type>
                </ask:lineSketchStyleProps>
              </a:ext>
            </a:extLst>
          </a:ln>
        </p:spPr>
        <p:txBody>
          <a:bodyPr wrap="square" rtlCol="0">
            <a:spAutoFit/>
          </a:bodyPr>
          <a:lstStyle/>
          <a:p>
            <a:pPr algn="ctr"/>
            <a:r>
              <a:rPr lang="en-GB" sz="1400" b="1" dirty="0"/>
              <a:t>New Survey of Arctic’s mineral riches could stoke international strife</a:t>
            </a:r>
          </a:p>
          <a:p>
            <a:pPr algn="just"/>
            <a:endParaRPr lang="en-GB" sz="1400" b="1" dirty="0"/>
          </a:p>
          <a:p>
            <a:pPr algn="just"/>
            <a:r>
              <a:rPr lang="en-GB" sz="1400" dirty="0"/>
              <a:t>The battle for the Arctic’s hidden mineral riches is likely to get worse after a survey revealing the energy reserves present beneath the ice.</a:t>
            </a:r>
          </a:p>
          <a:p>
            <a:pPr algn="just"/>
            <a:endParaRPr lang="en-GB" sz="1400" dirty="0"/>
          </a:p>
          <a:p>
            <a:pPr algn="just"/>
            <a:r>
              <a:rPr lang="en-GB" sz="1400" dirty="0"/>
              <a:t>A map of potential oil and gas reserves in the region, published today in </a:t>
            </a:r>
            <a:r>
              <a:rPr lang="en-GB" sz="1400" i="1" dirty="0"/>
              <a:t>Science Magazine</a:t>
            </a:r>
            <a:r>
              <a:rPr lang="en-GB" sz="1400" dirty="0"/>
              <a:t>, shows that about 30% of the world’s unexploited gas and 13% of oil, lie under the seas around the North Pole. Billions of barrels of oil and trillions of cubic feet of gas lie within the Arctic Circle, where, until now, permanent ice has prevented drilling. One-third of that oil and more than half of the gas is buried on an off Russia’s coastline.</a:t>
            </a:r>
          </a:p>
          <a:p>
            <a:pPr algn="just"/>
            <a:endParaRPr lang="en-GB" sz="1400" dirty="0"/>
          </a:p>
          <a:p>
            <a:pPr algn="just"/>
            <a:r>
              <a:rPr lang="en-GB" sz="1400" dirty="0"/>
              <a:t>The report is likely to further stoke international competition for mineral, tourism and shipping rights in the region. Exploration and drilling for oil and gas have become easier as warming temperatures melt the ice, and all countries with borders inside the Arctic Circle are fighting to claim their share</a:t>
            </a:r>
            <a:r>
              <a:rPr lang="en-GB" sz="1400" i="1" dirty="0"/>
              <a:t>. ‘For better or worse, limited exploration prospects in the rest of the world combined with technological advances make the Arctic increasingly attractive for development,’ </a:t>
            </a:r>
            <a:r>
              <a:rPr lang="en-GB" sz="1400" dirty="0"/>
              <a:t>said Paul Berkman of the Scott Polar Research Institute at the University of Cambridge. </a:t>
            </a:r>
            <a:endParaRPr lang="en-GB" sz="1400" i="1" dirty="0"/>
          </a:p>
        </p:txBody>
      </p:sp>
      <p:sp>
        <p:nvSpPr>
          <p:cNvPr id="10" name="TextBox 9">
            <a:extLst>
              <a:ext uri="{FF2B5EF4-FFF2-40B4-BE49-F238E27FC236}">
                <a16:creationId xmlns:a16="http://schemas.microsoft.com/office/drawing/2014/main" id="{C43582F8-45C4-4C03-ADE0-43002FEB92D5}"/>
              </a:ext>
            </a:extLst>
          </p:cNvPr>
          <p:cNvSpPr txBox="1"/>
          <p:nvPr/>
        </p:nvSpPr>
        <p:spPr>
          <a:xfrm>
            <a:off x="5273040" y="841668"/>
            <a:ext cx="6785428" cy="5862887"/>
          </a:xfrm>
          <a:prstGeom prst="rect">
            <a:avLst/>
          </a:prstGeom>
          <a:noFill/>
        </p:spPr>
        <p:txBody>
          <a:bodyPr wrap="square" rtlCol="0">
            <a:spAutoFit/>
          </a:bodyPr>
          <a:lstStyle/>
          <a:p>
            <a:r>
              <a:rPr lang="en-GB" sz="1300" b="1" dirty="0"/>
              <a:t>Read  the article (to the left) and answer the following questions:</a:t>
            </a:r>
          </a:p>
          <a:p>
            <a:endParaRPr lang="en-GB" sz="1300" b="1" dirty="0"/>
          </a:p>
          <a:p>
            <a:pPr marL="342900" indent="-342900">
              <a:lnSpc>
                <a:spcPct val="150000"/>
              </a:lnSpc>
              <a:buAutoNum type="alphaLcParenR"/>
            </a:pPr>
            <a:r>
              <a:rPr lang="en-GB" sz="1300" dirty="0"/>
              <a:t>Which two minerals have been discovered in the Arctic? _____________________________</a:t>
            </a:r>
          </a:p>
          <a:p>
            <a:pPr marL="342900" indent="-342900">
              <a:lnSpc>
                <a:spcPct val="150000"/>
              </a:lnSpc>
              <a:buAutoNum type="alphaLcParenR"/>
            </a:pPr>
            <a:r>
              <a:rPr lang="en-GB" sz="1300" dirty="0"/>
              <a:t>What global percentage of these minerals lie in the Arctic?  __________________________</a:t>
            </a:r>
          </a:p>
          <a:p>
            <a:pPr>
              <a:lnSpc>
                <a:spcPct val="150000"/>
              </a:lnSpc>
            </a:pPr>
            <a:r>
              <a:rPr lang="en-GB" sz="1300" dirty="0"/>
              <a:t>_______________________________________________________________________________</a:t>
            </a:r>
          </a:p>
          <a:p>
            <a:pPr marL="342900" indent="-342900">
              <a:lnSpc>
                <a:spcPct val="150000"/>
              </a:lnSpc>
              <a:buFont typeface="+mj-lt"/>
              <a:buAutoNum type="alphaLcParenR" startAt="3"/>
            </a:pPr>
            <a:r>
              <a:rPr lang="en-GB" sz="1300" dirty="0"/>
              <a:t>Why is it now easier to access these two minerals in the Arctic?  _______________________</a:t>
            </a:r>
          </a:p>
          <a:p>
            <a:pPr>
              <a:lnSpc>
                <a:spcPct val="150000"/>
              </a:lnSpc>
            </a:pPr>
            <a:r>
              <a:rPr lang="en-GB" sz="1300" dirty="0"/>
              <a:t> _______________________________________________________________________________   </a:t>
            </a:r>
          </a:p>
          <a:p>
            <a:pPr>
              <a:lnSpc>
                <a:spcPct val="150000"/>
              </a:lnSpc>
            </a:pPr>
            <a:r>
              <a:rPr lang="en-GB" sz="1300" dirty="0"/>
              <a:t> _______________________________________________________________________________</a:t>
            </a:r>
          </a:p>
          <a:p>
            <a:pPr>
              <a:lnSpc>
                <a:spcPct val="150000"/>
              </a:lnSpc>
            </a:pPr>
            <a:endParaRPr lang="en-GB" sz="1300" dirty="0"/>
          </a:p>
          <a:p>
            <a:pPr marL="342900" indent="-342900">
              <a:lnSpc>
                <a:spcPct val="150000"/>
              </a:lnSpc>
              <a:buFont typeface="+mj-lt"/>
              <a:buAutoNum type="alphaLcParenR" startAt="4"/>
            </a:pPr>
            <a:r>
              <a:rPr lang="en-GB" sz="1300" dirty="0"/>
              <a:t>Having read the article, why do you think Russia is keen to control the Arctic? Explain your reasons. ____________________________________________________________________</a:t>
            </a:r>
          </a:p>
          <a:p>
            <a:pPr>
              <a:lnSpc>
                <a:spcPct val="150000"/>
              </a:lnSpc>
            </a:pPr>
            <a:r>
              <a:rPr lang="en-GB" sz="1300" dirty="0"/>
              <a:t>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300" dirty="0"/>
          </a:p>
          <a:p>
            <a:pPr marL="342900" indent="-342900">
              <a:lnSpc>
                <a:spcPct val="150000"/>
              </a:lnSpc>
              <a:buFont typeface="+mj-lt"/>
              <a:buAutoNum type="alphaLcParenR" startAt="5"/>
            </a:pPr>
            <a:r>
              <a:rPr lang="en-GB" sz="1300" dirty="0"/>
              <a:t>How could we put a stop to any conflict that may occur due to countries arguing over who should control the Arctic? ______________________________________________________</a:t>
            </a:r>
          </a:p>
          <a:p>
            <a:pPr>
              <a:lnSpc>
                <a:spcPct val="150000"/>
              </a:lnSpc>
            </a:pPr>
            <a:r>
              <a:rPr lang="en-GB" sz="1300" dirty="0"/>
              <a:t>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2804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49452"/>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a:rPr>
              <a:t>Year 7 Weekly Homework Spring 2.0	                            </a:t>
            </a:r>
            <a:r>
              <a:rPr lang="en-GB" sz="1600" b="1" dirty="0">
                <a:cs typeface="Arial"/>
              </a:rPr>
              <a:t>Recap: How does a Meander Form?</a:t>
            </a:r>
            <a:r>
              <a:rPr lang="en-GB" sz="1600" dirty="0">
                <a:cs typeface="Arial"/>
              </a:rPr>
              <a:t>	                                       Knowledge Book: P19</a:t>
            </a:r>
            <a:endParaRPr lang="en-GB" sz="1600" dirty="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76046492"/>
              </p:ext>
            </p:extLst>
          </p:nvPr>
        </p:nvGraphicFramePr>
        <p:xfrm>
          <a:off x="121915" y="780895"/>
          <a:ext cx="11956872" cy="5784057"/>
        </p:xfrm>
        <a:graphic>
          <a:graphicData uri="http://schemas.openxmlformats.org/drawingml/2006/table">
            <a:tbl>
              <a:tblPr firstRow="1" bandRow="1">
                <a:tableStyleId>{5940675A-B579-460E-94D1-54222C63F5DA}</a:tableStyleId>
              </a:tblPr>
              <a:tblGrid>
                <a:gridCol w="5978436">
                  <a:extLst>
                    <a:ext uri="{9D8B030D-6E8A-4147-A177-3AD203B41FA5}">
                      <a16:colId xmlns:a16="http://schemas.microsoft.com/office/drawing/2014/main" val="1663066600"/>
                    </a:ext>
                  </a:extLst>
                </a:gridCol>
                <a:gridCol w="5978436">
                  <a:extLst>
                    <a:ext uri="{9D8B030D-6E8A-4147-A177-3AD203B41FA5}">
                      <a16:colId xmlns:a16="http://schemas.microsoft.com/office/drawing/2014/main" val="2551129518"/>
                    </a:ext>
                  </a:extLst>
                </a:gridCol>
              </a:tblGrid>
              <a:tr h="2960716">
                <a:tc>
                  <a:txBody>
                    <a:bodyPr/>
                    <a:lstStyle/>
                    <a:p>
                      <a:pPr marL="228600" indent="-228600">
                        <a:buAutoNum type="arabicPeriod"/>
                      </a:pPr>
                      <a:r>
                        <a:rPr lang="en-GB" sz="1200" b="1" baseline="0" dirty="0">
                          <a:latin typeface="+mn-lt"/>
                          <a:cs typeface="Arial"/>
                        </a:rPr>
                        <a:t>Use P19 to label the diagram below:</a:t>
                      </a:r>
                      <a:endParaRPr lang="en-GB" sz="1200" b="1" dirty="0">
                        <a:latin typeface="+mn-lt"/>
                        <a:cs typeface="Arial" panose="020B0604020202020204" pitchFamily="34" charset="0"/>
                      </a:endParaRPr>
                    </a:p>
                  </a:txBody>
                  <a:tcPr/>
                </a:tc>
                <a:tc>
                  <a:txBody>
                    <a:bodyPr/>
                    <a:lstStyle/>
                    <a:p>
                      <a:r>
                        <a:rPr lang="en-GB" sz="1200" b="1" dirty="0">
                          <a:latin typeface="+mn-lt"/>
                          <a:cs typeface="Arial"/>
                        </a:rPr>
                        <a:t>3.</a:t>
                      </a:r>
                      <a:r>
                        <a:rPr lang="en-GB" sz="1200" b="1" baseline="0" dirty="0">
                          <a:latin typeface="+mn-lt"/>
                          <a:cs typeface="Arial"/>
                        </a:rPr>
                        <a:t> Use P12 to define the following key terms:</a:t>
                      </a:r>
                    </a:p>
                    <a:p>
                      <a:pPr>
                        <a:lnSpc>
                          <a:spcPct val="200000"/>
                        </a:lnSpc>
                      </a:pPr>
                      <a:r>
                        <a:rPr lang="en-GB" sz="1200" b="0" baseline="0" dirty="0">
                          <a:latin typeface="+mn-lt"/>
                          <a:cs typeface="Arial"/>
                        </a:rPr>
                        <a:t>Erosion- ____________________________________________________________________</a:t>
                      </a:r>
                    </a:p>
                    <a:p>
                      <a:pPr>
                        <a:lnSpc>
                          <a:spcPct val="200000"/>
                        </a:lnSpc>
                      </a:pPr>
                      <a:r>
                        <a:rPr lang="en-GB" sz="1200" b="0" baseline="0" dirty="0">
                          <a:latin typeface="+mn-lt"/>
                          <a:cs typeface="Arial"/>
                        </a:rPr>
                        <a:t>Deposition- _________________________________________________________________</a:t>
                      </a:r>
                    </a:p>
                    <a:p>
                      <a:endParaRPr lang="en-GB" sz="1200" b="1" baseline="0" dirty="0">
                        <a:latin typeface="+mn-lt"/>
                        <a:cs typeface="Arial" panose="020B0604020202020204" pitchFamily="34" charset="0"/>
                      </a:endParaRPr>
                    </a:p>
                    <a:p>
                      <a:pPr marL="0" indent="0">
                        <a:buFont typeface="+mj-lt"/>
                        <a:buNone/>
                      </a:pPr>
                      <a:r>
                        <a:rPr lang="en-GB" sz="1200" b="1" baseline="0" dirty="0">
                          <a:latin typeface="+mn-lt"/>
                          <a:cs typeface="Arial"/>
                        </a:rPr>
                        <a:t>4. Use ‘erosion’ and ‘deposition’ in a sentence: </a:t>
                      </a:r>
                    </a:p>
                    <a:p>
                      <a:pPr marL="0" indent="0">
                        <a:lnSpc>
                          <a:spcPct val="200000"/>
                        </a:lnSpc>
                        <a:buFont typeface="+mj-lt"/>
                        <a:buNone/>
                      </a:pPr>
                      <a:r>
                        <a:rPr lang="en-GB" sz="1200" b="0" baseline="0" dirty="0">
                          <a:latin typeface="+mn-lt"/>
                          <a:cs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0" baseline="0" dirty="0">
                        <a:latin typeface="+mn-lt"/>
                        <a:cs typeface="Arial" panose="020B0604020202020204" pitchFamily="34" charset="0"/>
                      </a:endParaRPr>
                    </a:p>
                  </a:txBody>
                  <a:tcPr/>
                </a:tc>
                <a:extLst>
                  <a:ext uri="{0D108BD9-81ED-4DB2-BD59-A6C34878D82A}">
                    <a16:rowId xmlns:a16="http://schemas.microsoft.com/office/drawing/2014/main" val="3606664193"/>
                  </a:ext>
                </a:extLst>
              </a:tr>
              <a:tr h="2823341">
                <a:tc>
                  <a:txBody>
                    <a:bodyPr/>
                    <a:lstStyle/>
                    <a:p>
                      <a:pPr marL="0" indent="0">
                        <a:lnSpc>
                          <a:spcPct val="150000"/>
                        </a:lnSpc>
                        <a:buNone/>
                      </a:pPr>
                      <a:r>
                        <a:rPr lang="en-GB" sz="1200" b="1" baseline="0" dirty="0">
                          <a:latin typeface="+mn-lt"/>
                          <a:cs typeface="Arial"/>
                        </a:rPr>
                        <a:t>2a. Describe the formation of river cliffs.</a:t>
                      </a:r>
                    </a:p>
                    <a:p>
                      <a:pPr marL="0" indent="0">
                        <a:lnSpc>
                          <a:spcPct val="150000"/>
                        </a:lnSpc>
                        <a:buNone/>
                      </a:pPr>
                      <a:r>
                        <a:rPr lang="en-GB" sz="1200" b="0" baseline="0" dirty="0">
                          <a:latin typeface="+mn-lt"/>
                          <a:cs typeface="Arial"/>
                        </a:rPr>
                        <a:t>____________________________________________________________________________________________________________________________________________________________________________________________________________________________________</a:t>
                      </a:r>
                    </a:p>
                    <a:p>
                      <a:pPr marL="0" indent="0">
                        <a:lnSpc>
                          <a:spcPct val="150000"/>
                        </a:lnSpc>
                        <a:buNone/>
                      </a:pPr>
                      <a:endParaRPr lang="en-GB" sz="1200" b="0" baseline="0" dirty="0">
                        <a:latin typeface="+mn-lt"/>
                        <a:cs typeface="Arial"/>
                      </a:endParaRPr>
                    </a:p>
                    <a:p>
                      <a:pPr marL="0" indent="0">
                        <a:lnSpc>
                          <a:spcPct val="150000"/>
                        </a:lnSpc>
                        <a:buNone/>
                      </a:pPr>
                      <a:r>
                        <a:rPr lang="en-GB" sz="1200" b="1" baseline="0" dirty="0">
                          <a:latin typeface="+mn-lt"/>
                          <a:cs typeface="Arial"/>
                        </a:rPr>
                        <a:t>2b. Describe the formation of slip off slopes.</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b="0" baseline="0" dirty="0">
                          <a:latin typeface="+mn-lt"/>
                          <a:cs typeface="Arial"/>
                        </a:rPr>
                        <a:t>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sz="1200" b="1" baseline="0" dirty="0">
                        <a:latin typeface="+mn-lt"/>
                        <a:cs typeface="Arial"/>
                      </a:endParaRPr>
                    </a:p>
                  </a:txBody>
                  <a:tcPr/>
                </a:tc>
                <a:tc>
                  <a:txBody>
                    <a:bodyPr/>
                    <a:lstStyle/>
                    <a:p>
                      <a:pPr marL="0" indent="0">
                        <a:buNone/>
                      </a:pPr>
                      <a:r>
                        <a:rPr lang="en-GB" sz="1200" b="1" baseline="0" dirty="0">
                          <a:latin typeface="+mn-lt"/>
                          <a:cs typeface="Arial"/>
                        </a:rPr>
                        <a:t>5.   Match the term to the definition</a:t>
                      </a:r>
                    </a:p>
                    <a:p>
                      <a:pPr marL="0" lvl="0" indent="0">
                        <a:buNone/>
                      </a:pPr>
                      <a:endParaRPr lang="en-GB" sz="1200" b="1" baseline="0" dirty="0">
                        <a:latin typeface="+mn-lt"/>
                        <a:cs typeface="Arial"/>
                      </a:endParaRPr>
                    </a:p>
                  </a:txBody>
                  <a:tcPr/>
                </a:tc>
                <a:extLst>
                  <a:ext uri="{0D108BD9-81ED-4DB2-BD59-A6C34878D82A}">
                    <a16:rowId xmlns:a16="http://schemas.microsoft.com/office/drawing/2014/main" val="4145184444"/>
                  </a:ext>
                </a:extLst>
              </a:tr>
            </a:tbl>
          </a:graphicData>
        </a:graphic>
      </p:graphicFrame>
      <p:pic>
        <p:nvPicPr>
          <p:cNvPr id="2050" name="Picture 2">
            <a:extLst>
              <a:ext uri="{FF2B5EF4-FFF2-40B4-BE49-F238E27FC236}">
                <a16:creationId xmlns:a16="http://schemas.microsoft.com/office/drawing/2014/main" id="{CB2523C0-E809-4F1F-B64A-697F76CFB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0" y="1025524"/>
            <a:ext cx="5066030" cy="26565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21CE439-C3AA-4E51-9F43-05EA75D7F7DA}"/>
              </a:ext>
            </a:extLst>
          </p:cNvPr>
          <p:cNvSpPr/>
          <p:nvPr/>
        </p:nvSpPr>
        <p:spPr>
          <a:xfrm>
            <a:off x="4687575" y="1473628"/>
            <a:ext cx="1371600" cy="61976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0AE247C0-E01C-431D-9BC8-0F5F7DBF17E5}"/>
              </a:ext>
            </a:extLst>
          </p:cNvPr>
          <p:cNvSpPr/>
          <p:nvPr/>
        </p:nvSpPr>
        <p:spPr>
          <a:xfrm>
            <a:off x="567693" y="1542001"/>
            <a:ext cx="1371600" cy="61976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61F1A00-63D8-441E-93FA-1F400BC5B527}"/>
              </a:ext>
            </a:extLst>
          </p:cNvPr>
          <p:cNvSpPr/>
          <p:nvPr/>
        </p:nvSpPr>
        <p:spPr>
          <a:xfrm>
            <a:off x="227335" y="2983426"/>
            <a:ext cx="1371600" cy="61976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CDFC5E8-A482-4D32-B67D-B108C770A8FA}"/>
              </a:ext>
            </a:extLst>
          </p:cNvPr>
          <p:cNvSpPr/>
          <p:nvPr/>
        </p:nvSpPr>
        <p:spPr>
          <a:xfrm>
            <a:off x="4696821" y="2768134"/>
            <a:ext cx="1371600" cy="83505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242DDDEF-0BE6-4E45-9633-6D529554DB53}"/>
              </a:ext>
            </a:extLst>
          </p:cNvPr>
          <p:cNvSpPr/>
          <p:nvPr/>
        </p:nvSpPr>
        <p:spPr>
          <a:xfrm>
            <a:off x="3535680" y="2875780"/>
            <a:ext cx="1068438" cy="61976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CEBD4370-73CF-410E-B842-29D581604417}"/>
              </a:ext>
            </a:extLst>
          </p:cNvPr>
          <p:cNvGraphicFramePr>
            <a:graphicFrameLocks noGrp="1"/>
          </p:cNvGraphicFramePr>
          <p:nvPr>
            <p:extLst>
              <p:ext uri="{D42A27DB-BD31-4B8C-83A1-F6EECF244321}">
                <p14:modId xmlns:p14="http://schemas.microsoft.com/office/powerpoint/2010/main" val="1298217144"/>
              </p:ext>
            </p:extLst>
          </p:nvPr>
        </p:nvGraphicFramePr>
        <p:xfrm>
          <a:off x="6199815" y="4229086"/>
          <a:ext cx="1643705" cy="2103120"/>
        </p:xfrm>
        <a:graphic>
          <a:graphicData uri="http://schemas.openxmlformats.org/drawingml/2006/table">
            <a:tbl>
              <a:tblPr firstRow="1" bandRow="1">
                <a:tableStyleId>{5940675A-B579-460E-94D1-54222C63F5DA}</a:tableStyleId>
              </a:tblPr>
              <a:tblGrid>
                <a:gridCol w="1643705">
                  <a:extLst>
                    <a:ext uri="{9D8B030D-6E8A-4147-A177-3AD203B41FA5}">
                      <a16:colId xmlns:a16="http://schemas.microsoft.com/office/drawing/2014/main" val="3452230189"/>
                    </a:ext>
                  </a:extLst>
                </a:gridCol>
              </a:tblGrid>
              <a:tr h="284652">
                <a:tc>
                  <a:txBody>
                    <a:bodyPr/>
                    <a:lstStyle/>
                    <a:p>
                      <a:pPr algn="ctr"/>
                      <a:r>
                        <a:rPr lang="en-GB" sz="1200" b="1" dirty="0"/>
                        <a:t>Key Term</a:t>
                      </a:r>
                    </a:p>
                  </a:txBody>
                  <a:tcPr/>
                </a:tc>
                <a:extLst>
                  <a:ext uri="{0D108BD9-81ED-4DB2-BD59-A6C34878D82A}">
                    <a16:rowId xmlns:a16="http://schemas.microsoft.com/office/drawing/2014/main" val="2067314681"/>
                  </a:ext>
                </a:extLst>
              </a:tr>
              <a:tr h="454617">
                <a:tc>
                  <a:txBody>
                    <a:bodyPr/>
                    <a:lstStyle/>
                    <a:p>
                      <a:r>
                        <a:rPr lang="en-GB" sz="1200" dirty="0"/>
                        <a:t>Hydraulic Action</a:t>
                      </a:r>
                    </a:p>
                  </a:txBody>
                  <a:tcPr/>
                </a:tc>
                <a:extLst>
                  <a:ext uri="{0D108BD9-81ED-4DB2-BD59-A6C34878D82A}">
                    <a16:rowId xmlns:a16="http://schemas.microsoft.com/office/drawing/2014/main" val="554378504"/>
                  </a:ext>
                </a:extLst>
              </a:tr>
              <a:tr h="454617">
                <a:tc>
                  <a:txBody>
                    <a:bodyPr/>
                    <a:lstStyle/>
                    <a:p>
                      <a:r>
                        <a:rPr lang="en-GB" sz="1200" dirty="0"/>
                        <a:t>Abrasion</a:t>
                      </a:r>
                    </a:p>
                  </a:txBody>
                  <a:tcPr/>
                </a:tc>
                <a:extLst>
                  <a:ext uri="{0D108BD9-81ED-4DB2-BD59-A6C34878D82A}">
                    <a16:rowId xmlns:a16="http://schemas.microsoft.com/office/drawing/2014/main" val="1070846046"/>
                  </a:ext>
                </a:extLst>
              </a:tr>
              <a:tr h="454617">
                <a:tc>
                  <a:txBody>
                    <a:bodyPr/>
                    <a:lstStyle/>
                    <a:p>
                      <a:r>
                        <a:rPr lang="en-GB" sz="1200" dirty="0"/>
                        <a:t>Attrition</a:t>
                      </a:r>
                    </a:p>
                  </a:txBody>
                  <a:tcPr/>
                </a:tc>
                <a:extLst>
                  <a:ext uri="{0D108BD9-81ED-4DB2-BD59-A6C34878D82A}">
                    <a16:rowId xmlns:a16="http://schemas.microsoft.com/office/drawing/2014/main" val="3226096679"/>
                  </a:ext>
                </a:extLst>
              </a:tr>
              <a:tr h="454617">
                <a:tc>
                  <a:txBody>
                    <a:bodyPr/>
                    <a:lstStyle/>
                    <a:p>
                      <a:r>
                        <a:rPr lang="en-GB" sz="1200" dirty="0"/>
                        <a:t>Solution</a:t>
                      </a:r>
                    </a:p>
                  </a:txBody>
                  <a:tcPr/>
                </a:tc>
                <a:extLst>
                  <a:ext uri="{0D108BD9-81ED-4DB2-BD59-A6C34878D82A}">
                    <a16:rowId xmlns:a16="http://schemas.microsoft.com/office/drawing/2014/main" val="2074214550"/>
                  </a:ext>
                </a:extLst>
              </a:tr>
            </a:tbl>
          </a:graphicData>
        </a:graphic>
      </p:graphicFrame>
      <p:graphicFrame>
        <p:nvGraphicFramePr>
          <p:cNvPr id="12" name="Table 11">
            <a:extLst>
              <a:ext uri="{FF2B5EF4-FFF2-40B4-BE49-F238E27FC236}">
                <a16:creationId xmlns:a16="http://schemas.microsoft.com/office/drawing/2014/main" id="{481FAC56-BB8D-4E17-9EF9-F66FC5DDA03E}"/>
              </a:ext>
            </a:extLst>
          </p:cNvPr>
          <p:cNvGraphicFramePr>
            <a:graphicFrameLocks noGrp="1"/>
          </p:cNvGraphicFramePr>
          <p:nvPr>
            <p:extLst>
              <p:ext uri="{D42A27DB-BD31-4B8C-83A1-F6EECF244321}">
                <p14:modId xmlns:p14="http://schemas.microsoft.com/office/powerpoint/2010/main" val="1649810366"/>
              </p:ext>
            </p:extLst>
          </p:nvPr>
        </p:nvGraphicFramePr>
        <p:xfrm>
          <a:off x="8895080" y="4229087"/>
          <a:ext cx="3076411" cy="2103120"/>
        </p:xfrm>
        <a:graphic>
          <a:graphicData uri="http://schemas.openxmlformats.org/drawingml/2006/table">
            <a:tbl>
              <a:tblPr firstRow="1" bandRow="1">
                <a:tableStyleId>{5940675A-B579-460E-94D1-54222C63F5DA}</a:tableStyleId>
              </a:tblPr>
              <a:tblGrid>
                <a:gridCol w="3076411">
                  <a:extLst>
                    <a:ext uri="{9D8B030D-6E8A-4147-A177-3AD203B41FA5}">
                      <a16:colId xmlns:a16="http://schemas.microsoft.com/office/drawing/2014/main" val="1422057663"/>
                    </a:ext>
                  </a:extLst>
                </a:gridCol>
              </a:tblGrid>
              <a:tr h="121298">
                <a:tc>
                  <a:txBody>
                    <a:bodyPr/>
                    <a:lstStyle/>
                    <a:p>
                      <a:pPr algn="ctr"/>
                      <a:r>
                        <a:rPr lang="en-GB" sz="1200" b="1" dirty="0"/>
                        <a:t>Definition</a:t>
                      </a:r>
                    </a:p>
                  </a:txBody>
                  <a:tcPr/>
                </a:tc>
                <a:extLst>
                  <a:ext uri="{0D108BD9-81ED-4DB2-BD59-A6C34878D82A}">
                    <a16:rowId xmlns:a16="http://schemas.microsoft.com/office/drawing/2014/main" val="441099755"/>
                  </a:ext>
                </a:extLst>
              </a:tr>
              <a:tr h="438115">
                <a:tc>
                  <a:txBody>
                    <a:bodyPr/>
                    <a:lstStyle/>
                    <a:p>
                      <a:r>
                        <a:rPr lang="en-GB" sz="1200" dirty="0"/>
                        <a:t>Rocks carried by the river rub and scrape along the riverbed and banks, wearing them down.</a:t>
                      </a:r>
                    </a:p>
                  </a:txBody>
                  <a:tcPr/>
                </a:tc>
                <a:extLst>
                  <a:ext uri="{0D108BD9-81ED-4DB2-BD59-A6C34878D82A}">
                    <a16:rowId xmlns:a16="http://schemas.microsoft.com/office/drawing/2014/main" val="3937626739"/>
                  </a:ext>
                </a:extLst>
              </a:tr>
              <a:tr h="438115">
                <a:tc>
                  <a:txBody>
                    <a:bodyPr/>
                    <a:lstStyle/>
                    <a:p>
                      <a:r>
                        <a:rPr lang="en-GB" sz="1200" dirty="0"/>
                        <a:t>Slightly acidic water dissolves certain types of rock.</a:t>
                      </a:r>
                    </a:p>
                  </a:txBody>
                  <a:tcPr/>
                </a:tc>
                <a:extLst>
                  <a:ext uri="{0D108BD9-81ED-4DB2-BD59-A6C34878D82A}">
                    <a16:rowId xmlns:a16="http://schemas.microsoft.com/office/drawing/2014/main" val="2220731902"/>
                  </a:ext>
                </a:extLst>
              </a:tr>
              <a:tr h="438115">
                <a:tc>
                  <a:txBody>
                    <a:bodyPr/>
                    <a:lstStyle/>
                    <a:p>
                      <a:r>
                        <a:rPr lang="en-GB" sz="1200" dirty="0"/>
                        <a:t>The force of the river water compresses air into cracks along the river banks.</a:t>
                      </a:r>
                    </a:p>
                  </a:txBody>
                  <a:tcPr/>
                </a:tc>
                <a:extLst>
                  <a:ext uri="{0D108BD9-81ED-4DB2-BD59-A6C34878D82A}">
                    <a16:rowId xmlns:a16="http://schemas.microsoft.com/office/drawing/2014/main" val="835653942"/>
                  </a:ext>
                </a:extLst>
              </a:tr>
              <a:tr h="438115">
                <a:tc>
                  <a:txBody>
                    <a:bodyPr/>
                    <a:lstStyle/>
                    <a:p>
                      <a:r>
                        <a:rPr lang="en-GB" sz="1200" dirty="0"/>
                        <a:t>Rocks carried by the river collide with each other and break into smaller pieces.</a:t>
                      </a:r>
                    </a:p>
                  </a:txBody>
                  <a:tcPr/>
                </a:tc>
                <a:extLst>
                  <a:ext uri="{0D108BD9-81ED-4DB2-BD59-A6C34878D82A}">
                    <a16:rowId xmlns:a16="http://schemas.microsoft.com/office/drawing/2014/main" val="3875683767"/>
                  </a:ext>
                </a:extLst>
              </a:tr>
            </a:tbl>
          </a:graphicData>
        </a:graphic>
      </p:graphicFrame>
    </p:spTree>
    <p:extLst>
      <p:ext uri="{BB962C8B-B14F-4D97-AF65-F5344CB8AC3E}">
        <p14:creationId xmlns:p14="http://schemas.microsoft.com/office/powerpoint/2010/main" val="413547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9788" y="335688"/>
            <a:ext cx="5157787" cy="823912"/>
          </a:xfrm>
        </p:spPr>
        <p:txBody>
          <a:bodyPr/>
          <a:lstStyle/>
          <a:p>
            <a:r>
              <a:rPr lang="en-GB" dirty="0">
                <a:latin typeface="Arial" panose="020B0604020202020204" pitchFamily="34" charset="0"/>
                <a:cs typeface="Arial" panose="020B0604020202020204" pitchFamily="34" charset="0"/>
              </a:rPr>
              <a:t>Questions to ask:</a:t>
            </a:r>
          </a:p>
        </p:txBody>
      </p:sp>
      <p:sp>
        <p:nvSpPr>
          <p:cNvPr id="7" name="Content Placeholder 6"/>
          <p:cNvSpPr>
            <a:spLocks noGrp="1"/>
          </p:cNvSpPr>
          <p:nvPr>
            <p:ph sz="half" idx="2"/>
          </p:nvPr>
        </p:nvSpPr>
        <p:spPr>
          <a:xfrm>
            <a:off x="839788" y="1159600"/>
            <a:ext cx="5157787"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 Placeholder 7"/>
          <p:cNvSpPr>
            <a:spLocks noGrp="1"/>
          </p:cNvSpPr>
          <p:nvPr>
            <p:ph type="body" sz="quarter" idx="3"/>
          </p:nvPr>
        </p:nvSpPr>
        <p:spPr>
          <a:xfrm>
            <a:off x="6172200" y="335688"/>
            <a:ext cx="5183188" cy="823912"/>
          </a:xfrm>
        </p:spPr>
        <p:txBody>
          <a:bodyPr/>
          <a:lstStyle/>
          <a:p>
            <a:r>
              <a:rPr lang="en-GB" dirty="0">
                <a:latin typeface="Arial" panose="020B0604020202020204" pitchFamily="34" charset="0"/>
                <a:cs typeface="Arial" panose="020B0604020202020204" pitchFamily="34" charset="0"/>
              </a:rPr>
              <a:t>Notes:</a:t>
            </a:r>
          </a:p>
        </p:txBody>
      </p:sp>
      <p:sp>
        <p:nvSpPr>
          <p:cNvPr id="9" name="Content Placeholder 8"/>
          <p:cNvSpPr>
            <a:spLocks noGrp="1"/>
          </p:cNvSpPr>
          <p:nvPr>
            <p:ph sz="quarter" idx="4"/>
          </p:nvPr>
        </p:nvSpPr>
        <p:spPr>
          <a:xfrm>
            <a:off x="6172200" y="1159600"/>
            <a:ext cx="5183188"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82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9788" y="335688"/>
            <a:ext cx="5157787" cy="823912"/>
          </a:xfrm>
        </p:spPr>
        <p:txBody>
          <a:bodyPr/>
          <a:lstStyle/>
          <a:p>
            <a:r>
              <a:rPr lang="en-GB" dirty="0">
                <a:latin typeface="Arial" panose="020B0604020202020204" pitchFamily="34" charset="0"/>
                <a:cs typeface="Arial" panose="020B0604020202020204" pitchFamily="34" charset="0"/>
              </a:rPr>
              <a:t>Questions to ask:</a:t>
            </a:r>
          </a:p>
        </p:txBody>
      </p:sp>
      <p:sp>
        <p:nvSpPr>
          <p:cNvPr id="7" name="Content Placeholder 6"/>
          <p:cNvSpPr>
            <a:spLocks noGrp="1"/>
          </p:cNvSpPr>
          <p:nvPr>
            <p:ph sz="half" idx="2"/>
          </p:nvPr>
        </p:nvSpPr>
        <p:spPr>
          <a:xfrm>
            <a:off x="839788" y="1159600"/>
            <a:ext cx="5157787"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 Placeholder 7"/>
          <p:cNvSpPr>
            <a:spLocks noGrp="1"/>
          </p:cNvSpPr>
          <p:nvPr>
            <p:ph type="body" sz="quarter" idx="3"/>
          </p:nvPr>
        </p:nvSpPr>
        <p:spPr>
          <a:xfrm>
            <a:off x="6172200" y="335688"/>
            <a:ext cx="5183188" cy="823912"/>
          </a:xfrm>
        </p:spPr>
        <p:txBody>
          <a:bodyPr/>
          <a:lstStyle/>
          <a:p>
            <a:r>
              <a:rPr lang="en-GB" dirty="0">
                <a:latin typeface="Arial" panose="020B0604020202020204" pitchFamily="34" charset="0"/>
                <a:cs typeface="Arial" panose="020B0604020202020204" pitchFamily="34" charset="0"/>
              </a:rPr>
              <a:t>Notes:</a:t>
            </a:r>
          </a:p>
        </p:txBody>
      </p:sp>
      <p:sp>
        <p:nvSpPr>
          <p:cNvPr id="9" name="Content Placeholder 8"/>
          <p:cNvSpPr>
            <a:spLocks noGrp="1"/>
          </p:cNvSpPr>
          <p:nvPr>
            <p:ph sz="quarter" idx="4"/>
          </p:nvPr>
        </p:nvSpPr>
        <p:spPr>
          <a:xfrm>
            <a:off x="6172200" y="1159600"/>
            <a:ext cx="5183188"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65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9788" y="335688"/>
            <a:ext cx="5157787" cy="823912"/>
          </a:xfrm>
        </p:spPr>
        <p:txBody>
          <a:bodyPr/>
          <a:lstStyle/>
          <a:p>
            <a:r>
              <a:rPr lang="en-GB" dirty="0">
                <a:latin typeface="Arial" panose="020B0604020202020204" pitchFamily="34" charset="0"/>
                <a:cs typeface="Arial" panose="020B0604020202020204" pitchFamily="34" charset="0"/>
              </a:rPr>
              <a:t>Questions to ask:</a:t>
            </a:r>
          </a:p>
        </p:txBody>
      </p:sp>
      <p:sp>
        <p:nvSpPr>
          <p:cNvPr id="7" name="Content Placeholder 6"/>
          <p:cNvSpPr>
            <a:spLocks noGrp="1"/>
          </p:cNvSpPr>
          <p:nvPr>
            <p:ph sz="half" idx="2"/>
          </p:nvPr>
        </p:nvSpPr>
        <p:spPr>
          <a:xfrm>
            <a:off x="839788" y="1159600"/>
            <a:ext cx="5157787"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 Placeholder 7"/>
          <p:cNvSpPr>
            <a:spLocks noGrp="1"/>
          </p:cNvSpPr>
          <p:nvPr>
            <p:ph type="body" sz="quarter" idx="3"/>
          </p:nvPr>
        </p:nvSpPr>
        <p:spPr>
          <a:xfrm>
            <a:off x="6172200" y="335688"/>
            <a:ext cx="5183188" cy="823912"/>
          </a:xfrm>
        </p:spPr>
        <p:txBody>
          <a:bodyPr/>
          <a:lstStyle/>
          <a:p>
            <a:r>
              <a:rPr lang="en-GB" dirty="0">
                <a:latin typeface="Arial" panose="020B0604020202020204" pitchFamily="34" charset="0"/>
                <a:cs typeface="Arial" panose="020B0604020202020204" pitchFamily="34" charset="0"/>
              </a:rPr>
              <a:t>Notes:</a:t>
            </a:r>
          </a:p>
        </p:txBody>
      </p:sp>
      <p:sp>
        <p:nvSpPr>
          <p:cNvPr id="9" name="Content Placeholder 8"/>
          <p:cNvSpPr>
            <a:spLocks noGrp="1"/>
          </p:cNvSpPr>
          <p:nvPr>
            <p:ph sz="quarter" idx="4"/>
          </p:nvPr>
        </p:nvSpPr>
        <p:spPr>
          <a:xfrm>
            <a:off x="6172200" y="1159600"/>
            <a:ext cx="5183188"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69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39788" y="335688"/>
            <a:ext cx="5157787" cy="823912"/>
          </a:xfrm>
        </p:spPr>
        <p:txBody>
          <a:bodyPr/>
          <a:lstStyle/>
          <a:p>
            <a:r>
              <a:rPr lang="en-GB" dirty="0">
                <a:latin typeface="Arial" panose="020B0604020202020204" pitchFamily="34" charset="0"/>
                <a:cs typeface="Arial" panose="020B0604020202020204" pitchFamily="34" charset="0"/>
              </a:rPr>
              <a:t>Questions to ask:</a:t>
            </a:r>
          </a:p>
        </p:txBody>
      </p:sp>
      <p:sp>
        <p:nvSpPr>
          <p:cNvPr id="7" name="Content Placeholder 6"/>
          <p:cNvSpPr>
            <a:spLocks noGrp="1"/>
          </p:cNvSpPr>
          <p:nvPr>
            <p:ph sz="half" idx="2"/>
          </p:nvPr>
        </p:nvSpPr>
        <p:spPr>
          <a:xfrm>
            <a:off x="839788" y="1159600"/>
            <a:ext cx="5157787"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 Placeholder 7"/>
          <p:cNvSpPr>
            <a:spLocks noGrp="1"/>
          </p:cNvSpPr>
          <p:nvPr>
            <p:ph type="body" sz="quarter" idx="3"/>
          </p:nvPr>
        </p:nvSpPr>
        <p:spPr>
          <a:xfrm>
            <a:off x="6172200" y="335688"/>
            <a:ext cx="5183188" cy="823912"/>
          </a:xfrm>
        </p:spPr>
        <p:txBody>
          <a:bodyPr/>
          <a:lstStyle/>
          <a:p>
            <a:r>
              <a:rPr lang="en-GB" dirty="0">
                <a:latin typeface="Arial" panose="020B0604020202020204" pitchFamily="34" charset="0"/>
                <a:cs typeface="Arial" panose="020B0604020202020204" pitchFamily="34" charset="0"/>
              </a:rPr>
              <a:t>Notes:</a:t>
            </a:r>
          </a:p>
        </p:txBody>
      </p:sp>
      <p:sp>
        <p:nvSpPr>
          <p:cNvPr id="9" name="Content Placeholder 8"/>
          <p:cNvSpPr>
            <a:spLocks noGrp="1"/>
          </p:cNvSpPr>
          <p:nvPr>
            <p:ph sz="quarter" idx="4"/>
          </p:nvPr>
        </p:nvSpPr>
        <p:spPr>
          <a:xfrm>
            <a:off x="6172200" y="1159600"/>
            <a:ext cx="5183188" cy="5030063"/>
          </a:xfrm>
        </p:spPr>
        <p:txBody>
          <a:bodyPr>
            <a:normAutofit fontScale="92500" lnSpcReduction="20000"/>
          </a:bodyPr>
          <a:lstStyle/>
          <a:p>
            <a:pPr marL="0" indent="0">
              <a:buNone/>
            </a:pPr>
            <a:r>
              <a:rPr lang="en-GB">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17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77746"/>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a:rPr>
              <a:t>Year 7 Weekly Homework Spring 1.1	</a:t>
            </a:r>
            <a:r>
              <a:rPr lang="en-GB" sz="1600" b="1" dirty="0">
                <a:cs typeface="Arial"/>
              </a:rPr>
              <a:t>	   Physical Features of Russia</a:t>
            </a:r>
            <a:r>
              <a:rPr lang="en-GB" sz="1600" dirty="0">
                <a:cs typeface="Arial"/>
              </a:rPr>
              <a:t>		                                Knowledge Book: P49-50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40555366"/>
              </p:ext>
            </p:extLst>
          </p:nvPr>
        </p:nvGraphicFramePr>
        <p:xfrm>
          <a:off x="121915" y="595224"/>
          <a:ext cx="11956872" cy="6193770"/>
        </p:xfrm>
        <a:graphic>
          <a:graphicData uri="http://schemas.openxmlformats.org/drawingml/2006/table">
            <a:tbl>
              <a:tblPr firstRow="1" bandRow="1">
                <a:tableStyleId>{5940675A-B579-460E-94D1-54222C63F5DA}</a:tableStyleId>
              </a:tblPr>
              <a:tblGrid>
                <a:gridCol w="5978436">
                  <a:extLst>
                    <a:ext uri="{9D8B030D-6E8A-4147-A177-3AD203B41FA5}">
                      <a16:colId xmlns:a16="http://schemas.microsoft.com/office/drawing/2014/main" val="1663066600"/>
                    </a:ext>
                  </a:extLst>
                </a:gridCol>
                <a:gridCol w="5978436">
                  <a:extLst>
                    <a:ext uri="{9D8B030D-6E8A-4147-A177-3AD203B41FA5}">
                      <a16:colId xmlns:a16="http://schemas.microsoft.com/office/drawing/2014/main" val="2551129518"/>
                    </a:ext>
                  </a:extLst>
                </a:gridCol>
              </a:tblGrid>
              <a:tr h="2993370">
                <a:tc>
                  <a:txBody>
                    <a:bodyPr/>
                    <a:lstStyle/>
                    <a:p>
                      <a:pPr marL="0" indent="0">
                        <a:buNone/>
                      </a:pPr>
                      <a:r>
                        <a:rPr lang="en-GB" sz="1200" b="1" baseline="0" dirty="0">
                          <a:latin typeface="+mn-lt"/>
                          <a:cs typeface="Arial"/>
                        </a:rPr>
                        <a:t>1. Are these statements TRUE or FALSE?</a:t>
                      </a:r>
                    </a:p>
                    <a:p>
                      <a:pPr marL="685800" lvl="1" indent="-228600">
                        <a:lnSpc>
                          <a:spcPct val="200000"/>
                        </a:lnSpc>
                        <a:buAutoNum type="arabicPeriod"/>
                      </a:pPr>
                      <a:r>
                        <a:rPr lang="en-GB" sz="1200" b="0" baseline="0" dirty="0">
                          <a:latin typeface="+mn-lt"/>
                          <a:cs typeface="Arial"/>
                        </a:rPr>
                        <a:t>Russia is the largest country on Earth:                      _______________________</a:t>
                      </a:r>
                      <a:endParaRPr lang="en-GB" sz="1200" b="0" i="0" u="none" strike="noStrike" baseline="0" noProof="0" dirty="0"/>
                    </a:p>
                    <a:p>
                      <a:pPr marL="685800" lvl="1" indent="-228600">
                        <a:lnSpc>
                          <a:spcPct val="200000"/>
                        </a:lnSpc>
                        <a:buAutoNum type="arabicPeriod"/>
                      </a:pPr>
                      <a:r>
                        <a:rPr lang="en-GB" sz="1200" b="0" i="0" u="none" strike="noStrike" baseline="0" noProof="0" dirty="0">
                          <a:latin typeface="Calibri"/>
                        </a:rPr>
                        <a:t>It covers 1/5 of all land on Earth:                               </a:t>
                      </a:r>
                      <a:r>
                        <a:rPr lang="en-GB" sz="1200" b="0" baseline="0" dirty="0">
                          <a:latin typeface="+mn-lt"/>
                          <a:cs typeface="Arial"/>
                        </a:rPr>
                        <a:t>_______________________</a:t>
                      </a:r>
                      <a:endParaRPr lang="en-GB" sz="1200" b="0" i="0" u="none" strike="noStrike" baseline="0" noProof="0" dirty="0"/>
                    </a:p>
                    <a:p>
                      <a:pPr marL="685800" lvl="1" indent="-228600">
                        <a:lnSpc>
                          <a:spcPct val="200000"/>
                        </a:lnSpc>
                        <a:buAutoNum type="arabicPeriod"/>
                      </a:pPr>
                      <a:r>
                        <a:rPr lang="en-GB" sz="1200" b="0" i="0" u="none" strike="noStrike" baseline="0" noProof="0" dirty="0">
                          <a:latin typeface="Calibri"/>
                        </a:rPr>
                        <a:t>It has a population of 1.4 billion:                              </a:t>
                      </a:r>
                      <a:r>
                        <a:rPr lang="en-GB" sz="1200" b="0" i="0" u="none" strike="noStrike" baseline="0" noProof="0" dirty="0">
                          <a:latin typeface="+mn-lt"/>
                          <a:cs typeface="Arial"/>
                        </a:rPr>
                        <a:t> _</a:t>
                      </a:r>
                      <a:r>
                        <a:rPr lang="en-GB" sz="1200" b="0" baseline="0" dirty="0">
                          <a:latin typeface="+mn-lt"/>
                          <a:cs typeface="Arial"/>
                        </a:rPr>
                        <a:t>______________________</a:t>
                      </a:r>
                      <a:endParaRPr lang="en-GB" sz="1200" b="0" i="0" u="none" strike="noStrike" baseline="0" noProof="0" dirty="0">
                        <a:latin typeface="Calibri"/>
                      </a:endParaRPr>
                    </a:p>
                    <a:p>
                      <a:pPr marL="685800" lvl="1" indent="-228600">
                        <a:lnSpc>
                          <a:spcPct val="200000"/>
                        </a:lnSpc>
                        <a:buAutoNum type="arabicPeriod"/>
                      </a:pPr>
                      <a:r>
                        <a:rPr lang="en-GB" sz="1200" b="0" i="0" u="none" strike="noStrike" baseline="0" noProof="0" dirty="0">
                          <a:latin typeface="Calibri"/>
                        </a:rPr>
                        <a:t>20% of the worlds forests are found there:             </a:t>
                      </a:r>
                      <a:r>
                        <a:rPr lang="en-GB" sz="1200" b="0" baseline="0" dirty="0">
                          <a:latin typeface="+mn-lt"/>
                          <a:cs typeface="Arial"/>
                        </a:rPr>
                        <a:t>_______________________</a:t>
                      </a:r>
                      <a:endParaRPr lang="en-GB" sz="1200" b="0" i="0" u="none" strike="noStrike" baseline="0" noProof="0" dirty="0">
                        <a:latin typeface="Calibri"/>
                      </a:endParaRPr>
                    </a:p>
                    <a:p>
                      <a:pPr marL="685800" lvl="1" indent="-228600">
                        <a:lnSpc>
                          <a:spcPct val="200000"/>
                        </a:lnSpc>
                        <a:buAutoNum type="arabicPeriod"/>
                      </a:pPr>
                      <a:r>
                        <a:rPr lang="en-GB" sz="1200" b="0" i="0" u="none" strike="noStrike" baseline="0" noProof="0" dirty="0">
                          <a:latin typeface="Calibri"/>
                        </a:rPr>
                        <a:t>The capital city is Moscow:                                        </a:t>
                      </a:r>
                      <a:r>
                        <a:rPr lang="en-GB" sz="1200" b="0" baseline="0" dirty="0">
                          <a:latin typeface="+mn-lt"/>
                          <a:cs typeface="Arial"/>
                        </a:rPr>
                        <a:t>_______________________</a:t>
                      </a:r>
                      <a:endParaRPr lang="en-GB" sz="1200" b="0" i="0" u="none" strike="noStrike" baseline="0" noProof="0" dirty="0">
                        <a:latin typeface="Calibri"/>
                      </a:endParaRPr>
                    </a:p>
                    <a:p>
                      <a:pPr marL="685800" lvl="1" indent="-228600">
                        <a:lnSpc>
                          <a:spcPct val="200000"/>
                        </a:lnSpc>
                        <a:buAutoNum type="arabicPeriod"/>
                      </a:pPr>
                      <a:r>
                        <a:rPr lang="en-GB" sz="1200" b="0" i="0" u="none" strike="noStrike" baseline="0" noProof="0" dirty="0">
                          <a:latin typeface="Calibri"/>
                          <a:cs typeface="Arial"/>
                        </a:rPr>
                        <a:t>Russia is mostly located in Europe:                           </a:t>
                      </a:r>
                      <a:r>
                        <a:rPr lang="en-GB" sz="1200" b="0" baseline="0" dirty="0">
                          <a:latin typeface="+mn-lt"/>
                          <a:cs typeface="Arial"/>
                        </a:rPr>
                        <a:t>_______________________</a:t>
                      </a:r>
                      <a:endParaRPr lang="en-GB" sz="1200" b="0" i="0" u="none" strike="noStrike" baseline="0" noProof="0" dirty="0">
                        <a:latin typeface="Calibri"/>
                      </a:endParaRPr>
                    </a:p>
                    <a:p>
                      <a:pPr marL="685800" lvl="1" indent="-228600">
                        <a:lnSpc>
                          <a:spcPct val="200000"/>
                        </a:lnSpc>
                        <a:buAutoNum type="arabicPeriod"/>
                      </a:pPr>
                      <a:r>
                        <a:rPr lang="en-GB" sz="1200" b="0" baseline="0" dirty="0">
                          <a:latin typeface="+mn-lt"/>
                          <a:cs typeface="Arial"/>
                        </a:rPr>
                        <a:t>It’s surrounded by the Arctic and Pacific Ocean:     _______________________</a:t>
                      </a:r>
                    </a:p>
                  </a:txBody>
                  <a:tcPr/>
                </a:tc>
                <a:tc>
                  <a:txBody>
                    <a:bodyPr/>
                    <a:lstStyle/>
                    <a:p>
                      <a:r>
                        <a:rPr lang="en-GB" sz="1200" b="1" dirty="0">
                          <a:latin typeface="+mn-lt"/>
                        </a:rPr>
                        <a:t> </a:t>
                      </a:r>
                      <a:r>
                        <a:rPr lang="en-GB" sz="1200" b="1" dirty="0">
                          <a:latin typeface="+mn-lt"/>
                          <a:cs typeface="Arial"/>
                        </a:rPr>
                        <a:t>3.</a:t>
                      </a:r>
                      <a:r>
                        <a:rPr lang="en-GB" sz="1200" b="1" baseline="0" dirty="0">
                          <a:latin typeface="+mn-lt"/>
                          <a:cs typeface="Arial"/>
                        </a:rPr>
                        <a:t>  Describe the location of Russia using the map below  [4 marks]:</a:t>
                      </a: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1" i="0" u="none" strike="noStrike" baseline="0" noProof="0" dirty="0">
                        <a:latin typeface="+mn-lt"/>
                      </a:endParaRPr>
                    </a:p>
                  </a:txBody>
                  <a:tcPr/>
                </a:tc>
                <a:extLst>
                  <a:ext uri="{0D108BD9-81ED-4DB2-BD59-A6C34878D82A}">
                    <a16:rowId xmlns:a16="http://schemas.microsoft.com/office/drawing/2014/main" val="3606664193"/>
                  </a:ext>
                </a:extLst>
              </a:tr>
              <a:tr h="2823341">
                <a:tc>
                  <a:txBody>
                    <a:bodyPr/>
                    <a:lstStyle/>
                    <a:p>
                      <a:r>
                        <a:rPr lang="en-GB" sz="1200" b="1" baseline="0" dirty="0">
                          <a:latin typeface="+mn-lt"/>
                          <a:cs typeface="Arial"/>
                        </a:rPr>
                        <a:t>2. Answer the following questions using P49-50 in your KB:</a:t>
                      </a:r>
                    </a:p>
                    <a:p>
                      <a:pPr marL="685800" lvl="1" indent="-228600">
                        <a:lnSpc>
                          <a:spcPct val="300000"/>
                        </a:lnSpc>
                        <a:buFont typeface="+mj-lt"/>
                        <a:buAutoNum type="arabicPeriod"/>
                      </a:pPr>
                      <a:r>
                        <a:rPr lang="en-GB" sz="1200" b="0" baseline="0" dirty="0">
                          <a:latin typeface="+mn-lt"/>
                          <a:cs typeface="Arial"/>
                        </a:rPr>
                        <a:t>What mountain range is found in Russia?</a:t>
                      </a:r>
                    </a:p>
                    <a:p>
                      <a:pPr marL="685800" lvl="1" indent="-228600">
                        <a:lnSpc>
                          <a:spcPct val="300000"/>
                        </a:lnSpc>
                        <a:buFont typeface="+mj-lt"/>
                        <a:buAutoNum type="arabicPeriod"/>
                      </a:pPr>
                      <a:r>
                        <a:rPr lang="en-GB" sz="1200" b="0" baseline="0" dirty="0">
                          <a:latin typeface="+mn-lt"/>
                          <a:cs typeface="Arial"/>
                        </a:rPr>
                        <a:t>How tall is Mount Elbrus?</a:t>
                      </a:r>
                    </a:p>
                    <a:p>
                      <a:pPr marL="685800" lvl="1" indent="-228600">
                        <a:lnSpc>
                          <a:spcPct val="300000"/>
                        </a:lnSpc>
                        <a:buFont typeface="+mj-lt"/>
                        <a:buAutoNum type="arabicPeriod"/>
                      </a:pPr>
                      <a:r>
                        <a:rPr lang="en-GB" sz="1200" b="0" baseline="0" dirty="0">
                          <a:latin typeface="+mn-lt"/>
                          <a:cs typeface="Arial"/>
                        </a:rPr>
                        <a:t>Across how many time zones does Russian span?</a:t>
                      </a:r>
                    </a:p>
                    <a:p>
                      <a:pPr marL="685800" lvl="1" indent="-228600">
                        <a:lnSpc>
                          <a:spcPct val="300000"/>
                        </a:lnSpc>
                        <a:buFont typeface="+mj-lt"/>
                        <a:buAutoNum type="arabicPeriod"/>
                      </a:pPr>
                      <a:r>
                        <a:rPr lang="en-GB" sz="1200" b="0" baseline="0" dirty="0">
                          <a:latin typeface="+mn-lt"/>
                          <a:cs typeface="Arial"/>
                        </a:rPr>
                        <a:t>Which two continents is Russia located in?</a:t>
                      </a:r>
                    </a:p>
                    <a:p>
                      <a:pPr marL="685800" lvl="1" indent="-228600">
                        <a:lnSpc>
                          <a:spcPct val="300000"/>
                        </a:lnSpc>
                        <a:buFont typeface="+mj-lt"/>
                        <a:buAutoNum type="arabicPeriod"/>
                      </a:pPr>
                      <a:r>
                        <a:rPr lang="en-GB" sz="1200" b="0" baseline="0" dirty="0">
                          <a:latin typeface="+mn-lt"/>
                          <a:cs typeface="Arial"/>
                        </a:rPr>
                        <a:t>Why can’t Russia use its coastal ports all year round?</a:t>
                      </a:r>
                    </a:p>
                    <a:p>
                      <a:endParaRPr lang="en-GB" sz="1200" b="0" baseline="0" dirty="0">
                        <a:latin typeface="+mn-lt"/>
                        <a:cs typeface="Arial"/>
                      </a:endParaRPr>
                    </a:p>
                  </a:txBody>
                  <a:tcPr/>
                </a:tc>
                <a:tc>
                  <a:txBody>
                    <a:bodyPr/>
                    <a:lstStyle/>
                    <a:p>
                      <a:endParaRPr lang="en-US" dirty="0">
                        <a:latin typeface="+mn-lt"/>
                        <a:cs typeface="Arial"/>
                      </a:endParaRPr>
                    </a:p>
                  </a:txBody>
                  <a:tcPr/>
                </a:tc>
                <a:extLst>
                  <a:ext uri="{0D108BD9-81ED-4DB2-BD59-A6C34878D82A}">
                    <a16:rowId xmlns:a16="http://schemas.microsoft.com/office/drawing/2014/main" val="4145184444"/>
                  </a:ext>
                </a:extLst>
              </a:tr>
            </a:tbl>
          </a:graphicData>
        </a:graphic>
      </p:graphicFrame>
      <p:sp>
        <p:nvSpPr>
          <p:cNvPr id="13" name="TextBox 12">
            <a:extLst>
              <a:ext uri="{FF2B5EF4-FFF2-40B4-BE49-F238E27FC236}">
                <a16:creationId xmlns:a16="http://schemas.microsoft.com/office/drawing/2014/main" id="{61EAE38E-B1F6-4C29-9514-6C97E24BECD3}"/>
              </a:ext>
            </a:extLst>
          </p:cNvPr>
          <p:cNvSpPr txBox="1"/>
          <p:nvPr/>
        </p:nvSpPr>
        <p:spPr>
          <a:xfrm>
            <a:off x="6096000" y="4150982"/>
            <a:ext cx="5900369" cy="2585323"/>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cxnSp>
        <p:nvCxnSpPr>
          <p:cNvPr id="15" name="Straight Arrow Connector 14">
            <a:extLst>
              <a:ext uri="{FF2B5EF4-FFF2-40B4-BE49-F238E27FC236}">
                <a16:creationId xmlns:a16="http://schemas.microsoft.com/office/drawing/2014/main" id="{8EC82EAC-B941-4C89-B037-D85759ADB176}"/>
              </a:ext>
            </a:extLst>
          </p:cNvPr>
          <p:cNvCxnSpPr/>
          <p:nvPr/>
        </p:nvCxnSpPr>
        <p:spPr>
          <a:xfrm flipV="1">
            <a:off x="11815731" y="1360581"/>
            <a:ext cx="0" cy="4179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AC12B43-7549-48D0-9F3B-4A6E2B18DDD6}"/>
              </a:ext>
            </a:extLst>
          </p:cNvPr>
          <p:cNvSpPr txBox="1"/>
          <p:nvPr/>
        </p:nvSpPr>
        <p:spPr>
          <a:xfrm>
            <a:off x="11678079" y="1073093"/>
            <a:ext cx="275303" cy="261610"/>
          </a:xfrm>
          <a:prstGeom prst="rect">
            <a:avLst/>
          </a:prstGeom>
          <a:noFill/>
          <a:ln w="28575">
            <a:solidFill>
              <a:schemeClr val="tx1"/>
            </a:solidFill>
          </a:ln>
        </p:spPr>
        <p:txBody>
          <a:bodyPr wrap="square" rtlCol="0">
            <a:spAutoFit/>
          </a:bodyPr>
          <a:lstStyle/>
          <a:p>
            <a:r>
              <a:rPr lang="en-GB" sz="1050" b="1" dirty="0"/>
              <a:t>N</a:t>
            </a:r>
          </a:p>
        </p:txBody>
      </p:sp>
      <p:sp>
        <p:nvSpPr>
          <p:cNvPr id="10" name="Rectangle 9">
            <a:extLst>
              <a:ext uri="{FF2B5EF4-FFF2-40B4-BE49-F238E27FC236}">
                <a16:creationId xmlns:a16="http://schemas.microsoft.com/office/drawing/2014/main" id="{E0CA270D-A734-499C-A905-9CE4B4AF898A}"/>
              </a:ext>
            </a:extLst>
          </p:cNvPr>
          <p:cNvSpPr/>
          <p:nvPr/>
        </p:nvSpPr>
        <p:spPr>
          <a:xfrm>
            <a:off x="6096000" y="3489382"/>
            <a:ext cx="5982707" cy="341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Map&#10;&#10;Description automatically generated">
            <a:extLst>
              <a:ext uri="{FF2B5EF4-FFF2-40B4-BE49-F238E27FC236}">
                <a16:creationId xmlns:a16="http://schemas.microsoft.com/office/drawing/2014/main" id="{2F3C801F-3CF4-4A81-943D-78EDC2E6428A}"/>
              </a:ext>
            </a:extLst>
          </p:cNvPr>
          <p:cNvPicPr>
            <a:picLocks noChangeAspect="1"/>
          </p:cNvPicPr>
          <p:nvPr/>
        </p:nvPicPr>
        <p:blipFill rotWithShape="1">
          <a:blip r:embed="rId2"/>
          <a:srcRect b="5433"/>
          <a:stretch/>
        </p:blipFill>
        <p:spPr>
          <a:xfrm>
            <a:off x="6590807" y="902245"/>
            <a:ext cx="4910753" cy="3246130"/>
          </a:xfrm>
          <a:prstGeom prst="rect">
            <a:avLst/>
          </a:prstGeom>
          <a:ln>
            <a:solidFill>
              <a:schemeClr val="tx1"/>
            </a:solidFill>
          </a:ln>
        </p:spPr>
      </p:pic>
    </p:spTree>
    <p:extLst>
      <p:ext uri="{BB962C8B-B14F-4D97-AF65-F5344CB8AC3E}">
        <p14:creationId xmlns:p14="http://schemas.microsoft.com/office/powerpoint/2010/main" val="314525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panose="020B0604020202020204" pitchFamily="34" charset="0"/>
              </a:rPr>
              <a:t>Year 7 Weekly Homework Spring 1.2		        </a:t>
            </a:r>
            <a:r>
              <a:rPr lang="en-GB" sz="1600" b="1" dirty="0">
                <a:cs typeface="Arial" panose="020B0604020202020204" pitchFamily="34" charset="0"/>
              </a:rPr>
              <a:t>Recap: The UK’s National Parks	                   	             </a:t>
            </a:r>
            <a:r>
              <a:rPr lang="en-GB" sz="1600" dirty="0">
                <a:cs typeface="Arial" panose="020B0604020202020204" pitchFamily="34" charset="0"/>
              </a:rPr>
              <a:t>Knowledge Book: P21-23</a:t>
            </a:r>
            <a:endParaRPr lang="en-GB" sz="16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31598265"/>
              </p:ext>
            </p:extLst>
          </p:nvPr>
        </p:nvGraphicFramePr>
        <p:xfrm>
          <a:off x="121916" y="622585"/>
          <a:ext cx="11956872" cy="6098159"/>
        </p:xfrm>
        <a:graphic>
          <a:graphicData uri="http://schemas.openxmlformats.org/drawingml/2006/table">
            <a:tbl>
              <a:tblPr firstRow="1" bandRow="1">
                <a:tableStyleId>{5940675A-B579-460E-94D1-54222C63F5DA}</a:tableStyleId>
              </a:tblPr>
              <a:tblGrid>
                <a:gridCol w="5978436">
                  <a:extLst>
                    <a:ext uri="{9D8B030D-6E8A-4147-A177-3AD203B41FA5}">
                      <a16:colId xmlns:a16="http://schemas.microsoft.com/office/drawing/2014/main" val="1663066600"/>
                    </a:ext>
                  </a:extLst>
                </a:gridCol>
                <a:gridCol w="5978436">
                  <a:extLst>
                    <a:ext uri="{9D8B030D-6E8A-4147-A177-3AD203B41FA5}">
                      <a16:colId xmlns:a16="http://schemas.microsoft.com/office/drawing/2014/main" val="2551129518"/>
                    </a:ext>
                  </a:extLst>
                </a:gridCol>
              </a:tblGrid>
              <a:tr h="2428370">
                <a:tc>
                  <a:txBody>
                    <a:bodyPr/>
                    <a:lstStyle/>
                    <a:p>
                      <a:pPr marL="228600" indent="-228600">
                        <a:buAutoNum type="arabicPeriod"/>
                      </a:pPr>
                      <a:r>
                        <a:rPr lang="en-GB" sz="1200" b="1" baseline="0" dirty="0">
                          <a:latin typeface="+mn-lt"/>
                          <a:cs typeface="Arial"/>
                        </a:rPr>
                        <a:t>Answer the following questions:</a:t>
                      </a:r>
                      <a:endParaRPr lang="en-GB" sz="1200" b="0" baseline="0" dirty="0">
                        <a:latin typeface="+mn-lt"/>
                        <a:cs typeface="Arial"/>
                      </a:endParaRPr>
                    </a:p>
                    <a:p>
                      <a:pPr marL="228600" indent="-228600">
                        <a:lnSpc>
                          <a:spcPct val="200000"/>
                        </a:lnSpc>
                        <a:buFont typeface="+mj-lt"/>
                        <a:buAutoNum type="alphaLcParenR"/>
                      </a:pPr>
                      <a:r>
                        <a:rPr lang="en-GB" sz="1200" b="0" baseline="0" dirty="0">
                          <a:latin typeface="+mn-lt"/>
                          <a:cs typeface="Arial"/>
                        </a:rPr>
                        <a:t>What is a national park?  </a:t>
                      </a:r>
                      <a:endParaRPr lang="en-GB" sz="1200" b="0" baseline="0" dirty="0">
                        <a:solidFill>
                          <a:srgbClr val="FF0000"/>
                        </a:solidFill>
                        <a:latin typeface="+mn-lt"/>
                        <a:cs typeface="Arial"/>
                      </a:endParaRPr>
                    </a:p>
                    <a:p>
                      <a:pPr marL="228600" indent="-228600">
                        <a:lnSpc>
                          <a:spcPct val="200000"/>
                        </a:lnSpc>
                        <a:buFont typeface="+mj-lt"/>
                        <a:buAutoNum type="alphaLcParenR"/>
                      </a:pPr>
                      <a:r>
                        <a:rPr lang="en-GB" sz="1200" b="0" baseline="0" dirty="0">
                          <a:latin typeface="+mn-lt"/>
                          <a:cs typeface="Arial"/>
                        </a:rPr>
                        <a:t>In what year was the UK’s first national park established? </a:t>
                      </a:r>
                      <a:r>
                        <a:rPr lang="en-GB" sz="1200" b="0" baseline="0" dirty="0">
                          <a:solidFill>
                            <a:srgbClr val="FF0000"/>
                          </a:solidFill>
                          <a:latin typeface="+mn-lt"/>
                          <a:cs typeface="Arial"/>
                        </a:rPr>
                        <a:t> </a:t>
                      </a:r>
                      <a:endParaRPr lang="en-GB" sz="1200" b="0" baseline="0" dirty="0">
                        <a:latin typeface="+mn-lt"/>
                        <a:cs typeface="Arial"/>
                      </a:endParaRPr>
                    </a:p>
                    <a:p>
                      <a:pPr marL="228600" indent="-228600">
                        <a:lnSpc>
                          <a:spcPct val="200000"/>
                        </a:lnSpc>
                        <a:buFont typeface="+mj-lt"/>
                        <a:buAutoNum type="alphaLcParenR" startAt="3"/>
                      </a:pPr>
                      <a:r>
                        <a:rPr lang="en-GB" sz="1200" b="0" baseline="0" dirty="0">
                          <a:latin typeface="+mn-lt"/>
                          <a:cs typeface="Arial"/>
                        </a:rPr>
                        <a:t>What is the name of the UK’s first national park? </a:t>
                      </a:r>
                    </a:p>
                    <a:p>
                      <a:pPr marL="228600" indent="-228600">
                        <a:lnSpc>
                          <a:spcPct val="200000"/>
                        </a:lnSpc>
                        <a:buFont typeface="+mj-lt"/>
                        <a:buAutoNum type="alphaLcParenR" startAt="4"/>
                      </a:pPr>
                      <a:r>
                        <a:rPr lang="en-GB" sz="1200" b="0" baseline="0" dirty="0">
                          <a:latin typeface="+mn-lt"/>
                          <a:cs typeface="Arial"/>
                        </a:rPr>
                        <a:t>Who manages the national parks?  </a:t>
                      </a:r>
                      <a:endParaRPr lang="en-GB" sz="1200" b="0" baseline="0" dirty="0">
                        <a:solidFill>
                          <a:srgbClr val="FF0000"/>
                        </a:solidFill>
                        <a:latin typeface="+mn-lt"/>
                        <a:cs typeface="Arial"/>
                      </a:endParaRPr>
                    </a:p>
                    <a:p>
                      <a:pPr marL="0" indent="0">
                        <a:lnSpc>
                          <a:spcPct val="200000"/>
                        </a:lnSpc>
                        <a:buFont typeface="+mj-lt"/>
                        <a:buNone/>
                      </a:pPr>
                      <a:r>
                        <a:rPr lang="en-GB" sz="1200" b="0" baseline="0" dirty="0">
                          <a:latin typeface="+mn-lt"/>
                          <a:cs typeface="Arial"/>
                        </a:rPr>
                        <a:t>e)  How many national parks are there in England and Wales? </a:t>
                      </a:r>
                      <a:endParaRPr lang="en-GB" sz="1200" b="0" baseline="0" dirty="0">
                        <a:solidFill>
                          <a:srgbClr val="FF0000"/>
                        </a:solidFill>
                        <a:latin typeface="+mn-lt"/>
                        <a:cs typeface="Arial"/>
                      </a:endParaRPr>
                    </a:p>
                  </a:txBody>
                  <a:tcPr/>
                </a:tc>
                <a:tc>
                  <a:txBody>
                    <a:bodyPr/>
                    <a:lstStyle/>
                    <a:p>
                      <a:pPr marL="228600" indent="-228600">
                        <a:lnSpc>
                          <a:spcPct val="150000"/>
                        </a:lnSpc>
                        <a:buAutoNum type="arabicPeriod" startAt="3"/>
                      </a:pPr>
                      <a:r>
                        <a:rPr lang="en-GB" sz="1200" b="1" baseline="0" dirty="0">
                          <a:latin typeface="+mn-lt"/>
                          <a:cs typeface="Arial"/>
                        </a:rPr>
                        <a:t>Explain two reasons why the tourism numbers in national parks have increased: </a:t>
                      </a:r>
                    </a:p>
                    <a:p>
                      <a:pPr marL="0" indent="0">
                        <a:lnSpc>
                          <a:spcPct val="150000"/>
                        </a:lnSpc>
                        <a:buNone/>
                      </a:pPr>
                      <a:endParaRPr lang="en-GB" sz="1200" b="1" baseline="0" dirty="0">
                        <a:latin typeface="+mn-lt"/>
                        <a:cs typeface="Arial"/>
                      </a:endParaRPr>
                    </a:p>
                    <a:p>
                      <a:pPr marL="228600" indent="-228600">
                        <a:lnSpc>
                          <a:spcPct val="150000"/>
                        </a:lnSpc>
                        <a:buAutoNum type="arabicPeriod" startAt="3"/>
                      </a:pPr>
                      <a:endParaRPr lang="en-GB" sz="1200" b="1" baseline="0" dirty="0">
                        <a:latin typeface="+mn-lt"/>
                        <a:cs typeface="Arial"/>
                      </a:endParaRPr>
                    </a:p>
                    <a:p>
                      <a:pPr marL="228600" indent="-228600">
                        <a:lnSpc>
                          <a:spcPct val="150000"/>
                        </a:lnSpc>
                        <a:buAutoNum type="arabicPeriod" startAt="3"/>
                      </a:pPr>
                      <a:endParaRPr lang="en-GB" sz="1200" b="1" baseline="0" dirty="0">
                        <a:latin typeface="+mn-lt"/>
                        <a:cs typeface="Arial"/>
                      </a:endParaRPr>
                    </a:p>
                    <a:p>
                      <a:pPr marL="228600" indent="-228600">
                        <a:lnSpc>
                          <a:spcPct val="150000"/>
                        </a:lnSpc>
                        <a:buAutoNum type="arabicPeriod" startAt="3"/>
                      </a:pPr>
                      <a:endParaRPr lang="en-GB" sz="1200" b="1" baseline="0" dirty="0">
                        <a:latin typeface="+mn-lt"/>
                        <a:cs typeface="Arial"/>
                      </a:endParaRPr>
                    </a:p>
                    <a:p>
                      <a:pPr marL="228600" indent="-228600">
                        <a:lnSpc>
                          <a:spcPct val="150000"/>
                        </a:lnSpc>
                        <a:buAutoNum type="arabicPeriod" startAt="3"/>
                      </a:pPr>
                      <a:endParaRPr lang="en-GB" sz="1200" b="1" baseline="0" dirty="0">
                        <a:latin typeface="+mn-lt"/>
                        <a:cs typeface="Arial"/>
                      </a:endParaRPr>
                    </a:p>
                    <a:p>
                      <a:pPr marL="228600" indent="-228600">
                        <a:lnSpc>
                          <a:spcPct val="150000"/>
                        </a:lnSpc>
                        <a:buAutoNum type="arabicPeriod" startAt="3"/>
                      </a:pPr>
                      <a:endParaRPr lang="en-GB" sz="1200" b="1" baseline="0" dirty="0">
                        <a:latin typeface="+mn-lt"/>
                        <a:cs typeface="Arial"/>
                      </a:endParaRPr>
                    </a:p>
                    <a:p>
                      <a:pPr marL="228600" indent="-228600">
                        <a:lnSpc>
                          <a:spcPct val="150000"/>
                        </a:lnSpc>
                        <a:buAutoNum type="arabicPeriod" startAt="3"/>
                      </a:pPr>
                      <a:endParaRPr lang="en-GB" sz="1200" b="1" baseline="0" dirty="0">
                        <a:latin typeface="+mn-lt"/>
                        <a:cs typeface="Arial"/>
                      </a:endParaRPr>
                    </a:p>
                    <a:p>
                      <a:pPr marL="228600" indent="-228600">
                        <a:lnSpc>
                          <a:spcPct val="150000"/>
                        </a:lnSpc>
                        <a:buAutoNum type="arabicPeriod" startAt="3"/>
                      </a:pPr>
                      <a:endParaRPr lang="en-GB" sz="1200" b="1" baseline="0" dirty="0">
                        <a:latin typeface="+mn-lt"/>
                        <a:cs typeface="Arial"/>
                      </a:endParaRPr>
                    </a:p>
                  </a:txBody>
                  <a:tcPr/>
                </a:tc>
                <a:extLst>
                  <a:ext uri="{0D108BD9-81ED-4DB2-BD59-A6C34878D82A}">
                    <a16:rowId xmlns:a16="http://schemas.microsoft.com/office/drawing/2014/main" val="3606664193"/>
                  </a:ext>
                </a:extLst>
              </a:tr>
              <a:tr h="3350964">
                <a:tc>
                  <a:txBody>
                    <a:bodyPr/>
                    <a:lstStyle/>
                    <a:p>
                      <a:r>
                        <a:rPr lang="en-GB" sz="1200" b="1" baseline="0" dirty="0">
                          <a:latin typeface="+mn-lt"/>
                          <a:cs typeface="Arial"/>
                        </a:rPr>
                        <a:t>2.  Identify the UK’s national parks:</a:t>
                      </a:r>
                    </a:p>
                    <a:p>
                      <a:pPr lvl="0">
                        <a:buNone/>
                      </a:pPr>
                      <a:endParaRPr lang="en-GB" sz="1200" b="1" baseline="0" dirty="0">
                        <a:latin typeface="+mn-lt"/>
                        <a:cs typeface="Arial"/>
                      </a:endParaRPr>
                    </a:p>
                    <a:p>
                      <a:pPr lvl="0">
                        <a:buNone/>
                      </a:pPr>
                      <a:endParaRPr lang="en-GB" sz="1200" b="1" baseline="0" dirty="0">
                        <a:latin typeface="+mn-lt"/>
                        <a:cs typeface="Arial"/>
                      </a:endParaRPr>
                    </a:p>
                    <a:p>
                      <a:pPr lvl="0">
                        <a:buNone/>
                      </a:pPr>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p>
                      <a:endParaRPr lang="en-GB" sz="1200" b="1" baseline="0" dirty="0">
                        <a:latin typeface="+mn-lt"/>
                        <a:cs typeface="Arial"/>
                      </a:endParaRPr>
                    </a:p>
                  </a:txBody>
                  <a:tcPr/>
                </a:tc>
                <a:tc>
                  <a:txBody>
                    <a:bodyPr/>
                    <a:lstStyle/>
                    <a:p>
                      <a:r>
                        <a:rPr lang="en-GB" sz="1200" b="1" dirty="0">
                          <a:latin typeface="+mn-lt"/>
                          <a:cs typeface="Arial" panose="020B0604020202020204" pitchFamily="34" charset="0"/>
                        </a:rPr>
                        <a:t>4. Tick the correct box for which the following statements are true</a:t>
                      </a:r>
                      <a:r>
                        <a:rPr lang="en-GB" sz="1200" b="1" baseline="0" dirty="0">
                          <a:latin typeface="+mn-lt"/>
                          <a:cs typeface="Arial" panose="020B0604020202020204" pitchFamily="34" charset="0"/>
                        </a:rPr>
                        <a:t>:</a:t>
                      </a:r>
                    </a:p>
                    <a:p>
                      <a:pPr marL="0" marR="0" lvl="0" indent="0" algn="l" defTabSz="914400" rtl="0" eaLnBrk="1" fontAlgn="auto" latinLnBrk="0" hangingPunct="1">
                        <a:lnSpc>
                          <a:spcPct val="200000"/>
                        </a:lnSpc>
                        <a:spcBef>
                          <a:spcPts val="0"/>
                        </a:spcBef>
                        <a:spcAft>
                          <a:spcPts val="0"/>
                        </a:spcAft>
                        <a:buClrTx/>
                        <a:buSzTx/>
                        <a:buFontTx/>
                        <a:buNone/>
                        <a:tabLst/>
                        <a:defRPr/>
                      </a:pPr>
                      <a:endParaRPr lang="en-GB" sz="1200" b="1" baseline="0" dirty="0">
                        <a:latin typeface="+mn-lt"/>
                        <a:cs typeface="Arial" panose="020B0604020202020204" pitchFamily="34" charset="0"/>
                      </a:endParaRPr>
                    </a:p>
                  </a:txBody>
                  <a:tcPr/>
                </a:tc>
                <a:extLst>
                  <a:ext uri="{0D108BD9-81ED-4DB2-BD59-A6C34878D82A}">
                    <a16:rowId xmlns:a16="http://schemas.microsoft.com/office/drawing/2014/main" val="4145184444"/>
                  </a:ext>
                </a:extLst>
              </a:tr>
            </a:tbl>
          </a:graphicData>
        </a:graphic>
      </p:graphicFrame>
      <p:sp>
        <p:nvSpPr>
          <p:cNvPr id="8" name="TextBox 7">
            <a:extLst>
              <a:ext uri="{FF2B5EF4-FFF2-40B4-BE49-F238E27FC236}">
                <a16:creationId xmlns:a16="http://schemas.microsoft.com/office/drawing/2014/main" id="{92D152AE-0E59-4037-9CD7-37150DCD428E}"/>
              </a:ext>
            </a:extLst>
          </p:cNvPr>
          <p:cNvSpPr txBox="1"/>
          <p:nvPr/>
        </p:nvSpPr>
        <p:spPr>
          <a:xfrm>
            <a:off x="121916" y="3603077"/>
            <a:ext cx="3419475" cy="3091937"/>
          </a:xfrm>
          <a:prstGeom prst="rect">
            <a:avLst/>
          </a:prstGeom>
          <a:noFill/>
        </p:spPr>
        <p:txBody>
          <a:bodyPr wrap="square" lIns="91440" tIns="45720" rIns="91440" bIns="45720" rtlCol="0" anchor="t">
            <a:spAutoFit/>
          </a:bodyPr>
          <a:lstStyle/>
          <a:p>
            <a:pPr>
              <a:lnSpc>
                <a:spcPct val="200000"/>
              </a:lnSpc>
            </a:pPr>
            <a:r>
              <a:rPr lang="en-GB" sz="1100" b="1" dirty="0"/>
              <a:t>1- </a:t>
            </a:r>
            <a:r>
              <a:rPr lang="en-GB" sz="1100" i="1" dirty="0"/>
              <a:t>Cairngorms</a:t>
            </a:r>
            <a:r>
              <a:rPr lang="en-GB" sz="1100" b="1" dirty="0"/>
              <a:t> </a:t>
            </a:r>
          </a:p>
          <a:p>
            <a:pPr>
              <a:lnSpc>
                <a:spcPct val="200000"/>
              </a:lnSpc>
            </a:pPr>
            <a:r>
              <a:rPr lang="en-GB" sz="1100" b="1" dirty="0"/>
              <a:t>2- </a:t>
            </a:r>
            <a:r>
              <a:rPr lang="en-GB" sz="1100" i="1" dirty="0"/>
              <a:t>Loch Lomond and the Trossachs</a:t>
            </a:r>
            <a:endParaRPr lang="en-GB" sz="1100" b="1" dirty="0"/>
          </a:p>
          <a:p>
            <a:pPr>
              <a:lnSpc>
                <a:spcPct val="200000"/>
              </a:lnSpc>
            </a:pPr>
            <a:r>
              <a:rPr lang="en-GB" sz="1100" b="1" dirty="0"/>
              <a:t>3-</a:t>
            </a:r>
            <a:endParaRPr lang="en-GB" sz="1100" b="1" dirty="0">
              <a:cs typeface="Calibri"/>
            </a:endParaRPr>
          </a:p>
          <a:p>
            <a:pPr>
              <a:lnSpc>
                <a:spcPct val="200000"/>
              </a:lnSpc>
            </a:pPr>
            <a:r>
              <a:rPr lang="en-GB" sz="1100" b="1" dirty="0"/>
              <a:t>4-</a:t>
            </a:r>
            <a:endParaRPr lang="en-GB" sz="1100" b="1" dirty="0">
              <a:cs typeface="Calibri" panose="020F0502020204030204"/>
            </a:endParaRPr>
          </a:p>
          <a:p>
            <a:pPr>
              <a:lnSpc>
                <a:spcPct val="200000"/>
              </a:lnSpc>
            </a:pPr>
            <a:r>
              <a:rPr lang="en-GB" sz="1100" b="1" dirty="0"/>
              <a:t>5-</a:t>
            </a:r>
            <a:r>
              <a:rPr lang="en-GB" sz="1100" b="1" dirty="0">
                <a:solidFill>
                  <a:srgbClr val="FF0000"/>
                </a:solidFill>
              </a:rPr>
              <a:t> </a:t>
            </a:r>
            <a:endParaRPr lang="en-GB" sz="1100" b="1" dirty="0">
              <a:solidFill>
                <a:srgbClr val="FF0000"/>
              </a:solidFill>
              <a:cs typeface="Calibri"/>
            </a:endParaRPr>
          </a:p>
          <a:p>
            <a:pPr>
              <a:lnSpc>
                <a:spcPct val="200000"/>
              </a:lnSpc>
            </a:pPr>
            <a:r>
              <a:rPr lang="en-GB" sz="1100" b="1" dirty="0"/>
              <a:t>6- </a:t>
            </a:r>
          </a:p>
          <a:p>
            <a:pPr>
              <a:lnSpc>
                <a:spcPct val="200000"/>
              </a:lnSpc>
            </a:pPr>
            <a:r>
              <a:rPr lang="en-GB" sz="1100" b="1" dirty="0"/>
              <a:t>7-</a:t>
            </a:r>
            <a:endParaRPr lang="en-GB" sz="1100" b="1" dirty="0">
              <a:cs typeface="Calibri"/>
            </a:endParaRPr>
          </a:p>
          <a:p>
            <a:pPr>
              <a:lnSpc>
                <a:spcPct val="200000"/>
              </a:lnSpc>
            </a:pPr>
            <a:r>
              <a:rPr lang="en-GB" sz="1100" b="1" dirty="0"/>
              <a:t>8-</a:t>
            </a:r>
            <a:endParaRPr lang="en-GB" sz="1100" b="1" dirty="0">
              <a:cs typeface="Calibri"/>
            </a:endParaRPr>
          </a:p>
          <a:p>
            <a:pPr>
              <a:lnSpc>
                <a:spcPct val="200000"/>
              </a:lnSpc>
            </a:pPr>
            <a:r>
              <a:rPr lang="en-GB" sz="1100" b="1" dirty="0"/>
              <a:t>9-</a:t>
            </a:r>
            <a:endParaRPr lang="en-GB" sz="1100" b="1" dirty="0">
              <a:cs typeface="Calibri"/>
            </a:endParaRPr>
          </a:p>
        </p:txBody>
      </p:sp>
      <p:sp>
        <p:nvSpPr>
          <p:cNvPr id="11" name="TextBox 10">
            <a:extLst>
              <a:ext uri="{FF2B5EF4-FFF2-40B4-BE49-F238E27FC236}">
                <a16:creationId xmlns:a16="http://schemas.microsoft.com/office/drawing/2014/main" id="{033313B0-FAA7-4706-9F7B-F75139265FBE}"/>
              </a:ext>
            </a:extLst>
          </p:cNvPr>
          <p:cNvSpPr txBox="1"/>
          <p:nvPr/>
        </p:nvSpPr>
        <p:spPr>
          <a:xfrm>
            <a:off x="2300288" y="3603077"/>
            <a:ext cx="1333500" cy="2076274"/>
          </a:xfrm>
          <a:prstGeom prst="rect">
            <a:avLst/>
          </a:prstGeom>
          <a:noFill/>
        </p:spPr>
        <p:txBody>
          <a:bodyPr wrap="square" lIns="91440" tIns="45720" rIns="91440" bIns="45720" anchor="t">
            <a:spAutoFit/>
          </a:bodyPr>
          <a:lstStyle/>
          <a:p>
            <a:pPr>
              <a:lnSpc>
                <a:spcPct val="200000"/>
              </a:lnSpc>
            </a:pPr>
            <a:r>
              <a:rPr lang="en-GB" sz="1100" b="1" dirty="0"/>
              <a:t>10-</a:t>
            </a:r>
          </a:p>
          <a:p>
            <a:pPr>
              <a:lnSpc>
                <a:spcPct val="200000"/>
              </a:lnSpc>
            </a:pPr>
            <a:r>
              <a:rPr lang="en-GB" sz="1100" b="1" dirty="0"/>
              <a:t>11-</a:t>
            </a:r>
            <a:endParaRPr lang="en-GB" sz="1100" b="1" dirty="0">
              <a:cs typeface="Calibri"/>
            </a:endParaRPr>
          </a:p>
          <a:p>
            <a:pPr>
              <a:lnSpc>
                <a:spcPct val="200000"/>
              </a:lnSpc>
            </a:pPr>
            <a:r>
              <a:rPr lang="en-GB" sz="1100" b="1" dirty="0"/>
              <a:t>12-</a:t>
            </a:r>
            <a:endParaRPr lang="en-GB" sz="1100" b="1" dirty="0">
              <a:cs typeface="Calibri"/>
            </a:endParaRPr>
          </a:p>
          <a:p>
            <a:pPr>
              <a:lnSpc>
                <a:spcPct val="200000"/>
              </a:lnSpc>
            </a:pPr>
            <a:r>
              <a:rPr lang="en-GB" sz="1100" b="1" dirty="0"/>
              <a:t>13- </a:t>
            </a:r>
          </a:p>
          <a:p>
            <a:pPr>
              <a:lnSpc>
                <a:spcPct val="200000"/>
              </a:lnSpc>
            </a:pPr>
            <a:r>
              <a:rPr lang="en-GB" sz="1100" b="1" dirty="0"/>
              <a:t>14-</a:t>
            </a:r>
            <a:endParaRPr lang="en-GB" sz="1100" b="1" dirty="0">
              <a:solidFill>
                <a:srgbClr val="FF0000"/>
              </a:solidFill>
              <a:cs typeface="Calibri"/>
            </a:endParaRPr>
          </a:p>
          <a:p>
            <a:pPr>
              <a:lnSpc>
                <a:spcPct val="200000"/>
              </a:lnSpc>
            </a:pPr>
            <a:r>
              <a:rPr lang="en-GB" sz="1100" b="1" dirty="0"/>
              <a:t>15-</a:t>
            </a:r>
            <a:endParaRPr lang="en-GB" sz="1100" b="1" dirty="0">
              <a:solidFill>
                <a:srgbClr val="FF0000"/>
              </a:solidFill>
              <a:cs typeface="Calibri"/>
            </a:endParaRPr>
          </a:p>
        </p:txBody>
      </p:sp>
      <p:grpSp>
        <p:nvGrpSpPr>
          <p:cNvPr id="12" name="Group 11">
            <a:extLst>
              <a:ext uri="{FF2B5EF4-FFF2-40B4-BE49-F238E27FC236}">
                <a16:creationId xmlns:a16="http://schemas.microsoft.com/office/drawing/2014/main" id="{3A644945-6A95-4444-B219-E367D644F50E}"/>
              </a:ext>
            </a:extLst>
          </p:cNvPr>
          <p:cNvGrpSpPr/>
          <p:nvPr/>
        </p:nvGrpSpPr>
        <p:grpSpPr>
          <a:xfrm>
            <a:off x="3867148" y="3479755"/>
            <a:ext cx="2276477" cy="3215259"/>
            <a:chOff x="3819523" y="3479755"/>
            <a:chExt cx="2276477" cy="3215259"/>
          </a:xfrm>
        </p:grpSpPr>
        <p:pic>
          <p:nvPicPr>
            <p:cNvPr id="6" name="Picture 5">
              <a:extLst>
                <a:ext uri="{FF2B5EF4-FFF2-40B4-BE49-F238E27FC236}">
                  <a16:creationId xmlns:a16="http://schemas.microsoft.com/office/drawing/2014/main" id="{DD1606A6-E765-4499-A539-25A8FC2BD333}"/>
                </a:ext>
              </a:extLst>
            </p:cNvPr>
            <p:cNvPicPr>
              <a:picLocks noChangeAspect="1"/>
            </p:cNvPicPr>
            <p:nvPr/>
          </p:nvPicPr>
          <p:blipFill rotWithShape="1">
            <a:blip r:embed="rId2"/>
            <a:srcRect l="17124" r="7962"/>
            <a:stretch/>
          </p:blipFill>
          <p:spPr>
            <a:xfrm>
              <a:off x="3819523" y="3479755"/>
              <a:ext cx="2228850" cy="3215259"/>
            </a:xfrm>
            <a:prstGeom prst="rect">
              <a:avLst/>
            </a:prstGeom>
          </p:spPr>
        </p:pic>
        <p:sp>
          <p:nvSpPr>
            <p:cNvPr id="10" name="TextBox 9">
              <a:extLst>
                <a:ext uri="{FF2B5EF4-FFF2-40B4-BE49-F238E27FC236}">
                  <a16:creationId xmlns:a16="http://schemas.microsoft.com/office/drawing/2014/main" id="{B9F0A7EA-4D73-4EFC-A91E-D25C5BFBF715}"/>
                </a:ext>
              </a:extLst>
            </p:cNvPr>
            <p:cNvSpPr txBox="1"/>
            <p:nvPr/>
          </p:nvSpPr>
          <p:spPr>
            <a:xfrm>
              <a:off x="4633911" y="3999989"/>
              <a:ext cx="238125" cy="253916"/>
            </a:xfrm>
            <a:prstGeom prst="rect">
              <a:avLst/>
            </a:prstGeom>
            <a:noFill/>
          </p:spPr>
          <p:txBody>
            <a:bodyPr wrap="square" rtlCol="0">
              <a:spAutoFit/>
            </a:bodyPr>
            <a:lstStyle/>
            <a:p>
              <a:pPr algn="ctr"/>
              <a:r>
                <a:rPr lang="en-GB" sz="1050" b="1" dirty="0"/>
                <a:t>1</a:t>
              </a:r>
            </a:p>
          </p:txBody>
        </p:sp>
        <p:sp>
          <p:nvSpPr>
            <p:cNvPr id="13" name="TextBox 12">
              <a:extLst>
                <a:ext uri="{FF2B5EF4-FFF2-40B4-BE49-F238E27FC236}">
                  <a16:creationId xmlns:a16="http://schemas.microsoft.com/office/drawing/2014/main" id="{AD77F426-21B3-4890-B2F6-2C6F3AF1FD22}"/>
                </a:ext>
              </a:extLst>
            </p:cNvPr>
            <p:cNvSpPr txBox="1"/>
            <p:nvPr/>
          </p:nvSpPr>
          <p:spPr>
            <a:xfrm>
              <a:off x="4298627" y="4227496"/>
              <a:ext cx="238125" cy="253916"/>
            </a:xfrm>
            <a:prstGeom prst="rect">
              <a:avLst/>
            </a:prstGeom>
            <a:noFill/>
          </p:spPr>
          <p:txBody>
            <a:bodyPr wrap="square" rtlCol="0">
              <a:spAutoFit/>
            </a:bodyPr>
            <a:lstStyle/>
            <a:p>
              <a:pPr algn="ctr"/>
              <a:r>
                <a:rPr lang="en-GB" sz="1050" b="1" dirty="0"/>
                <a:t>2</a:t>
              </a:r>
            </a:p>
          </p:txBody>
        </p:sp>
        <p:sp>
          <p:nvSpPr>
            <p:cNvPr id="14" name="TextBox 13">
              <a:extLst>
                <a:ext uri="{FF2B5EF4-FFF2-40B4-BE49-F238E27FC236}">
                  <a16:creationId xmlns:a16="http://schemas.microsoft.com/office/drawing/2014/main" id="{83C81E86-FCE1-4360-8483-11C5E3EF2720}"/>
                </a:ext>
              </a:extLst>
            </p:cNvPr>
            <p:cNvSpPr txBox="1"/>
            <p:nvPr/>
          </p:nvSpPr>
          <p:spPr>
            <a:xfrm>
              <a:off x="4814885" y="4591053"/>
              <a:ext cx="238125" cy="253916"/>
            </a:xfrm>
            <a:prstGeom prst="rect">
              <a:avLst/>
            </a:prstGeom>
            <a:noFill/>
          </p:spPr>
          <p:txBody>
            <a:bodyPr wrap="square" rtlCol="0">
              <a:spAutoFit/>
            </a:bodyPr>
            <a:lstStyle/>
            <a:p>
              <a:pPr algn="ctr"/>
              <a:r>
                <a:rPr lang="en-GB" sz="1050" b="1" dirty="0"/>
                <a:t>3</a:t>
              </a:r>
            </a:p>
          </p:txBody>
        </p:sp>
        <p:sp>
          <p:nvSpPr>
            <p:cNvPr id="15" name="TextBox 14">
              <a:extLst>
                <a:ext uri="{FF2B5EF4-FFF2-40B4-BE49-F238E27FC236}">
                  <a16:creationId xmlns:a16="http://schemas.microsoft.com/office/drawing/2014/main" id="{C3AD4FAB-5E28-42DA-B78E-13C264867025}"/>
                </a:ext>
              </a:extLst>
            </p:cNvPr>
            <p:cNvSpPr txBox="1"/>
            <p:nvPr/>
          </p:nvSpPr>
          <p:spPr>
            <a:xfrm>
              <a:off x="5374480" y="4910923"/>
              <a:ext cx="238125" cy="253916"/>
            </a:xfrm>
            <a:prstGeom prst="rect">
              <a:avLst/>
            </a:prstGeom>
            <a:noFill/>
          </p:spPr>
          <p:txBody>
            <a:bodyPr wrap="square" rtlCol="0">
              <a:spAutoFit/>
            </a:bodyPr>
            <a:lstStyle/>
            <a:p>
              <a:pPr algn="ctr"/>
              <a:r>
                <a:rPr lang="en-GB" sz="1050" b="1" dirty="0"/>
                <a:t>4</a:t>
              </a:r>
            </a:p>
          </p:txBody>
        </p:sp>
        <p:sp>
          <p:nvSpPr>
            <p:cNvPr id="16" name="TextBox 15">
              <a:extLst>
                <a:ext uri="{FF2B5EF4-FFF2-40B4-BE49-F238E27FC236}">
                  <a16:creationId xmlns:a16="http://schemas.microsoft.com/office/drawing/2014/main" id="{3CF5B4B4-4100-420C-9799-12D52D755A70}"/>
                </a:ext>
              </a:extLst>
            </p:cNvPr>
            <p:cNvSpPr txBox="1"/>
            <p:nvPr/>
          </p:nvSpPr>
          <p:spPr>
            <a:xfrm>
              <a:off x="4705346" y="4943484"/>
              <a:ext cx="238125" cy="253916"/>
            </a:xfrm>
            <a:prstGeom prst="rect">
              <a:avLst/>
            </a:prstGeom>
            <a:noFill/>
          </p:spPr>
          <p:txBody>
            <a:bodyPr wrap="square" rtlCol="0">
              <a:spAutoFit/>
            </a:bodyPr>
            <a:lstStyle/>
            <a:p>
              <a:pPr algn="ctr"/>
              <a:r>
                <a:rPr lang="en-GB" sz="1050" b="1" dirty="0"/>
                <a:t>5</a:t>
              </a:r>
            </a:p>
          </p:txBody>
        </p:sp>
        <p:sp>
          <p:nvSpPr>
            <p:cNvPr id="17" name="TextBox 16">
              <a:extLst>
                <a:ext uri="{FF2B5EF4-FFF2-40B4-BE49-F238E27FC236}">
                  <a16:creationId xmlns:a16="http://schemas.microsoft.com/office/drawing/2014/main" id="{150227F6-7863-4CDD-A98A-125C0431605A}"/>
                </a:ext>
              </a:extLst>
            </p:cNvPr>
            <p:cNvSpPr txBox="1"/>
            <p:nvPr/>
          </p:nvSpPr>
          <p:spPr>
            <a:xfrm>
              <a:off x="4925614" y="5029627"/>
              <a:ext cx="238125" cy="253916"/>
            </a:xfrm>
            <a:prstGeom prst="rect">
              <a:avLst/>
            </a:prstGeom>
            <a:noFill/>
          </p:spPr>
          <p:txBody>
            <a:bodyPr wrap="square" rtlCol="0">
              <a:spAutoFit/>
            </a:bodyPr>
            <a:lstStyle/>
            <a:p>
              <a:pPr algn="ctr"/>
              <a:r>
                <a:rPr lang="en-GB" sz="1050" b="1" dirty="0"/>
                <a:t>6</a:t>
              </a:r>
            </a:p>
          </p:txBody>
        </p:sp>
        <p:sp>
          <p:nvSpPr>
            <p:cNvPr id="18" name="TextBox 17">
              <a:extLst>
                <a:ext uri="{FF2B5EF4-FFF2-40B4-BE49-F238E27FC236}">
                  <a16:creationId xmlns:a16="http://schemas.microsoft.com/office/drawing/2014/main" id="{E7D95B41-A6B4-478D-8951-DB9D784C91AD}"/>
                </a:ext>
              </a:extLst>
            </p:cNvPr>
            <p:cNvSpPr txBox="1"/>
            <p:nvPr/>
          </p:nvSpPr>
          <p:spPr>
            <a:xfrm>
              <a:off x="5136355" y="5343451"/>
              <a:ext cx="238125" cy="253916"/>
            </a:xfrm>
            <a:prstGeom prst="rect">
              <a:avLst/>
            </a:prstGeom>
            <a:noFill/>
          </p:spPr>
          <p:txBody>
            <a:bodyPr wrap="square" rtlCol="0">
              <a:spAutoFit/>
            </a:bodyPr>
            <a:lstStyle/>
            <a:p>
              <a:pPr algn="ctr"/>
              <a:r>
                <a:rPr lang="en-GB" sz="1050" b="1" dirty="0"/>
                <a:t>7</a:t>
              </a:r>
            </a:p>
          </p:txBody>
        </p:sp>
        <p:sp>
          <p:nvSpPr>
            <p:cNvPr id="19" name="TextBox 18">
              <a:extLst>
                <a:ext uri="{FF2B5EF4-FFF2-40B4-BE49-F238E27FC236}">
                  <a16:creationId xmlns:a16="http://schemas.microsoft.com/office/drawing/2014/main" id="{6A9E324A-E126-4BC0-8A3F-47599E1DDB01}"/>
                </a:ext>
              </a:extLst>
            </p:cNvPr>
            <p:cNvSpPr txBox="1"/>
            <p:nvPr/>
          </p:nvSpPr>
          <p:spPr>
            <a:xfrm>
              <a:off x="5857875" y="5469427"/>
              <a:ext cx="238125" cy="253916"/>
            </a:xfrm>
            <a:prstGeom prst="rect">
              <a:avLst/>
            </a:prstGeom>
            <a:noFill/>
          </p:spPr>
          <p:txBody>
            <a:bodyPr wrap="square" rtlCol="0">
              <a:spAutoFit/>
            </a:bodyPr>
            <a:lstStyle/>
            <a:p>
              <a:pPr algn="ctr"/>
              <a:r>
                <a:rPr lang="en-GB" sz="1050" b="1" dirty="0"/>
                <a:t>8</a:t>
              </a:r>
            </a:p>
          </p:txBody>
        </p:sp>
        <p:sp>
          <p:nvSpPr>
            <p:cNvPr id="20" name="TextBox 19">
              <a:extLst>
                <a:ext uri="{FF2B5EF4-FFF2-40B4-BE49-F238E27FC236}">
                  <a16:creationId xmlns:a16="http://schemas.microsoft.com/office/drawing/2014/main" id="{69C1DFDE-8574-4928-ADF0-AAE049B4CDC9}"/>
                </a:ext>
              </a:extLst>
            </p:cNvPr>
            <p:cNvSpPr txBox="1"/>
            <p:nvPr/>
          </p:nvSpPr>
          <p:spPr>
            <a:xfrm>
              <a:off x="4610099" y="5418220"/>
              <a:ext cx="238125" cy="253916"/>
            </a:xfrm>
            <a:prstGeom prst="rect">
              <a:avLst/>
            </a:prstGeom>
            <a:noFill/>
          </p:spPr>
          <p:txBody>
            <a:bodyPr wrap="square" rtlCol="0">
              <a:spAutoFit/>
            </a:bodyPr>
            <a:lstStyle/>
            <a:p>
              <a:pPr algn="ctr"/>
              <a:r>
                <a:rPr lang="en-GB" sz="1050" b="1" dirty="0"/>
                <a:t>9</a:t>
              </a:r>
            </a:p>
          </p:txBody>
        </p:sp>
        <p:sp>
          <p:nvSpPr>
            <p:cNvPr id="21" name="TextBox 20">
              <a:extLst>
                <a:ext uri="{FF2B5EF4-FFF2-40B4-BE49-F238E27FC236}">
                  <a16:creationId xmlns:a16="http://schemas.microsoft.com/office/drawing/2014/main" id="{2AF96BAD-CAFE-4B3B-B59A-3AC50D821D6A}"/>
                </a:ext>
              </a:extLst>
            </p:cNvPr>
            <p:cNvSpPr txBox="1"/>
            <p:nvPr/>
          </p:nvSpPr>
          <p:spPr>
            <a:xfrm>
              <a:off x="4017640" y="5890947"/>
              <a:ext cx="323850" cy="253916"/>
            </a:xfrm>
            <a:prstGeom prst="rect">
              <a:avLst/>
            </a:prstGeom>
            <a:noFill/>
          </p:spPr>
          <p:txBody>
            <a:bodyPr wrap="square" rtlCol="0">
              <a:spAutoFit/>
            </a:bodyPr>
            <a:lstStyle/>
            <a:p>
              <a:pPr algn="ctr"/>
              <a:r>
                <a:rPr lang="en-GB" sz="1050" b="1" dirty="0"/>
                <a:t>10</a:t>
              </a:r>
            </a:p>
          </p:txBody>
        </p:sp>
        <p:sp>
          <p:nvSpPr>
            <p:cNvPr id="22" name="TextBox 21">
              <a:extLst>
                <a:ext uri="{FF2B5EF4-FFF2-40B4-BE49-F238E27FC236}">
                  <a16:creationId xmlns:a16="http://schemas.microsoft.com/office/drawing/2014/main" id="{FDE6253F-A507-4001-8FAA-8FB777C1BE49}"/>
                </a:ext>
              </a:extLst>
            </p:cNvPr>
            <p:cNvSpPr txBox="1"/>
            <p:nvPr/>
          </p:nvSpPr>
          <p:spPr>
            <a:xfrm>
              <a:off x="4819648" y="5871696"/>
              <a:ext cx="323850" cy="253916"/>
            </a:xfrm>
            <a:prstGeom prst="rect">
              <a:avLst/>
            </a:prstGeom>
            <a:noFill/>
          </p:spPr>
          <p:txBody>
            <a:bodyPr wrap="square" rtlCol="0">
              <a:spAutoFit/>
            </a:bodyPr>
            <a:lstStyle/>
            <a:p>
              <a:pPr algn="ctr"/>
              <a:r>
                <a:rPr lang="en-GB" sz="1050" b="1" dirty="0"/>
                <a:t>11</a:t>
              </a:r>
            </a:p>
          </p:txBody>
        </p:sp>
        <p:sp>
          <p:nvSpPr>
            <p:cNvPr id="23" name="TextBox 22">
              <a:extLst>
                <a:ext uri="{FF2B5EF4-FFF2-40B4-BE49-F238E27FC236}">
                  <a16:creationId xmlns:a16="http://schemas.microsoft.com/office/drawing/2014/main" id="{4CFF73B4-2B34-48E3-B1B8-6886A9B823BB}"/>
                </a:ext>
              </a:extLst>
            </p:cNvPr>
            <p:cNvSpPr txBox="1"/>
            <p:nvPr/>
          </p:nvSpPr>
          <p:spPr>
            <a:xfrm>
              <a:off x="4724401" y="6146872"/>
              <a:ext cx="323850" cy="253916"/>
            </a:xfrm>
            <a:prstGeom prst="rect">
              <a:avLst/>
            </a:prstGeom>
            <a:noFill/>
          </p:spPr>
          <p:txBody>
            <a:bodyPr wrap="square" rtlCol="0">
              <a:spAutoFit/>
            </a:bodyPr>
            <a:lstStyle/>
            <a:p>
              <a:pPr algn="ctr"/>
              <a:r>
                <a:rPr lang="en-GB" sz="1050" b="1" dirty="0"/>
                <a:t>12</a:t>
              </a:r>
            </a:p>
          </p:txBody>
        </p:sp>
        <p:sp>
          <p:nvSpPr>
            <p:cNvPr id="24" name="TextBox 23">
              <a:extLst>
                <a:ext uri="{FF2B5EF4-FFF2-40B4-BE49-F238E27FC236}">
                  <a16:creationId xmlns:a16="http://schemas.microsoft.com/office/drawing/2014/main" id="{2A764069-D074-4F83-B47A-99B56591605F}"/>
                </a:ext>
              </a:extLst>
            </p:cNvPr>
            <p:cNvSpPr txBox="1"/>
            <p:nvPr/>
          </p:nvSpPr>
          <p:spPr>
            <a:xfrm>
              <a:off x="4303390" y="6343764"/>
              <a:ext cx="323850" cy="253916"/>
            </a:xfrm>
            <a:prstGeom prst="rect">
              <a:avLst/>
            </a:prstGeom>
            <a:noFill/>
          </p:spPr>
          <p:txBody>
            <a:bodyPr wrap="square" rtlCol="0">
              <a:spAutoFit/>
            </a:bodyPr>
            <a:lstStyle/>
            <a:p>
              <a:pPr algn="ctr"/>
              <a:r>
                <a:rPr lang="en-GB" sz="1050" b="1" dirty="0"/>
                <a:t>13</a:t>
              </a:r>
            </a:p>
          </p:txBody>
        </p:sp>
        <p:sp>
          <p:nvSpPr>
            <p:cNvPr id="25" name="TextBox 24">
              <a:extLst>
                <a:ext uri="{FF2B5EF4-FFF2-40B4-BE49-F238E27FC236}">
                  <a16:creationId xmlns:a16="http://schemas.microsoft.com/office/drawing/2014/main" id="{A7AC7FD3-BC75-4DFA-992E-EADF9075D343}"/>
                </a:ext>
              </a:extLst>
            </p:cNvPr>
            <p:cNvSpPr txBox="1"/>
            <p:nvPr/>
          </p:nvSpPr>
          <p:spPr>
            <a:xfrm>
              <a:off x="5000624" y="6361764"/>
              <a:ext cx="323850" cy="253916"/>
            </a:xfrm>
            <a:prstGeom prst="rect">
              <a:avLst/>
            </a:prstGeom>
            <a:noFill/>
          </p:spPr>
          <p:txBody>
            <a:bodyPr wrap="square" rtlCol="0">
              <a:spAutoFit/>
            </a:bodyPr>
            <a:lstStyle/>
            <a:p>
              <a:pPr algn="ctr"/>
              <a:r>
                <a:rPr lang="en-GB" sz="1050" b="1" dirty="0"/>
                <a:t>14</a:t>
              </a:r>
            </a:p>
          </p:txBody>
        </p:sp>
        <p:sp>
          <p:nvSpPr>
            <p:cNvPr id="26" name="TextBox 25">
              <a:extLst>
                <a:ext uri="{FF2B5EF4-FFF2-40B4-BE49-F238E27FC236}">
                  <a16:creationId xmlns:a16="http://schemas.microsoft.com/office/drawing/2014/main" id="{607C8B00-0E91-4FAE-A267-932DD682B4D8}"/>
                </a:ext>
              </a:extLst>
            </p:cNvPr>
            <p:cNvSpPr txBox="1"/>
            <p:nvPr/>
          </p:nvSpPr>
          <p:spPr>
            <a:xfrm>
              <a:off x="5381624" y="6146872"/>
              <a:ext cx="323850" cy="253916"/>
            </a:xfrm>
            <a:prstGeom prst="rect">
              <a:avLst/>
            </a:prstGeom>
            <a:noFill/>
          </p:spPr>
          <p:txBody>
            <a:bodyPr wrap="square" rtlCol="0">
              <a:spAutoFit/>
            </a:bodyPr>
            <a:lstStyle/>
            <a:p>
              <a:pPr algn="ctr"/>
              <a:r>
                <a:rPr lang="en-GB" sz="1050" b="1" dirty="0"/>
                <a:t>15</a:t>
              </a:r>
            </a:p>
          </p:txBody>
        </p:sp>
      </p:grpSp>
      <p:graphicFrame>
        <p:nvGraphicFramePr>
          <p:cNvPr id="27" name="Table 27">
            <a:extLst>
              <a:ext uri="{FF2B5EF4-FFF2-40B4-BE49-F238E27FC236}">
                <a16:creationId xmlns:a16="http://schemas.microsoft.com/office/drawing/2014/main" id="{2DF316FB-9B0F-494E-8363-47A145D38897}"/>
              </a:ext>
            </a:extLst>
          </p:cNvPr>
          <p:cNvGraphicFramePr>
            <a:graphicFrameLocks noGrp="1"/>
          </p:cNvGraphicFramePr>
          <p:nvPr>
            <p:extLst>
              <p:ext uri="{D42A27DB-BD31-4B8C-83A1-F6EECF244321}">
                <p14:modId xmlns:p14="http://schemas.microsoft.com/office/powerpoint/2010/main" val="1408077611"/>
              </p:ext>
            </p:extLst>
          </p:nvPr>
        </p:nvGraphicFramePr>
        <p:xfrm>
          <a:off x="6212744" y="3435184"/>
          <a:ext cx="5798817" cy="3124200"/>
        </p:xfrm>
        <a:graphic>
          <a:graphicData uri="http://schemas.openxmlformats.org/drawingml/2006/table">
            <a:tbl>
              <a:tblPr firstRow="1" bandRow="1">
                <a:tableStyleId>{5940675A-B579-460E-94D1-54222C63F5DA}</a:tableStyleId>
              </a:tblPr>
              <a:tblGrid>
                <a:gridCol w="2990853">
                  <a:extLst>
                    <a:ext uri="{9D8B030D-6E8A-4147-A177-3AD203B41FA5}">
                      <a16:colId xmlns:a16="http://schemas.microsoft.com/office/drawing/2014/main" val="2315838179"/>
                    </a:ext>
                  </a:extLst>
                </a:gridCol>
                <a:gridCol w="1352550">
                  <a:extLst>
                    <a:ext uri="{9D8B030D-6E8A-4147-A177-3AD203B41FA5}">
                      <a16:colId xmlns:a16="http://schemas.microsoft.com/office/drawing/2014/main" val="79186200"/>
                    </a:ext>
                  </a:extLst>
                </a:gridCol>
                <a:gridCol w="1455414">
                  <a:extLst>
                    <a:ext uri="{9D8B030D-6E8A-4147-A177-3AD203B41FA5}">
                      <a16:colId xmlns:a16="http://schemas.microsoft.com/office/drawing/2014/main" val="3737570170"/>
                    </a:ext>
                  </a:extLst>
                </a:gridCol>
              </a:tblGrid>
              <a:tr h="239588">
                <a:tc>
                  <a:txBody>
                    <a:bodyPr/>
                    <a:lstStyle/>
                    <a:p>
                      <a:pPr algn="ctr"/>
                      <a:r>
                        <a:rPr lang="en-GB" sz="1100" b="1" dirty="0"/>
                        <a:t>Statement</a:t>
                      </a:r>
                    </a:p>
                  </a:txBody>
                  <a:tcPr/>
                </a:tc>
                <a:tc>
                  <a:txBody>
                    <a:bodyPr/>
                    <a:lstStyle/>
                    <a:p>
                      <a:pPr algn="ctr"/>
                      <a:r>
                        <a:rPr lang="en-GB" sz="1100" b="1" dirty="0"/>
                        <a:t>Limestone</a:t>
                      </a:r>
                    </a:p>
                  </a:txBody>
                  <a:tcPr/>
                </a:tc>
                <a:tc>
                  <a:txBody>
                    <a:bodyPr/>
                    <a:lstStyle/>
                    <a:p>
                      <a:pPr algn="ctr"/>
                      <a:r>
                        <a:rPr lang="en-GB" sz="1100" b="1" dirty="0"/>
                        <a:t>Gritstone</a:t>
                      </a:r>
                    </a:p>
                  </a:txBody>
                  <a:tcPr/>
                </a:tc>
                <a:extLst>
                  <a:ext uri="{0D108BD9-81ED-4DB2-BD59-A6C34878D82A}">
                    <a16:rowId xmlns:a16="http://schemas.microsoft.com/office/drawing/2014/main" val="1613616579"/>
                  </a:ext>
                </a:extLst>
              </a:tr>
              <a:tr h="370840">
                <a:tc>
                  <a:txBody>
                    <a:bodyPr/>
                    <a:lstStyle/>
                    <a:p>
                      <a:pPr algn="ctr"/>
                      <a:r>
                        <a:rPr lang="en-GB" sz="1100" b="0" dirty="0"/>
                        <a:t>This rock is also referred to as the ‘White Peak’</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856858482"/>
                  </a:ext>
                </a:extLst>
              </a:tr>
              <a:tr h="370840">
                <a:tc>
                  <a:txBody>
                    <a:bodyPr/>
                    <a:lstStyle/>
                    <a:p>
                      <a:pPr algn="ctr"/>
                      <a:r>
                        <a:rPr lang="en-GB" sz="1100" b="0" dirty="0"/>
                        <a:t>This rock is soluble so it can be dissolved</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2133658977"/>
                  </a:ext>
                </a:extLst>
              </a:tr>
              <a:tr h="370840">
                <a:tc>
                  <a:txBody>
                    <a:bodyPr/>
                    <a:lstStyle/>
                    <a:p>
                      <a:pPr algn="ctr"/>
                      <a:r>
                        <a:rPr lang="en-GB" sz="1100" b="0" dirty="0"/>
                        <a:t>This rock is also referred to as the ‘Dark Peak’</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3340861911"/>
                  </a:ext>
                </a:extLst>
              </a:tr>
              <a:tr h="370840">
                <a:tc>
                  <a:txBody>
                    <a:bodyPr/>
                    <a:lstStyle/>
                    <a:p>
                      <a:pPr algn="ctr"/>
                      <a:r>
                        <a:rPr lang="en-GB" sz="1100" b="0" dirty="0"/>
                        <a:t>Intricate cave systems have been carved out of this rock type</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709189296"/>
                  </a:ext>
                </a:extLst>
              </a:tr>
              <a:tr h="370840">
                <a:tc>
                  <a:txBody>
                    <a:bodyPr/>
                    <a:lstStyle/>
                    <a:p>
                      <a:pPr algn="ctr"/>
                      <a:r>
                        <a:rPr lang="en-GB" sz="1100" b="0" dirty="0"/>
                        <a:t>This rock is insoluble</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1160704577"/>
                  </a:ext>
                </a:extLst>
              </a:tr>
              <a:tr h="370840">
                <a:tc>
                  <a:txBody>
                    <a:bodyPr/>
                    <a:lstStyle/>
                    <a:p>
                      <a:pPr algn="ctr"/>
                      <a:r>
                        <a:rPr lang="en-GB" sz="1100" b="0" dirty="0"/>
                        <a:t>This rock supports the heather moorland and bog environments</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2859258450"/>
                  </a:ext>
                </a:extLst>
              </a:tr>
              <a:tr h="370840">
                <a:tc>
                  <a:txBody>
                    <a:bodyPr/>
                    <a:lstStyle/>
                    <a:p>
                      <a:pPr algn="ctr"/>
                      <a:r>
                        <a:rPr lang="en-GB" sz="1100" b="0" dirty="0"/>
                        <a:t>These areas are intensively farmed with sheep and dairy usage</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3498602157"/>
                  </a:ext>
                </a:extLst>
              </a:tr>
            </a:tbl>
          </a:graphicData>
        </a:graphic>
      </p:graphicFrame>
    </p:spTree>
    <p:extLst>
      <p:ext uri="{BB962C8B-B14F-4D97-AF65-F5344CB8AC3E}">
        <p14:creationId xmlns:p14="http://schemas.microsoft.com/office/powerpoint/2010/main" val="359280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76561-1710-4A7E-9E63-7989F794ECCA}"/>
              </a:ext>
            </a:extLst>
          </p:cNvPr>
          <p:cNvPicPr>
            <a:picLocks noChangeAspect="1"/>
          </p:cNvPicPr>
          <p:nvPr/>
        </p:nvPicPr>
        <p:blipFill>
          <a:blip r:embed="rId2"/>
          <a:stretch>
            <a:fillRect/>
          </a:stretch>
        </p:blipFill>
        <p:spPr>
          <a:xfrm>
            <a:off x="892786" y="849446"/>
            <a:ext cx="4229008" cy="2926674"/>
          </a:xfrm>
          <a:prstGeom prst="rect">
            <a:avLst/>
          </a:prstGeom>
        </p:spPr>
      </p:pic>
      <p:sp>
        <p:nvSpPr>
          <p:cNvPr id="2" name="Title 1"/>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panose="020B0604020202020204" pitchFamily="34" charset="0"/>
              </a:rPr>
              <a:t>Year 7 Weekly Homework Spring  1.3	                      </a:t>
            </a:r>
            <a:r>
              <a:rPr lang="en-GB" sz="1600" b="1" dirty="0">
                <a:cs typeface="Arial" panose="020B0604020202020204" pitchFamily="34" charset="0"/>
              </a:rPr>
              <a:t>The Biomes and Climate of Russia                                             </a:t>
            </a:r>
            <a:r>
              <a:rPr lang="en-GB" sz="1600" dirty="0">
                <a:cs typeface="Arial" panose="020B0604020202020204" pitchFamily="34" charset="0"/>
              </a:rPr>
              <a:t>Knowledge Book: P51, P56</a:t>
            </a:r>
            <a:endParaRPr lang="en-GB" sz="16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64535951"/>
              </p:ext>
            </p:extLst>
          </p:nvPr>
        </p:nvGraphicFramePr>
        <p:xfrm>
          <a:off x="78375" y="676122"/>
          <a:ext cx="12000414" cy="6086987"/>
        </p:xfrm>
        <a:graphic>
          <a:graphicData uri="http://schemas.openxmlformats.org/drawingml/2006/table">
            <a:tbl>
              <a:tblPr firstRow="1" bandRow="1">
                <a:tableStyleId>{5940675A-B579-460E-94D1-54222C63F5DA}</a:tableStyleId>
              </a:tblPr>
              <a:tblGrid>
                <a:gridCol w="6000207">
                  <a:extLst>
                    <a:ext uri="{9D8B030D-6E8A-4147-A177-3AD203B41FA5}">
                      <a16:colId xmlns:a16="http://schemas.microsoft.com/office/drawing/2014/main" val="1663066600"/>
                    </a:ext>
                  </a:extLst>
                </a:gridCol>
                <a:gridCol w="6000207">
                  <a:extLst>
                    <a:ext uri="{9D8B030D-6E8A-4147-A177-3AD203B41FA5}">
                      <a16:colId xmlns:a16="http://schemas.microsoft.com/office/drawing/2014/main" val="2551129518"/>
                    </a:ext>
                  </a:extLst>
                </a:gridCol>
              </a:tblGrid>
              <a:tr h="2589445">
                <a:tc>
                  <a:txBody>
                    <a:bodyPr/>
                    <a:lstStyle/>
                    <a:p>
                      <a:r>
                        <a:rPr lang="en-GB" sz="1200" b="1" baseline="0" dirty="0">
                          <a:latin typeface="+mn-lt"/>
                          <a:cs typeface="Arial"/>
                        </a:rPr>
                        <a:t>1. </a:t>
                      </a:r>
                      <a:r>
                        <a:rPr lang="en-GB" sz="1200" b="1" i="0" u="none" strike="noStrike" baseline="0" noProof="0" dirty="0">
                          <a:latin typeface="+mn-lt"/>
                          <a:cs typeface="Arial"/>
                        </a:rPr>
                        <a:t>Label ‘North-East Russia’ and ‘Central Russia’ onto the climate diagram:</a:t>
                      </a:r>
                      <a:endParaRPr lang="en-US" sz="1200" b="0" i="0" u="none" strike="noStrike" baseline="0" noProof="0" dirty="0">
                        <a:latin typeface="+mn-lt"/>
                        <a:cs typeface="Arial"/>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p>
                      <a:pPr lvl="0">
                        <a:buNone/>
                      </a:pPr>
                      <a:endParaRPr lang="en-GB" sz="1200" b="0" i="0" u="none" strike="noStrike" baseline="0" noProof="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cs typeface="Arial"/>
                        </a:rPr>
                        <a:t> 2.</a:t>
                      </a:r>
                      <a:r>
                        <a:rPr lang="en-GB" sz="1200" b="1" baseline="0" dirty="0">
                          <a:latin typeface="+mn-lt"/>
                          <a:cs typeface="Arial"/>
                        </a:rPr>
                        <a:t> P56: </a:t>
                      </a:r>
                      <a:r>
                        <a:rPr lang="en-GB" sz="1200" b="1" dirty="0">
                          <a:latin typeface="+mn-lt"/>
                          <a:cs typeface="Arial"/>
                        </a:rPr>
                        <a:t>Make links between the words – explain at least 4 links you make</a:t>
                      </a:r>
                      <a:endParaRPr lang="en-GB" sz="1200" b="1" baseline="0" dirty="0">
                        <a:latin typeface="+mn-lt"/>
                        <a:cs typeface="Arial"/>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p>
                      <a:endParaRPr lang="en-GB" sz="1200" b="1" baseline="0" dirty="0">
                        <a:latin typeface="+mn-lt"/>
                        <a:cs typeface="Arial" panose="020B0604020202020204" pitchFamily="34" charset="0"/>
                      </a:endParaRPr>
                    </a:p>
                  </a:txBody>
                  <a:tcPr/>
                </a:tc>
                <a:extLst>
                  <a:ext uri="{0D108BD9-81ED-4DB2-BD59-A6C34878D82A}">
                    <a16:rowId xmlns:a16="http://schemas.microsoft.com/office/drawing/2014/main" val="3606664193"/>
                  </a:ext>
                </a:extLst>
              </a:tr>
              <a:tr h="3069467">
                <a:tc>
                  <a:txBody>
                    <a:bodyPr/>
                    <a:lstStyle/>
                    <a:p>
                      <a:pPr marL="228600" indent="-228600">
                        <a:buAutoNum type="arabicPeriod" startAt="3"/>
                      </a:pPr>
                      <a:r>
                        <a:rPr lang="en-GB" sz="1200" b="1" baseline="0" dirty="0">
                          <a:latin typeface="+mn-lt"/>
                          <a:cs typeface="Arial"/>
                        </a:rPr>
                        <a:t>Answer the following questions:</a:t>
                      </a:r>
                    </a:p>
                    <a:p>
                      <a:pPr marL="0" indent="0">
                        <a:buNone/>
                      </a:pPr>
                      <a:endParaRPr lang="en-GB" sz="1200" b="1" baseline="0" dirty="0">
                        <a:latin typeface="+mn-lt"/>
                        <a:cs typeface="Arial"/>
                      </a:endParaRPr>
                    </a:p>
                    <a:p>
                      <a:pPr marL="228600" indent="-228600">
                        <a:buAutoNum type="alphaLcParenR"/>
                      </a:pPr>
                      <a:r>
                        <a:rPr lang="en-GB" sz="1200" b="0" baseline="0" dirty="0">
                          <a:latin typeface="+mn-lt"/>
                          <a:cs typeface="Arial"/>
                        </a:rPr>
                        <a:t>What are the two main biomes that exist in Russia?</a:t>
                      </a:r>
                    </a:p>
                    <a:p>
                      <a:pPr marL="228600" indent="-228600">
                        <a:buAutoNum type="alphaLcParenR"/>
                      </a:pPr>
                      <a:endParaRPr lang="en-GB" sz="1200" b="0" baseline="0" dirty="0">
                        <a:latin typeface="+mn-lt"/>
                        <a:cs typeface="Arial"/>
                      </a:endParaRPr>
                    </a:p>
                    <a:p>
                      <a:pPr marL="228600" indent="-228600">
                        <a:buAutoNum type="alphaLcParenR"/>
                      </a:pPr>
                      <a:endParaRPr lang="en-GB" sz="1200" b="0" baseline="0" dirty="0">
                        <a:latin typeface="+mn-lt"/>
                        <a:cs typeface="Arial"/>
                      </a:endParaRPr>
                    </a:p>
                    <a:p>
                      <a:pPr marL="228600" indent="-228600">
                        <a:buAutoNum type="alphaLcParenR"/>
                      </a:pPr>
                      <a:r>
                        <a:rPr lang="en-GB" sz="1200" b="0" baseline="0" dirty="0">
                          <a:latin typeface="+mn-lt"/>
                          <a:cs typeface="Arial" panose="020B0604020202020204" pitchFamily="34" charset="0"/>
                        </a:rPr>
                        <a:t>TRUE or FALSE: Russia experiences high volumes of rainfall throughout the year?</a:t>
                      </a:r>
                    </a:p>
                    <a:p>
                      <a:pPr marL="228600" indent="-228600">
                        <a:buAutoNum type="alphaLcParenR"/>
                      </a:pPr>
                      <a:endParaRPr lang="en-GB" sz="1200" b="0" baseline="0" dirty="0">
                        <a:latin typeface="+mn-lt"/>
                        <a:cs typeface="Arial" panose="020B0604020202020204" pitchFamily="34" charset="0"/>
                      </a:endParaRPr>
                    </a:p>
                    <a:p>
                      <a:pPr marL="228600" indent="-228600">
                        <a:buAutoNum type="alphaLcParenR"/>
                      </a:pPr>
                      <a:endParaRPr lang="en-GB" sz="1200" b="0" baseline="0" dirty="0">
                        <a:latin typeface="+mn-lt"/>
                        <a:cs typeface="Arial" panose="020B0604020202020204" pitchFamily="34" charset="0"/>
                      </a:endParaRPr>
                    </a:p>
                    <a:p>
                      <a:pPr marL="228600" indent="-228600">
                        <a:buAutoNum type="alphaLcParenR"/>
                      </a:pPr>
                      <a:r>
                        <a:rPr lang="en-GB" sz="1200" b="0" baseline="0" dirty="0">
                          <a:latin typeface="+mn-lt"/>
                          <a:cs typeface="Arial" panose="020B0604020202020204" pitchFamily="34" charset="0"/>
                        </a:rPr>
                        <a:t>In January, what are the temperatures in West Russia like, compared to the temperatures in East Russia?</a:t>
                      </a:r>
                    </a:p>
                    <a:p>
                      <a:pPr marL="228600" indent="-228600">
                        <a:buAutoNum type="alphaLcParenR"/>
                      </a:pPr>
                      <a:endParaRPr lang="en-GB" sz="1200" b="0" baseline="0" dirty="0">
                        <a:latin typeface="+mn-lt"/>
                        <a:cs typeface="Arial" panose="020B0604020202020204" pitchFamily="34" charset="0"/>
                      </a:endParaRPr>
                    </a:p>
                    <a:p>
                      <a:pPr marL="228600" indent="-228600">
                        <a:buAutoNum type="alphaLcParenR"/>
                      </a:pPr>
                      <a:endParaRPr lang="en-GB" sz="1200" b="0" baseline="0" dirty="0">
                        <a:latin typeface="+mn-lt"/>
                        <a:cs typeface="Arial" panose="020B0604020202020204" pitchFamily="34" charset="0"/>
                      </a:endParaRPr>
                    </a:p>
                    <a:p>
                      <a:pPr marL="228600" indent="-228600">
                        <a:buAutoNum type="alphaLcParenR"/>
                      </a:pPr>
                      <a:endParaRPr lang="en-GB" sz="1200" b="0" baseline="0" dirty="0">
                        <a:latin typeface="+mn-lt"/>
                        <a:cs typeface="Arial" panose="020B0604020202020204" pitchFamily="34" charset="0"/>
                      </a:endParaRPr>
                    </a:p>
                    <a:p>
                      <a:pPr marL="228600" indent="-228600">
                        <a:buAutoNum type="alphaLcParenR"/>
                      </a:pPr>
                      <a:r>
                        <a:rPr lang="en-GB" sz="1200" b="0" baseline="0" dirty="0">
                          <a:latin typeface="+mn-lt"/>
                          <a:cs typeface="Arial" panose="020B0604020202020204" pitchFamily="34" charset="0"/>
                        </a:rPr>
                        <a:t>What percentage of the worlds conifers are found in Russia?</a:t>
                      </a:r>
                      <a:endParaRPr lang="en-GB" sz="1200" b="0" baseline="0" dirty="0">
                        <a:latin typeface="+mn-lt"/>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cs typeface="Arial" panose="020B0604020202020204" pitchFamily="34" charset="0"/>
                        </a:rPr>
                        <a:t>4. Tick the correct box for which the following statements are true</a:t>
                      </a:r>
                      <a:r>
                        <a:rPr lang="en-GB" sz="1200" b="1" baseline="0" dirty="0">
                          <a:latin typeface="+mn-lt"/>
                          <a:cs typeface="Arial" panose="020B0604020202020204" pitchFamily="34" charset="0"/>
                        </a:rPr>
                        <a:t>:</a:t>
                      </a:r>
                    </a:p>
                    <a:p>
                      <a:endParaRPr lang="en-US" dirty="0">
                        <a:latin typeface="+mn-lt"/>
                      </a:endParaRPr>
                    </a:p>
                  </a:txBody>
                  <a:tcPr/>
                </a:tc>
                <a:extLst>
                  <a:ext uri="{0D108BD9-81ED-4DB2-BD59-A6C34878D82A}">
                    <a16:rowId xmlns:a16="http://schemas.microsoft.com/office/drawing/2014/main" val="4145184444"/>
                  </a:ext>
                </a:extLst>
              </a:tr>
            </a:tbl>
          </a:graphicData>
        </a:graphic>
      </p:graphicFrame>
      <p:sp>
        <p:nvSpPr>
          <p:cNvPr id="12" name="TextBox 11">
            <a:extLst>
              <a:ext uri="{FF2B5EF4-FFF2-40B4-BE49-F238E27FC236}">
                <a16:creationId xmlns:a16="http://schemas.microsoft.com/office/drawing/2014/main" id="{31C57FA9-D479-439B-B967-345551C93140}"/>
              </a:ext>
            </a:extLst>
          </p:cNvPr>
          <p:cNvSpPr txBox="1"/>
          <p:nvPr/>
        </p:nvSpPr>
        <p:spPr>
          <a:xfrm>
            <a:off x="6171427" y="1006751"/>
            <a:ext cx="90879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cs typeface="Calibri"/>
              </a:rPr>
              <a:t>Tundra</a:t>
            </a:r>
          </a:p>
        </p:txBody>
      </p:sp>
      <p:sp>
        <p:nvSpPr>
          <p:cNvPr id="15" name="TextBox 14">
            <a:extLst>
              <a:ext uri="{FF2B5EF4-FFF2-40B4-BE49-F238E27FC236}">
                <a16:creationId xmlns:a16="http://schemas.microsoft.com/office/drawing/2014/main" id="{F317319E-7F5D-4CA6-AFCC-6E9BA6C30B0A}"/>
              </a:ext>
            </a:extLst>
          </p:cNvPr>
          <p:cNvSpPr txBox="1"/>
          <p:nvPr/>
        </p:nvSpPr>
        <p:spPr>
          <a:xfrm>
            <a:off x="6223924" y="3308875"/>
            <a:ext cx="12378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cs typeface="Calibri"/>
              </a:rPr>
              <a:t>Taiga</a:t>
            </a:r>
          </a:p>
        </p:txBody>
      </p:sp>
      <p:sp>
        <p:nvSpPr>
          <p:cNvPr id="16" name="TextBox 15">
            <a:extLst>
              <a:ext uri="{FF2B5EF4-FFF2-40B4-BE49-F238E27FC236}">
                <a16:creationId xmlns:a16="http://schemas.microsoft.com/office/drawing/2014/main" id="{0BD647BD-FF0A-444F-8792-D78A80E322F5}"/>
              </a:ext>
            </a:extLst>
          </p:cNvPr>
          <p:cNvSpPr txBox="1"/>
          <p:nvPr/>
        </p:nvSpPr>
        <p:spPr>
          <a:xfrm>
            <a:off x="8408546" y="2158894"/>
            <a:ext cx="16523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cs typeface="Calibri"/>
              </a:rPr>
              <a:t>Plants/ Vegetation</a:t>
            </a:r>
          </a:p>
        </p:txBody>
      </p:sp>
      <p:sp>
        <p:nvSpPr>
          <p:cNvPr id="20" name="TextBox 19">
            <a:extLst>
              <a:ext uri="{FF2B5EF4-FFF2-40B4-BE49-F238E27FC236}">
                <a16:creationId xmlns:a16="http://schemas.microsoft.com/office/drawing/2014/main" id="{1F56F8EC-C46D-4A8A-AD8E-E0027DE4E9B9}"/>
              </a:ext>
            </a:extLst>
          </p:cNvPr>
          <p:cNvSpPr txBox="1"/>
          <p:nvPr/>
        </p:nvSpPr>
        <p:spPr>
          <a:xfrm>
            <a:off x="11024559" y="1031517"/>
            <a:ext cx="8443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cs typeface="Calibri"/>
              </a:rPr>
              <a:t>Seasons</a:t>
            </a:r>
          </a:p>
        </p:txBody>
      </p:sp>
      <p:sp>
        <p:nvSpPr>
          <p:cNvPr id="6" name="Rectangle 5">
            <a:extLst>
              <a:ext uri="{FF2B5EF4-FFF2-40B4-BE49-F238E27FC236}">
                <a16:creationId xmlns:a16="http://schemas.microsoft.com/office/drawing/2014/main" id="{868EE4C3-0C65-4AEB-9C74-AA877A70ACC2}"/>
              </a:ext>
            </a:extLst>
          </p:cNvPr>
          <p:cNvSpPr/>
          <p:nvPr/>
        </p:nvSpPr>
        <p:spPr>
          <a:xfrm>
            <a:off x="8295175" y="4257964"/>
            <a:ext cx="719515" cy="2401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53530622-3D7B-401A-A685-CE2470E7461A}"/>
              </a:ext>
            </a:extLst>
          </p:cNvPr>
          <p:cNvSpPr txBox="1"/>
          <p:nvPr/>
        </p:nvSpPr>
        <p:spPr>
          <a:xfrm>
            <a:off x="11181659" y="3247056"/>
            <a:ext cx="6522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cs typeface="Calibri"/>
              </a:rPr>
              <a:t>Russia</a:t>
            </a:r>
          </a:p>
        </p:txBody>
      </p:sp>
      <p:sp>
        <p:nvSpPr>
          <p:cNvPr id="7" name="TextBox 6">
            <a:extLst>
              <a:ext uri="{FF2B5EF4-FFF2-40B4-BE49-F238E27FC236}">
                <a16:creationId xmlns:a16="http://schemas.microsoft.com/office/drawing/2014/main" id="{0020A5D1-8745-44FA-BAB2-CA364B4F366D}"/>
              </a:ext>
            </a:extLst>
          </p:cNvPr>
          <p:cNvSpPr txBox="1"/>
          <p:nvPr/>
        </p:nvSpPr>
        <p:spPr>
          <a:xfrm rot="1747652">
            <a:off x="6532618" y="1433213"/>
            <a:ext cx="2142896" cy="707886"/>
          </a:xfrm>
          <a:prstGeom prst="rect">
            <a:avLst/>
          </a:prstGeom>
          <a:noFill/>
        </p:spPr>
        <p:txBody>
          <a:bodyPr wrap="square" rtlCol="0">
            <a:spAutoFit/>
          </a:bodyPr>
          <a:lstStyle/>
          <a:p>
            <a:pPr algn="ctr"/>
            <a:r>
              <a:rPr lang="en-GB" sz="1000" dirty="0"/>
              <a:t>Plants include: fungus, grasses and shrubs. They grow low to the ground to protect themselves from the cold and wind</a:t>
            </a:r>
          </a:p>
        </p:txBody>
      </p:sp>
      <p:cxnSp>
        <p:nvCxnSpPr>
          <p:cNvPr id="9" name="Straight Connector 8">
            <a:extLst>
              <a:ext uri="{FF2B5EF4-FFF2-40B4-BE49-F238E27FC236}">
                <a16:creationId xmlns:a16="http://schemas.microsoft.com/office/drawing/2014/main" id="{3B61F59D-51FF-4CD0-98F0-290629FFF437}"/>
              </a:ext>
            </a:extLst>
          </p:cNvPr>
          <p:cNvCxnSpPr>
            <a:stCxn id="7" idx="1"/>
          </p:cNvCxnSpPr>
          <p:nvPr/>
        </p:nvCxnSpPr>
        <p:spPr>
          <a:xfrm>
            <a:off x="6668115" y="1265623"/>
            <a:ext cx="1792188" cy="9781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Table 27">
            <a:extLst>
              <a:ext uri="{FF2B5EF4-FFF2-40B4-BE49-F238E27FC236}">
                <a16:creationId xmlns:a16="http://schemas.microsoft.com/office/drawing/2014/main" id="{8C93F04A-DDD3-4373-B97B-C5E004F76A44}"/>
              </a:ext>
            </a:extLst>
          </p:cNvPr>
          <p:cNvGraphicFramePr>
            <a:graphicFrameLocks noGrp="1"/>
          </p:cNvGraphicFramePr>
          <p:nvPr>
            <p:extLst>
              <p:ext uri="{D42A27DB-BD31-4B8C-83A1-F6EECF244321}">
                <p14:modId xmlns:p14="http://schemas.microsoft.com/office/powerpoint/2010/main" val="2176583153"/>
              </p:ext>
            </p:extLst>
          </p:nvPr>
        </p:nvGraphicFramePr>
        <p:xfrm>
          <a:off x="6171427" y="4008641"/>
          <a:ext cx="5798817" cy="2667000"/>
        </p:xfrm>
        <a:graphic>
          <a:graphicData uri="http://schemas.openxmlformats.org/drawingml/2006/table">
            <a:tbl>
              <a:tblPr firstRow="1" bandRow="1">
                <a:tableStyleId>{5940675A-B579-460E-94D1-54222C63F5DA}</a:tableStyleId>
              </a:tblPr>
              <a:tblGrid>
                <a:gridCol w="2990853">
                  <a:extLst>
                    <a:ext uri="{9D8B030D-6E8A-4147-A177-3AD203B41FA5}">
                      <a16:colId xmlns:a16="http://schemas.microsoft.com/office/drawing/2014/main" val="2315838179"/>
                    </a:ext>
                  </a:extLst>
                </a:gridCol>
                <a:gridCol w="1352550">
                  <a:extLst>
                    <a:ext uri="{9D8B030D-6E8A-4147-A177-3AD203B41FA5}">
                      <a16:colId xmlns:a16="http://schemas.microsoft.com/office/drawing/2014/main" val="79186200"/>
                    </a:ext>
                  </a:extLst>
                </a:gridCol>
                <a:gridCol w="1455414">
                  <a:extLst>
                    <a:ext uri="{9D8B030D-6E8A-4147-A177-3AD203B41FA5}">
                      <a16:colId xmlns:a16="http://schemas.microsoft.com/office/drawing/2014/main" val="3737570170"/>
                    </a:ext>
                  </a:extLst>
                </a:gridCol>
              </a:tblGrid>
              <a:tr h="239588">
                <a:tc>
                  <a:txBody>
                    <a:bodyPr/>
                    <a:lstStyle/>
                    <a:p>
                      <a:pPr algn="ctr"/>
                      <a:r>
                        <a:rPr lang="en-GB" sz="1100" b="1" dirty="0"/>
                        <a:t>Statement</a:t>
                      </a:r>
                    </a:p>
                  </a:txBody>
                  <a:tcPr/>
                </a:tc>
                <a:tc>
                  <a:txBody>
                    <a:bodyPr/>
                    <a:lstStyle/>
                    <a:p>
                      <a:pPr algn="ctr"/>
                      <a:r>
                        <a:rPr lang="en-GB" sz="1100" b="1" dirty="0"/>
                        <a:t>Tundra</a:t>
                      </a:r>
                    </a:p>
                  </a:txBody>
                  <a:tcPr/>
                </a:tc>
                <a:tc>
                  <a:txBody>
                    <a:bodyPr/>
                    <a:lstStyle/>
                    <a:p>
                      <a:pPr algn="ctr"/>
                      <a:r>
                        <a:rPr lang="en-GB" sz="1100" b="1" dirty="0"/>
                        <a:t>Taiga</a:t>
                      </a:r>
                    </a:p>
                  </a:txBody>
                  <a:tcPr/>
                </a:tc>
                <a:extLst>
                  <a:ext uri="{0D108BD9-81ED-4DB2-BD59-A6C34878D82A}">
                    <a16:rowId xmlns:a16="http://schemas.microsoft.com/office/drawing/2014/main" val="1613616579"/>
                  </a:ext>
                </a:extLst>
              </a:tr>
              <a:tr h="370840">
                <a:tc>
                  <a:txBody>
                    <a:bodyPr/>
                    <a:lstStyle/>
                    <a:p>
                      <a:pPr algn="ctr"/>
                      <a:r>
                        <a:rPr lang="en-GB" sz="1100" b="0" dirty="0"/>
                        <a:t>Plants including: fungus, grasses and shrubs grow here</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856858482"/>
                  </a:ext>
                </a:extLst>
              </a:tr>
              <a:tr h="370840">
                <a:tc>
                  <a:txBody>
                    <a:bodyPr/>
                    <a:lstStyle/>
                    <a:p>
                      <a:pPr algn="ctr"/>
                      <a:r>
                        <a:rPr lang="en-GB" sz="1100" b="0" dirty="0"/>
                        <a:t>Found in the northern hemisphere</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2133658977"/>
                  </a:ext>
                </a:extLst>
              </a:tr>
              <a:tr h="370840">
                <a:tc>
                  <a:txBody>
                    <a:bodyPr/>
                    <a:lstStyle/>
                    <a:p>
                      <a:pPr algn="ctr"/>
                      <a:r>
                        <a:rPr lang="en-GB" sz="1100" b="0" dirty="0"/>
                        <a:t>Coniferous forests grow in this biome</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3340861911"/>
                  </a:ext>
                </a:extLst>
              </a:tr>
              <a:tr h="370840">
                <a:tc>
                  <a:txBody>
                    <a:bodyPr/>
                    <a:lstStyle/>
                    <a:p>
                      <a:pPr algn="ctr"/>
                      <a:r>
                        <a:rPr lang="en-GB" sz="1100" b="0" dirty="0"/>
                        <a:t>Located mostly in northern Russia</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709189296"/>
                  </a:ext>
                </a:extLst>
              </a:tr>
              <a:tr h="370840">
                <a:tc>
                  <a:txBody>
                    <a:bodyPr/>
                    <a:lstStyle/>
                    <a:p>
                      <a:pPr algn="ctr"/>
                      <a:r>
                        <a:rPr lang="en-GB" sz="1100" b="0" dirty="0"/>
                        <a:t>Largest biome in Russia</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622059701"/>
                  </a:ext>
                </a:extLst>
              </a:tr>
              <a:tr h="370840">
                <a:tc>
                  <a:txBody>
                    <a:bodyPr/>
                    <a:lstStyle/>
                    <a:p>
                      <a:pPr algn="ctr"/>
                      <a:r>
                        <a:rPr lang="en-GB" sz="1100" b="0" dirty="0"/>
                        <a:t>This biome experiences very cold temperatures</a:t>
                      </a:r>
                    </a:p>
                  </a:txBody>
                  <a:tcPr/>
                </a:tc>
                <a:tc>
                  <a:txBody>
                    <a:bodyPr/>
                    <a:lstStyle/>
                    <a:p>
                      <a:endParaRPr lang="en-GB" sz="2000" b="1" dirty="0">
                        <a:solidFill>
                          <a:srgbClr val="FF0000"/>
                        </a:solidFill>
                      </a:endParaRPr>
                    </a:p>
                  </a:txBody>
                  <a:tcPr/>
                </a:tc>
                <a:tc>
                  <a:txBody>
                    <a:bodyPr/>
                    <a:lstStyle/>
                    <a:p>
                      <a:endParaRPr lang="en-GB" sz="2000" b="1" dirty="0">
                        <a:solidFill>
                          <a:srgbClr val="FF0000"/>
                        </a:solidFill>
                      </a:endParaRPr>
                    </a:p>
                  </a:txBody>
                  <a:tcPr/>
                </a:tc>
                <a:extLst>
                  <a:ext uri="{0D108BD9-81ED-4DB2-BD59-A6C34878D82A}">
                    <a16:rowId xmlns:a16="http://schemas.microsoft.com/office/drawing/2014/main" val="1160704577"/>
                  </a:ext>
                </a:extLst>
              </a:tr>
            </a:tbl>
          </a:graphicData>
        </a:graphic>
      </p:graphicFrame>
    </p:spTree>
    <p:extLst>
      <p:ext uri="{BB962C8B-B14F-4D97-AF65-F5344CB8AC3E}">
        <p14:creationId xmlns:p14="http://schemas.microsoft.com/office/powerpoint/2010/main" val="52276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01213"/>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a:rPr>
              <a:t>Year 7 Weekly Homework Spring 1.4	</a:t>
            </a:r>
            <a:r>
              <a:rPr lang="en-GB" sz="1600" b="1" dirty="0">
                <a:cs typeface="Arial"/>
              </a:rPr>
              <a:t>                                 Russia’s Population</a:t>
            </a:r>
            <a:r>
              <a:rPr lang="en-GB" sz="1600" dirty="0">
                <a:cs typeface="Arial"/>
              </a:rPr>
              <a:t>		                                      Knowledge Book: P57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90168925"/>
              </p:ext>
            </p:extLst>
          </p:nvPr>
        </p:nvGraphicFramePr>
        <p:xfrm>
          <a:off x="121914" y="595671"/>
          <a:ext cx="11956874" cy="6161116"/>
        </p:xfrm>
        <a:graphic>
          <a:graphicData uri="http://schemas.openxmlformats.org/drawingml/2006/table">
            <a:tbl>
              <a:tblPr firstRow="1" bandRow="1">
                <a:tableStyleId>{5940675A-B579-460E-94D1-54222C63F5DA}</a:tableStyleId>
              </a:tblPr>
              <a:tblGrid>
                <a:gridCol w="5978437">
                  <a:extLst>
                    <a:ext uri="{9D8B030D-6E8A-4147-A177-3AD203B41FA5}">
                      <a16:colId xmlns:a16="http://schemas.microsoft.com/office/drawing/2014/main" val="1663066600"/>
                    </a:ext>
                  </a:extLst>
                </a:gridCol>
                <a:gridCol w="5978437">
                  <a:extLst>
                    <a:ext uri="{9D8B030D-6E8A-4147-A177-3AD203B41FA5}">
                      <a16:colId xmlns:a16="http://schemas.microsoft.com/office/drawing/2014/main" val="2551129518"/>
                    </a:ext>
                  </a:extLst>
                </a:gridCol>
              </a:tblGrid>
              <a:tr h="3137067">
                <a:tc>
                  <a:txBody>
                    <a:bodyPr/>
                    <a:lstStyle/>
                    <a:p>
                      <a:pPr marL="0" indent="0">
                        <a:buNone/>
                      </a:pPr>
                      <a:r>
                        <a:rPr lang="en-GB" sz="1200" b="1" baseline="0" dirty="0">
                          <a:latin typeface="+mn-lt"/>
                          <a:cs typeface="Arial"/>
                        </a:rPr>
                        <a:t>1.  Fill in the key terms and definitions for the following:</a:t>
                      </a:r>
                    </a:p>
                  </a:txBody>
                  <a:tcPr/>
                </a:tc>
                <a:tc>
                  <a:txBody>
                    <a:bodyPr/>
                    <a:lstStyle/>
                    <a:p>
                      <a:pPr>
                        <a:lnSpc>
                          <a:spcPct val="100000"/>
                        </a:lnSpc>
                      </a:pPr>
                      <a:r>
                        <a:rPr lang="en-GB" sz="1200" b="1" dirty="0">
                          <a:latin typeface="+mn-lt"/>
                        </a:rPr>
                        <a:t> </a:t>
                      </a:r>
                      <a:r>
                        <a:rPr lang="en-GB" sz="1200" b="1" dirty="0">
                          <a:latin typeface="+mn-lt"/>
                          <a:cs typeface="Arial"/>
                        </a:rPr>
                        <a:t>3.</a:t>
                      </a:r>
                      <a:r>
                        <a:rPr lang="en-GB" sz="1200" b="1" baseline="0" dirty="0">
                          <a:latin typeface="+mn-lt"/>
                          <a:cs typeface="Arial"/>
                        </a:rPr>
                        <a:t> Look at the reasons for population density on P57, sort them into reasons for a sparse population and reasons for a dense population. Can you add any of your own?</a:t>
                      </a:r>
                      <a:endParaRPr lang="en-GB" sz="1200" b="0" i="0" u="none" strike="noStrike" baseline="0" noProof="0" dirty="0">
                        <a:latin typeface="+mn-lt"/>
                      </a:endParaRPr>
                    </a:p>
                  </a:txBody>
                  <a:tcPr/>
                </a:tc>
                <a:extLst>
                  <a:ext uri="{0D108BD9-81ED-4DB2-BD59-A6C34878D82A}">
                    <a16:rowId xmlns:a16="http://schemas.microsoft.com/office/drawing/2014/main" val="3606664193"/>
                  </a:ext>
                </a:extLst>
              </a:tr>
              <a:tr h="3024049">
                <a:tc>
                  <a:txBody>
                    <a:bodyPr/>
                    <a:lstStyle/>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r>
                        <a:rPr lang="en-GB" sz="1200" b="1" baseline="0" dirty="0">
                          <a:latin typeface="+mn-lt"/>
                          <a:cs typeface="Arial"/>
                        </a:rPr>
                        <a:t>2. Draw an image/ icon for the following key terms:</a:t>
                      </a: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txBody>
                  <a:tcPr/>
                </a:tc>
                <a:tc>
                  <a:txBody>
                    <a:bodyPr/>
                    <a:lstStyle/>
                    <a:p>
                      <a:r>
                        <a:rPr lang="en-GB" sz="1200" b="1" dirty="0">
                          <a:latin typeface="+mn-lt"/>
                          <a:cs typeface="Arial"/>
                        </a:rPr>
                        <a:t>4.</a:t>
                      </a:r>
                      <a:r>
                        <a:rPr lang="en-GB" sz="1200" b="1" baseline="0" dirty="0">
                          <a:latin typeface="+mn-lt"/>
                          <a:cs typeface="Arial"/>
                        </a:rPr>
                        <a:t> Create your own choropleth map by shading in the population density of Russia. Use </a:t>
                      </a:r>
                      <a:r>
                        <a:rPr lang="en-GB" sz="1200" b="1" u="sng" baseline="0" dirty="0">
                          <a:latin typeface="+mn-lt"/>
                          <a:cs typeface="Arial"/>
                        </a:rPr>
                        <a:t>a pencil</a:t>
                      </a:r>
                      <a:r>
                        <a:rPr lang="en-GB" sz="1200" b="1" baseline="0" dirty="0">
                          <a:latin typeface="+mn-lt"/>
                          <a:cs typeface="Arial"/>
                        </a:rPr>
                        <a:t> and REMEMBER your key!! (The black shading already on the map is Moscow)</a:t>
                      </a:r>
                    </a:p>
                  </a:txBody>
                  <a:tcPr/>
                </a:tc>
                <a:extLst>
                  <a:ext uri="{0D108BD9-81ED-4DB2-BD59-A6C34878D82A}">
                    <a16:rowId xmlns:a16="http://schemas.microsoft.com/office/drawing/2014/main" val="4145184444"/>
                  </a:ext>
                </a:extLst>
              </a:tr>
            </a:tbl>
          </a:graphicData>
        </a:graphic>
      </p:graphicFrame>
      <p:sp>
        <p:nvSpPr>
          <p:cNvPr id="3" name="Rectangle 2">
            <a:extLst>
              <a:ext uri="{FF2B5EF4-FFF2-40B4-BE49-F238E27FC236}">
                <a16:creationId xmlns:a16="http://schemas.microsoft.com/office/drawing/2014/main" id="{20434F52-D2C7-4D3D-9D2A-EEE3090CED69}"/>
              </a:ext>
            </a:extLst>
          </p:cNvPr>
          <p:cNvSpPr/>
          <p:nvPr/>
        </p:nvSpPr>
        <p:spPr>
          <a:xfrm>
            <a:off x="131747" y="3224981"/>
            <a:ext cx="5954421" cy="801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a:extLst>
              <a:ext uri="{FF2B5EF4-FFF2-40B4-BE49-F238E27FC236}">
                <a16:creationId xmlns:a16="http://schemas.microsoft.com/office/drawing/2014/main" id="{9C414809-A8F2-4DE1-BB0F-03277709E092}"/>
              </a:ext>
            </a:extLst>
          </p:cNvPr>
          <p:cNvGraphicFramePr>
            <a:graphicFrameLocks noGrp="1"/>
          </p:cNvGraphicFramePr>
          <p:nvPr>
            <p:extLst>
              <p:ext uri="{D42A27DB-BD31-4B8C-83A1-F6EECF244321}">
                <p14:modId xmlns:p14="http://schemas.microsoft.com/office/powerpoint/2010/main" val="3372542350"/>
              </p:ext>
            </p:extLst>
          </p:nvPr>
        </p:nvGraphicFramePr>
        <p:xfrm>
          <a:off x="211621" y="942981"/>
          <a:ext cx="5761703" cy="3181979"/>
        </p:xfrm>
        <a:graphic>
          <a:graphicData uri="http://schemas.openxmlformats.org/drawingml/2006/table">
            <a:tbl>
              <a:tblPr firstRow="1" bandRow="1">
                <a:tableStyleId>{5940675A-B579-460E-94D1-54222C63F5DA}</a:tableStyleId>
              </a:tblPr>
              <a:tblGrid>
                <a:gridCol w="1199535">
                  <a:extLst>
                    <a:ext uri="{9D8B030D-6E8A-4147-A177-3AD203B41FA5}">
                      <a16:colId xmlns:a16="http://schemas.microsoft.com/office/drawing/2014/main" val="3720703643"/>
                    </a:ext>
                  </a:extLst>
                </a:gridCol>
                <a:gridCol w="4562168">
                  <a:extLst>
                    <a:ext uri="{9D8B030D-6E8A-4147-A177-3AD203B41FA5}">
                      <a16:colId xmlns:a16="http://schemas.microsoft.com/office/drawing/2014/main" val="3263919625"/>
                    </a:ext>
                  </a:extLst>
                </a:gridCol>
              </a:tblGrid>
              <a:tr h="326693">
                <a:tc>
                  <a:txBody>
                    <a:bodyPr/>
                    <a:lstStyle/>
                    <a:p>
                      <a:pPr algn="ctr"/>
                      <a:r>
                        <a:rPr lang="en-GB" sz="1200" b="1" dirty="0"/>
                        <a:t>Key Term</a:t>
                      </a:r>
                    </a:p>
                  </a:txBody>
                  <a:tcPr>
                    <a:solidFill>
                      <a:schemeClr val="bg1"/>
                    </a:solidFill>
                  </a:tcPr>
                </a:tc>
                <a:tc>
                  <a:txBody>
                    <a:bodyPr/>
                    <a:lstStyle/>
                    <a:p>
                      <a:pPr lvl="0" algn="ctr">
                        <a:buNone/>
                      </a:pPr>
                      <a:r>
                        <a:rPr lang="en-GB" sz="1200" b="1" dirty="0"/>
                        <a:t>Definition</a:t>
                      </a:r>
                    </a:p>
                  </a:txBody>
                  <a:tcPr anchor="ctr">
                    <a:solidFill>
                      <a:schemeClr val="bg1"/>
                    </a:solidFill>
                  </a:tcPr>
                </a:tc>
                <a:extLst>
                  <a:ext uri="{0D108BD9-81ED-4DB2-BD59-A6C34878D82A}">
                    <a16:rowId xmlns:a16="http://schemas.microsoft.com/office/drawing/2014/main" val="1187194644"/>
                  </a:ext>
                </a:extLst>
              </a:tr>
              <a:tr h="701366">
                <a:tc>
                  <a:txBody>
                    <a:bodyPr/>
                    <a:lstStyle/>
                    <a:p>
                      <a:pPr algn="ctr"/>
                      <a:endParaRPr lang="en-GB" sz="1200" dirty="0"/>
                    </a:p>
                  </a:txBody>
                  <a:tcPr>
                    <a:solidFill>
                      <a:schemeClr val="bg1"/>
                    </a:solidFill>
                  </a:tcPr>
                </a:tc>
                <a:tc>
                  <a:txBody>
                    <a:bodyPr/>
                    <a:lstStyle/>
                    <a:p>
                      <a:pPr algn="ctr"/>
                      <a:r>
                        <a:rPr lang="en-GB" sz="1200" dirty="0"/>
                        <a:t>A small amount of people in a given area.</a:t>
                      </a:r>
                    </a:p>
                  </a:txBody>
                  <a:tcPr anchor="ctr">
                    <a:solidFill>
                      <a:schemeClr val="bg1"/>
                    </a:solidFill>
                  </a:tcPr>
                </a:tc>
                <a:extLst>
                  <a:ext uri="{0D108BD9-81ED-4DB2-BD59-A6C34878D82A}">
                    <a16:rowId xmlns:a16="http://schemas.microsoft.com/office/drawing/2014/main" val="1034832151"/>
                  </a:ext>
                </a:extLst>
              </a:tr>
              <a:tr h="721360">
                <a:tc>
                  <a:txBody>
                    <a:bodyPr/>
                    <a:lstStyle/>
                    <a:p>
                      <a:pPr algn="ctr"/>
                      <a:r>
                        <a:rPr lang="en-GB" sz="1200" dirty="0"/>
                        <a:t>Densely Populated</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690129559"/>
                  </a:ext>
                </a:extLst>
              </a:tr>
              <a:tr h="721360">
                <a:tc>
                  <a:txBody>
                    <a:bodyPr/>
                    <a:lstStyle/>
                    <a:p>
                      <a:pPr algn="ctr"/>
                      <a:endParaRPr lang="en-GB" sz="1200" dirty="0"/>
                    </a:p>
                    <a:p>
                      <a:pPr algn="ctr"/>
                      <a:r>
                        <a:rPr lang="en-GB" sz="1200" dirty="0"/>
                        <a:t>Choropleth Map</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814811332"/>
                  </a:ext>
                </a:extLst>
              </a:tr>
              <a:tr h="711200">
                <a:tc>
                  <a:txBody>
                    <a:bodyPr/>
                    <a:lstStyle/>
                    <a:p>
                      <a:pPr algn="ctr"/>
                      <a:endParaRPr lang="en-GB" sz="1200" dirty="0"/>
                    </a:p>
                  </a:txBody>
                  <a:tcPr>
                    <a:solidFill>
                      <a:schemeClr val="bg1"/>
                    </a:solidFill>
                  </a:tcPr>
                </a:tc>
                <a:tc>
                  <a:txBody>
                    <a:bodyPr/>
                    <a:lstStyle/>
                    <a:p>
                      <a:pPr algn="ctr"/>
                      <a:r>
                        <a:rPr lang="en-GB" sz="1200" dirty="0"/>
                        <a:t>The number of people living in a given area, usually within 1km²</a:t>
                      </a:r>
                    </a:p>
                  </a:txBody>
                  <a:tcPr anchor="ctr">
                    <a:solidFill>
                      <a:schemeClr val="bg1"/>
                    </a:solidFill>
                  </a:tcPr>
                </a:tc>
                <a:extLst>
                  <a:ext uri="{0D108BD9-81ED-4DB2-BD59-A6C34878D82A}">
                    <a16:rowId xmlns:a16="http://schemas.microsoft.com/office/drawing/2014/main" val="3266994362"/>
                  </a:ext>
                </a:extLst>
              </a:tr>
            </a:tbl>
          </a:graphicData>
        </a:graphic>
      </p:graphicFrame>
      <p:sp>
        <p:nvSpPr>
          <p:cNvPr id="5" name="Rectangle 4">
            <a:extLst>
              <a:ext uri="{FF2B5EF4-FFF2-40B4-BE49-F238E27FC236}">
                <a16:creationId xmlns:a16="http://schemas.microsoft.com/office/drawing/2014/main" id="{A9563141-8499-4C22-8FBC-9FC5B0441AD6}"/>
              </a:ext>
            </a:extLst>
          </p:cNvPr>
          <p:cNvSpPr/>
          <p:nvPr/>
        </p:nvSpPr>
        <p:spPr>
          <a:xfrm>
            <a:off x="289252" y="4653280"/>
            <a:ext cx="2700738" cy="19715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84D5EC8-C0CF-427E-8494-2E5498EE0781}"/>
              </a:ext>
            </a:extLst>
          </p:cNvPr>
          <p:cNvSpPr/>
          <p:nvPr/>
        </p:nvSpPr>
        <p:spPr>
          <a:xfrm>
            <a:off x="3233258" y="4653280"/>
            <a:ext cx="2700738" cy="19715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C0ABC9D-D7A8-447B-9488-3C7656BE9E28}"/>
              </a:ext>
            </a:extLst>
          </p:cNvPr>
          <p:cNvSpPr txBox="1"/>
          <p:nvPr/>
        </p:nvSpPr>
        <p:spPr>
          <a:xfrm>
            <a:off x="452487" y="6336211"/>
            <a:ext cx="2235080" cy="276999"/>
          </a:xfrm>
          <a:prstGeom prst="rect">
            <a:avLst/>
          </a:prstGeom>
          <a:noFill/>
        </p:spPr>
        <p:txBody>
          <a:bodyPr wrap="square" rtlCol="0">
            <a:spAutoFit/>
          </a:bodyPr>
          <a:lstStyle/>
          <a:p>
            <a:pPr algn="ctr"/>
            <a:r>
              <a:rPr lang="en-GB" sz="1200" b="1" dirty="0"/>
              <a:t>Choropleth Map</a:t>
            </a:r>
          </a:p>
        </p:txBody>
      </p:sp>
      <p:sp>
        <p:nvSpPr>
          <p:cNvPr id="16" name="TextBox 15">
            <a:extLst>
              <a:ext uri="{FF2B5EF4-FFF2-40B4-BE49-F238E27FC236}">
                <a16:creationId xmlns:a16="http://schemas.microsoft.com/office/drawing/2014/main" id="{6E27D043-B259-4AC2-A4DA-138185EFEAA7}"/>
              </a:ext>
            </a:extLst>
          </p:cNvPr>
          <p:cNvSpPr txBox="1"/>
          <p:nvPr/>
        </p:nvSpPr>
        <p:spPr>
          <a:xfrm>
            <a:off x="3824976" y="6336211"/>
            <a:ext cx="1563329" cy="276999"/>
          </a:xfrm>
          <a:prstGeom prst="rect">
            <a:avLst/>
          </a:prstGeom>
          <a:noFill/>
        </p:spPr>
        <p:txBody>
          <a:bodyPr wrap="square" rtlCol="0">
            <a:spAutoFit/>
          </a:bodyPr>
          <a:lstStyle/>
          <a:p>
            <a:pPr algn="ctr"/>
            <a:r>
              <a:rPr lang="en-GB" sz="1200" b="1" dirty="0"/>
              <a:t>Densely Populated</a:t>
            </a:r>
          </a:p>
        </p:txBody>
      </p:sp>
      <p:graphicFrame>
        <p:nvGraphicFramePr>
          <p:cNvPr id="6" name="Table 6">
            <a:extLst>
              <a:ext uri="{FF2B5EF4-FFF2-40B4-BE49-F238E27FC236}">
                <a16:creationId xmlns:a16="http://schemas.microsoft.com/office/drawing/2014/main" id="{14B6907A-9E95-4610-A6B4-9E8D4114003D}"/>
              </a:ext>
            </a:extLst>
          </p:cNvPr>
          <p:cNvGraphicFramePr>
            <a:graphicFrameLocks noGrp="1"/>
          </p:cNvGraphicFramePr>
          <p:nvPr>
            <p:extLst>
              <p:ext uri="{D42A27DB-BD31-4B8C-83A1-F6EECF244321}">
                <p14:modId xmlns:p14="http://schemas.microsoft.com/office/powerpoint/2010/main" val="1713139789"/>
              </p:ext>
            </p:extLst>
          </p:nvPr>
        </p:nvGraphicFramePr>
        <p:xfrm>
          <a:off x="6218678" y="1104629"/>
          <a:ext cx="5817564" cy="2512331"/>
        </p:xfrm>
        <a:graphic>
          <a:graphicData uri="http://schemas.openxmlformats.org/drawingml/2006/table">
            <a:tbl>
              <a:tblPr firstRow="1" bandRow="1">
                <a:tableStyleId>{5940675A-B579-460E-94D1-54222C63F5DA}</a:tableStyleId>
              </a:tblPr>
              <a:tblGrid>
                <a:gridCol w="2908782">
                  <a:extLst>
                    <a:ext uri="{9D8B030D-6E8A-4147-A177-3AD203B41FA5}">
                      <a16:colId xmlns:a16="http://schemas.microsoft.com/office/drawing/2014/main" val="296360082"/>
                    </a:ext>
                  </a:extLst>
                </a:gridCol>
                <a:gridCol w="2908782">
                  <a:extLst>
                    <a:ext uri="{9D8B030D-6E8A-4147-A177-3AD203B41FA5}">
                      <a16:colId xmlns:a16="http://schemas.microsoft.com/office/drawing/2014/main" val="3194800181"/>
                    </a:ext>
                  </a:extLst>
                </a:gridCol>
              </a:tblGrid>
              <a:tr h="283651">
                <a:tc>
                  <a:txBody>
                    <a:bodyPr/>
                    <a:lstStyle/>
                    <a:p>
                      <a:pPr algn="ctr"/>
                      <a:r>
                        <a:rPr lang="en-GB" sz="1200" b="1" dirty="0"/>
                        <a:t>Reasons for a dense population</a:t>
                      </a:r>
                    </a:p>
                  </a:txBody>
                  <a:tcPr/>
                </a:tc>
                <a:tc>
                  <a:txBody>
                    <a:bodyPr/>
                    <a:lstStyle/>
                    <a:p>
                      <a:pPr algn="ctr"/>
                      <a:r>
                        <a:rPr lang="en-GB" sz="1200" b="1" dirty="0"/>
                        <a:t>Reasons for a sparse population</a:t>
                      </a:r>
                    </a:p>
                  </a:txBody>
                  <a:tcPr/>
                </a:tc>
                <a:extLst>
                  <a:ext uri="{0D108BD9-81ED-4DB2-BD59-A6C34878D82A}">
                    <a16:rowId xmlns:a16="http://schemas.microsoft.com/office/drawing/2014/main" val="1335553043"/>
                  </a:ext>
                </a:extLst>
              </a:tr>
              <a:tr h="2228680">
                <a:tc>
                  <a:txBody>
                    <a:bodyPr/>
                    <a:lstStyle/>
                    <a:p>
                      <a:pPr marL="171450" indent="-171450" algn="ctr">
                        <a:buFont typeface="Arial" panose="020B0604020202020204" pitchFamily="34" charset="0"/>
                        <a:buChar char="•"/>
                      </a:pPr>
                      <a:r>
                        <a:rPr lang="en-GB" sz="1200" i="1" dirty="0"/>
                        <a:t>Rich soil for farming</a:t>
                      </a:r>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txBody>
                  <a:tcPr/>
                </a:tc>
                <a:tc>
                  <a:txBody>
                    <a:bodyPr/>
                    <a:lstStyle/>
                    <a:p>
                      <a:pPr algn="ctr"/>
                      <a:endParaRPr lang="en-GB" sz="1200" dirty="0"/>
                    </a:p>
                  </a:txBody>
                  <a:tcPr/>
                </a:tc>
                <a:extLst>
                  <a:ext uri="{0D108BD9-81ED-4DB2-BD59-A6C34878D82A}">
                    <a16:rowId xmlns:a16="http://schemas.microsoft.com/office/drawing/2014/main" val="3911629944"/>
                  </a:ext>
                </a:extLst>
              </a:tr>
            </a:tbl>
          </a:graphicData>
        </a:graphic>
      </p:graphicFrame>
      <p:pic>
        <p:nvPicPr>
          <p:cNvPr id="1026" name="Picture 2" descr="See the source image">
            <a:extLst>
              <a:ext uri="{FF2B5EF4-FFF2-40B4-BE49-F238E27FC236}">
                <a16:creationId xmlns:a16="http://schemas.microsoft.com/office/drawing/2014/main" id="{6FB9D13E-914C-496D-BCEE-20701675F3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4" t="759" r="144" b="16429"/>
          <a:stretch/>
        </p:blipFill>
        <p:spPr bwMode="auto">
          <a:xfrm>
            <a:off x="6218678" y="4155306"/>
            <a:ext cx="5804505" cy="25123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48FD29AC-46E0-45AA-BD89-F399220F3F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59" t="13974" r="54088" b="61411"/>
          <a:stretch/>
        </p:blipFill>
        <p:spPr bwMode="auto">
          <a:xfrm>
            <a:off x="6489353" y="5309103"/>
            <a:ext cx="349642" cy="2057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10E3C84-AFD8-48C0-9575-32D58EF086D8}"/>
              </a:ext>
            </a:extLst>
          </p:cNvPr>
          <p:cNvSpPr/>
          <p:nvPr/>
        </p:nvSpPr>
        <p:spPr>
          <a:xfrm>
            <a:off x="6138425" y="4243285"/>
            <a:ext cx="141482" cy="1320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F79B595-6CAC-4ED3-B6D7-47A0E375FB3C}"/>
              </a:ext>
            </a:extLst>
          </p:cNvPr>
          <p:cNvSpPr/>
          <p:nvPr/>
        </p:nvSpPr>
        <p:spPr>
          <a:xfrm>
            <a:off x="6138425" y="4413032"/>
            <a:ext cx="141482" cy="132080"/>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C79834E-FFD4-4F28-965D-56B5A4B44F87}"/>
              </a:ext>
            </a:extLst>
          </p:cNvPr>
          <p:cNvSpPr/>
          <p:nvPr/>
        </p:nvSpPr>
        <p:spPr>
          <a:xfrm>
            <a:off x="6138425" y="4598272"/>
            <a:ext cx="141482" cy="132080"/>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BD43A3-F675-44AE-8D5B-81AEDE2B1422}"/>
              </a:ext>
            </a:extLst>
          </p:cNvPr>
          <p:cNvSpPr txBox="1"/>
          <p:nvPr/>
        </p:nvSpPr>
        <p:spPr>
          <a:xfrm>
            <a:off x="6271110" y="4188332"/>
            <a:ext cx="1300480" cy="600164"/>
          </a:xfrm>
          <a:prstGeom prst="rect">
            <a:avLst/>
          </a:prstGeom>
          <a:noFill/>
        </p:spPr>
        <p:txBody>
          <a:bodyPr wrap="square" rtlCol="0">
            <a:spAutoFit/>
          </a:bodyPr>
          <a:lstStyle/>
          <a:p>
            <a:r>
              <a:rPr lang="en-GB" sz="1100" dirty="0"/>
              <a:t>Densely Populated</a:t>
            </a:r>
          </a:p>
          <a:p>
            <a:r>
              <a:rPr lang="en-GB" sz="1100" dirty="0"/>
              <a:t>Medium Populated</a:t>
            </a:r>
          </a:p>
          <a:p>
            <a:r>
              <a:rPr lang="en-GB" sz="1100" dirty="0"/>
              <a:t>Sparsely Populated</a:t>
            </a:r>
          </a:p>
        </p:txBody>
      </p:sp>
    </p:spTree>
    <p:extLst>
      <p:ext uri="{BB962C8B-B14F-4D97-AF65-F5344CB8AC3E}">
        <p14:creationId xmlns:p14="http://schemas.microsoft.com/office/powerpoint/2010/main" val="93726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01213"/>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a:rPr>
              <a:t>Year 7 Weekly Homework Spring 1.5	</a:t>
            </a:r>
            <a:r>
              <a:rPr lang="en-GB" sz="1600" b="1" dirty="0">
                <a:cs typeface="Arial"/>
              </a:rPr>
              <a:t>                                 Russia’s Economy</a:t>
            </a:r>
            <a:r>
              <a:rPr lang="en-GB" sz="1600" dirty="0">
                <a:cs typeface="Arial"/>
              </a:rPr>
              <a:t>		                                      Knowledge Book: P58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0985347"/>
              </p:ext>
            </p:extLst>
          </p:nvPr>
        </p:nvGraphicFramePr>
        <p:xfrm>
          <a:off x="121914" y="595671"/>
          <a:ext cx="11956874" cy="6161116"/>
        </p:xfrm>
        <a:graphic>
          <a:graphicData uri="http://schemas.openxmlformats.org/drawingml/2006/table">
            <a:tbl>
              <a:tblPr firstRow="1" bandRow="1">
                <a:tableStyleId>{5940675A-B579-460E-94D1-54222C63F5DA}</a:tableStyleId>
              </a:tblPr>
              <a:tblGrid>
                <a:gridCol w="5978437">
                  <a:extLst>
                    <a:ext uri="{9D8B030D-6E8A-4147-A177-3AD203B41FA5}">
                      <a16:colId xmlns:a16="http://schemas.microsoft.com/office/drawing/2014/main" val="1663066600"/>
                    </a:ext>
                  </a:extLst>
                </a:gridCol>
                <a:gridCol w="5978437">
                  <a:extLst>
                    <a:ext uri="{9D8B030D-6E8A-4147-A177-3AD203B41FA5}">
                      <a16:colId xmlns:a16="http://schemas.microsoft.com/office/drawing/2014/main" val="2551129518"/>
                    </a:ext>
                  </a:extLst>
                </a:gridCol>
              </a:tblGrid>
              <a:tr h="3137067">
                <a:tc>
                  <a:txBody>
                    <a:bodyPr/>
                    <a:lstStyle/>
                    <a:p>
                      <a:pPr marL="228600" indent="-228600">
                        <a:buAutoNum type="arabicPeriod"/>
                      </a:pPr>
                      <a:r>
                        <a:rPr lang="en-GB" sz="1200" b="1" baseline="0" dirty="0">
                          <a:latin typeface="+mn-lt"/>
                          <a:cs typeface="Arial"/>
                        </a:rPr>
                        <a:t>Fill in the definitions for the following key terms:</a:t>
                      </a: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228600" indent="-228600">
                        <a:buAutoNum type="arabicPeriod"/>
                      </a:pPr>
                      <a:endParaRPr lang="en-GB" sz="1200" b="1" baseline="0" dirty="0">
                        <a:latin typeface="+mn-lt"/>
                        <a:cs typeface="Arial"/>
                      </a:endParaRPr>
                    </a:p>
                    <a:p>
                      <a:pPr marL="0" indent="0">
                        <a:buNone/>
                      </a:pPr>
                      <a:endParaRPr lang="en-GB" sz="1200" b="1" baseline="0"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mn-lt"/>
                          <a:cs typeface="Arial"/>
                        </a:rPr>
                        <a:t>2. Using a protractor and a pencil, complete the pie chart to show Russia’s economy by marking on the degrees:</a:t>
                      </a:r>
                    </a:p>
                  </a:txBody>
                  <a:tcPr/>
                </a:tc>
                <a:tc>
                  <a:txBody>
                    <a:bodyPr/>
                    <a:lstStyle/>
                    <a:p>
                      <a:pPr>
                        <a:lnSpc>
                          <a:spcPct val="100000"/>
                        </a:lnSpc>
                      </a:pPr>
                      <a:r>
                        <a:rPr lang="en-GB" sz="1200" b="1" dirty="0">
                          <a:latin typeface="+mn-lt"/>
                        </a:rPr>
                        <a:t> </a:t>
                      </a:r>
                      <a:r>
                        <a:rPr lang="en-GB" sz="1200" b="1" dirty="0">
                          <a:latin typeface="+mn-lt"/>
                          <a:cs typeface="Arial"/>
                        </a:rPr>
                        <a:t>3.</a:t>
                      </a:r>
                      <a:r>
                        <a:rPr lang="en-GB" sz="1200" b="1" baseline="0" dirty="0">
                          <a:latin typeface="+mn-lt"/>
                          <a:cs typeface="Arial"/>
                        </a:rPr>
                        <a:t> Around the mind-map, label all of the natural resources available in Russia:</a:t>
                      </a:r>
                      <a:endParaRPr lang="en-GB" sz="1200" b="0" i="0" u="none" strike="noStrike" baseline="0" noProof="0" dirty="0">
                        <a:latin typeface="+mn-lt"/>
                      </a:endParaRPr>
                    </a:p>
                  </a:txBody>
                  <a:tcPr/>
                </a:tc>
                <a:extLst>
                  <a:ext uri="{0D108BD9-81ED-4DB2-BD59-A6C34878D82A}">
                    <a16:rowId xmlns:a16="http://schemas.microsoft.com/office/drawing/2014/main" val="3606664193"/>
                  </a:ext>
                </a:extLst>
              </a:tr>
              <a:tr h="3024049">
                <a:tc>
                  <a:txBody>
                    <a:bodyPr/>
                    <a:lstStyle/>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p>
                      <a:endParaRPr lang="en-GB" sz="1200" b="0" baseline="0" dirty="0">
                        <a:latin typeface="+mn-lt"/>
                        <a:cs typeface="Arial"/>
                      </a:endParaRPr>
                    </a:p>
                  </a:txBody>
                  <a:tcPr/>
                </a:tc>
                <a:tc>
                  <a:txBody>
                    <a:bodyPr/>
                    <a:lstStyle/>
                    <a:p>
                      <a:r>
                        <a:rPr lang="en-GB" sz="1200" b="1" baseline="0" dirty="0">
                          <a:latin typeface="+mn-lt"/>
                          <a:cs typeface="Arial"/>
                        </a:rPr>
                        <a:t>4. Answer the following questions:</a:t>
                      </a:r>
                    </a:p>
                    <a:p>
                      <a:endParaRPr lang="en-GB" sz="1200" b="1" baseline="0" dirty="0">
                        <a:latin typeface="+mn-lt"/>
                        <a:cs typeface="Arial"/>
                      </a:endParaRPr>
                    </a:p>
                    <a:p>
                      <a:pPr marL="228600" indent="-228600">
                        <a:buAutoNum type="alphaLcParenR"/>
                      </a:pPr>
                      <a:r>
                        <a:rPr lang="en-GB" sz="1200" b="0" baseline="0" dirty="0">
                          <a:latin typeface="+mn-lt"/>
                          <a:cs typeface="Arial"/>
                        </a:rPr>
                        <a:t>What percentage of the worlds natural gas comes from Russia?</a:t>
                      </a:r>
                    </a:p>
                    <a:p>
                      <a:pPr marL="228600" indent="-228600">
                        <a:buAutoNum type="alphaLcParenR"/>
                      </a:pPr>
                      <a:endParaRPr lang="en-GB" sz="1200" b="0" baseline="0" dirty="0">
                        <a:latin typeface="+mn-lt"/>
                        <a:cs typeface="Arial"/>
                      </a:endParaRPr>
                    </a:p>
                    <a:p>
                      <a:pPr marL="228600" indent="-228600">
                        <a:buAutoNum type="alphaLcParenR"/>
                      </a:pPr>
                      <a:r>
                        <a:rPr lang="en-GB" sz="1200" b="0" baseline="0" dirty="0">
                          <a:latin typeface="+mn-lt"/>
                          <a:cs typeface="Arial"/>
                        </a:rPr>
                        <a:t>What mode of transport does Russia mostly use to transport goods?</a:t>
                      </a:r>
                    </a:p>
                    <a:p>
                      <a:pPr marL="228600" indent="-228600">
                        <a:buAutoNum type="alphaLcParenR"/>
                      </a:pPr>
                      <a:endParaRPr lang="en-GB" sz="1200" b="0" baseline="0" dirty="0">
                        <a:latin typeface="+mn-lt"/>
                        <a:cs typeface="Arial"/>
                      </a:endParaRPr>
                    </a:p>
                    <a:p>
                      <a:pPr marL="228600" indent="-228600">
                        <a:buAutoNum type="alphaLcParenR"/>
                      </a:pPr>
                      <a:r>
                        <a:rPr lang="en-GB" sz="1200" b="0" baseline="0" dirty="0">
                          <a:latin typeface="+mn-lt"/>
                          <a:cs typeface="Arial"/>
                        </a:rPr>
                        <a:t>What is the name of Russia’s capital city?</a:t>
                      </a:r>
                    </a:p>
                    <a:p>
                      <a:pPr marL="228600" indent="-228600">
                        <a:buAutoNum type="alphaLcParenR"/>
                      </a:pPr>
                      <a:endParaRPr lang="en-GB" sz="1200" b="0" baseline="0" dirty="0">
                        <a:latin typeface="+mn-lt"/>
                        <a:cs typeface="Arial"/>
                      </a:endParaRPr>
                    </a:p>
                    <a:p>
                      <a:pPr marL="228600" indent="-228600">
                        <a:buAutoNum type="alphaLcParenR"/>
                      </a:pPr>
                      <a:r>
                        <a:rPr lang="en-GB" sz="1200" b="0" baseline="0" dirty="0">
                          <a:latin typeface="+mn-lt"/>
                          <a:cs typeface="Arial"/>
                        </a:rPr>
                        <a:t>Why are Russian roads in poor condition?</a:t>
                      </a:r>
                    </a:p>
                    <a:p>
                      <a:pPr marL="228600" indent="-228600">
                        <a:buAutoNum type="alphaLcParenR"/>
                      </a:pPr>
                      <a:endParaRPr lang="en-GB" sz="1200" b="0" baseline="0" dirty="0">
                        <a:latin typeface="+mn-lt"/>
                        <a:cs typeface="Arial"/>
                      </a:endParaRPr>
                    </a:p>
                    <a:p>
                      <a:pPr marL="228600" indent="-228600">
                        <a:buAutoNum type="alphaLcParenR"/>
                      </a:pPr>
                      <a:r>
                        <a:rPr lang="en-GB" sz="1200" b="0" baseline="0" dirty="0">
                          <a:latin typeface="+mn-lt"/>
                          <a:cs typeface="Arial"/>
                        </a:rPr>
                        <a:t>Why do you think Russia struggles to move goods from the East to the West?</a:t>
                      </a:r>
                    </a:p>
                  </a:txBody>
                  <a:tcPr/>
                </a:tc>
                <a:extLst>
                  <a:ext uri="{0D108BD9-81ED-4DB2-BD59-A6C34878D82A}">
                    <a16:rowId xmlns:a16="http://schemas.microsoft.com/office/drawing/2014/main" val="4145184444"/>
                  </a:ext>
                </a:extLst>
              </a:tr>
            </a:tbl>
          </a:graphicData>
        </a:graphic>
      </p:graphicFrame>
      <p:sp>
        <p:nvSpPr>
          <p:cNvPr id="3" name="Rectangle 2">
            <a:extLst>
              <a:ext uri="{FF2B5EF4-FFF2-40B4-BE49-F238E27FC236}">
                <a16:creationId xmlns:a16="http://schemas.microsoft.com/office/drawing/2014/main" id="{20434F52-D2C7-4D3D-9D2A-EEE3090CED69}"/>
              </a:ext>
            </a:extLst>
          </p:cNvPr>
          <p:cNvSpPr/>
          <p:nvPr/>
        </p:nvSpPr>
        <p:spPr>
          <a:xfrm>
            <a:off x="132074" y="3616960"/>
            <a:ext cx="5954421" cy="463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a:extLst>
              <a:ext uri="{FF2B5EF4-FFF2-40B4-BE49-F238E27FC236}">
                <a16:creationId xmlns:a16="http://schemas.microsoft.com/office/drawing/2014/main" id="{9C414809-A8F2-4DE1-BB0F-03277709E092}"/>
              </a:ext>
            </a:extLst>
          </p:cNvPr>
          <p:cNvGraphicFramePr>
            <a:graphicFrameLocks noGrp="1"/>
          </p:cNvGraphicFramePr>
          <p:nvPr>
            <p:extLst>
              <p:ext uri="{D42A27DB-BD31-4B8C-83A1-F6EECF244321}">
                <p14:modId xmlns:p14="http://schemas.microsoft.com/office/powerpoint/2010/main" val="2085445530"/>
              </p:ext>
            </p:extLst>
          </p:nvPr>
        </p:nvGraphicFramePr>
        <p:xfrm>
          <a:off x="211620" y="902341"/>
          <a:ext cx="5761703" cy="2206619"/>
        </p:xfrm>
        <a:graphic>
          <a:graphicData uri="http://schemas.openxmlformats.org/drawingml/2006/table">
            <a:tbl>
              <a:tblPr firstRow="1" bandRow="1">
                <a:tableStyleId>{5940675A-B579-460E-94D1-54222C63F5DA}</a:tableStyleId>
              </a:tblPr>
              <a:tblGrid>
                <a:gridCol w="1199535">
                  <a:extLst>
                    <a:ext uri="{9D8B030D-6E8A-4147-A177-3AD203B41FA5}">
                      <a16:colId xmlns:a16="http://schemas.microsoft.com/office/drawing/2014/main" val="3720703643"/>
                    </a:ext>
                  </a:extLst>
                </a:gridCol>
                <a:gridCol w="4562168">
                  <a:extLst>
                    <a:ext uri="{9D8B030D-6E8A-4147-A177-3AD203B41FA5}">
                      <a16:colId xmlns:a16="http://schemas.microsoft.com/office/drawing/2014/main" val="3263919625"/>
                    </a:ext>
                  </a:extLst>
                </a:gridCol>
              </a:tblGrid>
              <a:tr h="326693">
                <a:tc>
                  <a:txBody>
                    <a:bodyPr/>
                    <a:lstStyle/>
                    <a:p>
                      <a:pPr algn="ctr"/>
                      <a:r>
                        <a:rPr lang="en-GB" sz="1200" b="1" dirty="0"/>
                        <a:t>Key Term</a:t>
                      </a:r>
                    </a:p>
                  </a:txBody>
                  <a:tcPr>
                    <a:solidFill>
                      <a:schemeClr val="bg1"/>
                    </a:solidFill>
                  </a:tcPr>
                </a:tc>
                <a:tc>
                  <a:txBody>
                    <a:bodyPr/>
                    <a:lstStyle/>
                    <a:p>
                      <a:pPr lvl="0" algn="ctr">
                        <a:buNone/>
                      </a:pPr>
                      <a:r>
                        <a:rPr lang="en-GB" sz="1200" b="1" dirty="0"/>
                        <a:t>Definition</a:t>
                      </a:r>
                    </a:p>
                  </a:txBody>
                  <a:tcPr anchor="ctr">
                    <a:solidFill>
                      <a:schemeClr val="bg1"/>
                    </a:solidFill>
                  </a:tcPr>
                </a:tc>
                <a:extLst>
                  <a:ext uri="{0D108BD9-81ED-4DB2-BD59-A6C34878D82A}">
                    <a16:rowId xmlns:a16="http://schemas.microsoft.com/office/drawing/2014/main" val="1187194644"/>
                  </a:ext>
                </a:extLst>
              </a:tr>
              <a:tr h="609926">
                <a:tc>
                  <a:txBody>
                    <a:bodyPr/>
                    <a:lstStyle/>
                    <a:p>
                      <a:pPr algn="ctr"/>
                      <a:endParaRPr lang="en-GB" sz="1200" dirty="0"/>
                    </a:p>
                    <a:p>
                      <a:pPr algn="ctr"/>
                      <a:r>
                        <a:rPr lang="en-GB" sz="1200" dirty="0"/>
                        <a:t>Primary Sector</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034832151"/>
                  </a:ext>
                </a:extLst>
              </a:tr>
              <a:tr h="640080">
                <a:tc>
                  <a:txBody>
                    <a:bodyPr/>
                    <a:lstStyle/>
                    <a:p>
                      <a:pPr algn="ctr"/>
                      <a:r>
                        <a:rPr lang="en-GB" sz="1200" dirty="0"/>
                        <a:t>Secondary Sector</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690129559"/>
                  </a:ext>
                </a:extLst>
              </a:tr>
              <a:tr h="629920">
                <a:tc>
                  <a:txBody>
                    <a:bodyPr/>
                    <a:lstStyle/>
                    <a:p>
                      <a:pPr algn="ctr"/>
                      <a:endParaRPr lang="en-GB" sz="1200" dirty="0"/>
                    </a:p>
                    <a:p>
                      <a:pPr algn="ctr"/>
                      <a:r>
                        <a:rPr lang="en-GB" sz="1200" dirty="0"/>
                        <a:t>Tertiary Sector</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814811332"/>
                  </a:ext>
                </a:extLst>
              </a:tr>
            </a:tbl>
          </a:graphicData>
        </a:graphic>
      </p:graphicFrame>
      <p:sp>
        <p:nvSpPr>
          <p:cNvPr id="12" name="TextBox 11">
            <a:extLst>
              <a:ext uri="{FF2B5EF4-FFF2-40B4-BE49-F238E27FC236}">
                <a16:creationId xmlns:a16="http://schemas.microsoft.com/office/drawing/2014/main" id="{DA46CF7C-0384-4472-8440-F64E7A946333}"/>
              </a:ext>
            </a:extLst>
          </p:cNvPr>
          <p:cNvSpPr txBox="1"/>
          <p:nvPr/>
        </p:nvSpPr>
        <p:spPr>
          <a:xfrm>
            <a:off x="238733" y="4535541"/>
            <a:ext cx="1778816" cy="1015663"/>
          </a:xfrm>
          <a:prstGeom prst="rect">
            <a:avLst/>
          </a:prstGeom>
          <a:noFill/>
        </p:spPr>
        <p:txBody>
          <a:bodyPr wrap="square" rtlCol="0">
            <a:spAutoFit/>
          </a:bodyPr>
          <a:lstStyle/>
          <a:p>
            <a:r>
              <a:rPr lang="en-GB" sz="1200" dirty="0"/>
              <a:t>Primary: 9.4%  </a:t>
            </a:r>
            <a:r>
              <a:rPr lang="en-GB" sz="1200" b="1" dirty="0"/>
              <a:t>(34°)</a:t>
            </a:r>
          </a:p>
          <a:p>
            <a:endParaRPr lang="en-GB" sz="1200" dirty="0"/>
          </a:p>
          <a:p>
            <a:r>
              <a:rPr lang="en-GB" sz="1200" dirty="0"/>
              <a:t>Secondary: 27.6%  </a:t>
            </a:r>
            <a:r>
              <a:rPr lang="en-GB" sz="1200" b="1" dirty="0"/>
              <a:t>(99°)</a:t>
            </a:r>
          </a:p>
          <a:p>
            <a:endParaRPr lang="en-GB" sz="1200" dirty="0"/>
          </a:p>
          <a:p>
            <a:r>
              <a:rPr lang="en-GB" sz="1200" dirty="0"/>
              <a:t>Tertiary: 63%  </a:t>
            </a:r>
            <a:r>
              <a:rPr lang="en-GB" sz="1200" b="1" dirty="0"/>
              <a:t>(227°)</a:t>
            </a:r>
          </a:p>
        </p:txBody>
      </p:sp>
      <p:grpSp>
        <p:nvGrpSpPr>
          <p:cNvPr id="18" name="Group 17">
            <a:extLst>
              <a:ext uri="{FF2B5EF4-FFF2-40B4-BE49-F238E27FC236}">
                <a16:creationId xmlns:a16="http://schemas.microsoft.com/office/drawing/2014/main" id="{E325A8C8-364B-4F72-9D38-CE2105114075}"/>
              </a:ext>
            </a:extLst>
          </p:cNvPr>
          <p:cNvGrpSpPr/>
          <p:nvPr/>
        </p:nvGrpSpPr>
        <p:grpSpPr>
          <a:xfrm>
            <a:off x="2651761" y="3457326"/>
            <a:ext cx="3230122" cy="3172094"/>
            <a:chOff x="2743201" y="3457326"/>
            <a:chExt cx="3230122" cy="3172094"/>
          </a:xfrm>
        </p:grpSpPr>
        <p:sp>
          <p:nvSpPr>
            <p:cNvPr id="8" name="Oval 7">
              <a:extLst>
                <a:ext uri="{FF2B5EF4-FFF2-40B4-BE49-F238E27FC236}">
                  <a16:creationId xmlns:a16="http://schemas.microsoft.com/office/drawing/2014/main" id="{F214BF1F-4D88-49A7-B2C6-F8E65B5F75D1}"/>
                </a:ext>
              </a:extLst>
            </p:cNvPr>
            <p:cNvSpPr/>
            <p:nvPr/>
          </p:nvSpPr>
          <p:spPr>
            <a:xfrm>
              <a:off x="2743201" y="3457326"/>
              <a:ext cx="3230122" cy="317209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78A4FD53-C474-43FA-B1D9-3C9487FD90C6}"/>
                </a:ext>
              </a:extLst>
            </p:cNvPr>
            <p:cNvCxnSpPr>
              <a:stCxn id="8" idx="0"/>
            </p:cNvCxnSpPr>
            <p:nvPr/>
          </p:nvCxnSpPr>
          <p:spPr>
            <a:xfrm>
              <a:off x="4358262" y="3457326"/>
              <a:ext cx="0" cy="1586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C1FCE62D-7D5B-4405-AB17-53C2EDE6E2B1}"/>
              </a:ext>
            </a:extLst>
          </p:cNvPr>
          <p:cNvSpPr/>
          <p:nvPr/>
        </p:nvSpPr>
        <p:spPr>
          <a:xfrm>
            <a:off x="8239760" y="1798320"/>
            <a:ext cx="1229360" cy="701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Natural Resources in Russia</a:t>
            </a:r>
          </a:p>
        </p:txBody>
      </p:sp>
      <p:sp>
        <p:nvSpPr>
          <p:cNvPr id="21" name="TextBox 20">
            <a:extLst>
              <a:ext uri="{FF2B5EF4-FFF2-40B4-BE49-F238E27FC236}">
                <a16:creationId xmlns:a16="http://schemas.microsoft.com/office/drawing/2014/main" id="{D4ECB285-75AF-4DC1-9D45-70DC6C3C865F}"/>
              </a:ext>
            </a:extLst>
          </p:cNvPr>
          <p:cNvSpPr txBox="1"/>
          <p:nvPr/>
        </p:nvSpPr>
        <p:spPr>
          <a:xfrm>
            <a:off x="10129520" y="1247426"/>
            <a:ext cx="660400" cy="276999"/>
          </a:xfrm>
          <a:prstGeom prst="rect">
            <a:avLst/>
          </a:prstGeom>
          <a:noFill/>
        </p:spPr>
        <p:txBody>
          <a:bodyPr wrap="square" rtlCol="0">
            <a:spAutoFit/>
          </a:bodyPr>
          <a:lstStyle/>
          <a:p>
            <a:r>
              <a:rPr lang="en-GB" sz="1200" i="1" dirty="0"/>
              <a:t>Coal</a:t>
            </a:r>
          </a:p>
        </p:txBody>
      </p:sp>
      <p:cxnSp>
        <p:nvCxnSpPr>
          <p:cNvPr id="23" name="Straight Connector 22">
            <a:extLst>
              <a:ext uri="{FF2B5EF4-FFF2-40B4-BE49-F238E27FC236}">
                <a16:creationId xmlns:a16="http://schemas.microsoft.com/office/drawing/2014/main" id="{02F1B805-CCCF-488D-9853-A61D9B8AAC9E}"/>
              </a:ext>
            </a:extLst>
          </p:cNvPr>
          <p:cNvCxnSpPr>
            <a:stCxn id="19" idx="7"/>
          </p:cNvCxnSpPr>
          <p:nvPr/>
        </p:nvCxnSpPr>
        <p:spPr>
          <a:xfrm flipV="1">
            <a:off x="9289084" y="1422400"/>
            <a:ext cx="870916" cy="478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52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067497"/>
              </p:ext>
            </p:extLst>
          </p:nvPr>
        </p:nvGraphicFramePr>
        <p:xfrm>
          <a:off x="100145" y="548294"/>
          <a:ext cx="11956872" cy="6191596"/>
        </p:xfrm>
        <a:graphic>
          <a:graphicData uri="http://schemas.openxmlformats.org/drawingml/2006/table">
            <a:tbl>
              <a:tblPr firstRow="1" bandRow="1">
                <a:tableStyleId>{5940675A-B579-460E-94D1-54222C63F5DA}</a:tableStyleId>
              </a:tblPr>
              <a:tblGrid>
                <a:gridCol w="5978436">
                  <a:extLst>
                    <a:ext uri="{9D8B030D-6E8A-4147-A177-3AD203B41FA5}">
                      <a16:colId xmlns:a16="http://schemas.microsoft.com/office/drawing/2014/main" val="1663066600"/>
                    </a:ext>
                  </a:extLst>
                </a:gridCol>
                <a:gridCol w="5978436">
                  <a:extLst>
                    <a:ext uri="{9D8B030D-6E8A-4147-A177-3AD203B41FA5}">
                      <a16:colId xmlns:a16="http://schemas.microsoft.com/office/drawing/2014/main" val="2551129518"/>
                    </a:ext>
                  </a:extLst>
                </a:gridCol>
              </a:tblGrid>
              <a:tr h="2899756">
                <a:tc>
                  <a:txBody>
                    <a:bodyPr/>
                    <a:lstStyle/>
                    <a:p>
                      <a:pPr marL="228600" indent="-228600">
                        <a:buAutoNum type="arabicPeriod"/>
                      </a:pPr>
                      <a:r>
                        <a:rPr lang="en-GB" sz="1200" b="1" baseline="0" dirty="0">
                          <a:latin typeface="+mn-lt"/>
                          <a:cs typeface="Arial"/>
                        </a:rPr>
                        <a:t>Decide whether the following statements are TRUE or FALSE:</a:t>
                      </a:r>
                    </a:p>
                    <a:p>
                      <a:pPr marL="228600" indent="-228600">
                        <a:buAutoNum type="arabicPeriod"/>
                      </a:pPr>
                      <a:endParaRPr lang="en-GB" sz="1200" b="1" baseline="0" dirty="0">
                        <a:latin typeface="+mn-lt"/>
                        <a:cs typeface="Arial"/>
                      </a:endParaRPr>
                    </a:p>
                    <a:p>
                      <a:pPr marL="228600" indent="-228600">
                        <a:lnSpc>
                          <a:spcPct val="150000"/>
                        </a:lnSpc>
                        <a:buFont typeface="+mj-lt"/>
                        <a:buAutoNum type="alphaLcParenR"/>
                      </a:pPr>
                      <a:r>
                        <a:rPr lang="en-GB" sz="1200" b="0" baseline="0" dirty="0">
                          <a:latin typeface="+mn-lt"/>
                          <a:cs typeface="Arial"/>
                        </a:rPr>
                        <a:t>Manufacturing in the UK has declined    ________________                                                      </a:t>
                      </a:r>
                      <a:endParaRPr lang="en-GB" sz="1200" b="1" baseline="0" dirty="0">
                        <a:solidFill>
                          <a:srgbClr val="FF0000"/>
                        </a:solidFill>
                        <a:latin typeface="+mn-lt"/>
                        <a:cs typeface="Arial"/>
                      </a:endParaRPr>
                    </a:p>
                    <a:p>
                      <a:pPr marL="228600" indent="-228600">
                        <a:lnSpc>
                          <a:spcPct val="150000"/>
                        </a:lnSpc>
                        <a:buAutoNum type="alphaLcParenR"/>
                      </a:pPr>
                      <a:r>
                        <a:rPr lang="en-GB" sz="1200" b="0" baseline="0" dirty="0">
                          <a:latin typeface="+mn-lt"/>
                          <a:cs typeface="Arial"/>
                        </a:rPr>
                        <a:t>Iron, steel, ship building and textiles are still big business in the UK  ________________</a:t>
                      </a:r>
                      <a:endParaRPr lang="en-GB" sz="1200" b="1" baseline="0" dirty="0">
                        <a:solidFill>
                          <a:srgbClr val="FF0000"/>
                        </a:solidFill>
                        <a:latin typeface="+mn-lt"/>
                        <a:cs typeface="Arial"/>
                      </a:endParaRPr>
                    </a:p>
                    <a:p>
                      <a:pPr marL="228600" indent="-228600">
                        <a:lnSpc>
                          <a:spcPct val="150000"/>
                        </a:lnSpc>
                        <a:buAutoNum type="alphaLcParenR"/>
                      </a:pPr>
                      <a:r>
                        <a:rPr lang="en-GB" sz="1200" b="0" baseline="0" dirty="0">
                          <a:latin typeface="+mn-lt"/>
                          <a:cs typeface="Arial"/>
                        </a:rPr>
                        <a:t>Toyota has 1 plant/site in the UK   ________________                                                               </a:t>
                      </a:r>
                      <a:endParaRPr lang="en-GB" sz="1200" b="1" baseline="0" dirty="0">
                        <a:solidFill>
                          <a:srgbClr val="FF0000"/>
                        </a:solidFill>
                        <a:latin typeface="+mn-lt"/>
                        <a:cs typeface="Arial"/>
                      </a:endParaRPr>
                    </a:p>
                    <a:p>
                      <a:pPr marL="228600" indent="-228600">
                        <a:lnSpc>
                          <a:spcPct val="150000"/>
                        </a:lnSpc>
                        <a:buFont typeface="+mj-lt"/>
                        <a:buAutoNum type="alphaLcParenR"/>
                      </a:pPr>
                      <a:r>
                        <a:rPr lang="en-GB" sz="1200" b="0" dirty="0">
                          <a:latin typeface="+mn-lt"/>
                          <a:cs typeface="Arial"/>
                        </a:rPr>
                        <a:t>In 1992 the first car drove off the production line at Burnaston   _______________           </a:t>
                      </a:r>
                      <a:endParaRPr lang="en-GB" sz="1200" b="1" dirty="0">
                        <a:solidFill>
                          <a:srgbClr val="FF0000"/>
                        </a:solidFill>
                        <a:latin typeface="+mn-lt"/>
                        <a:cs typeface="Arial"/>
                      </a:endParaRPr>
                    </a:p>
                    <a:p>
                      <a:pPr marL="228600" indent="-228600">
                        <a:lnSpc>
                          <a:spcPct val="150000"/>
                        </a:lnSpc>
                        <a:buAutoNum type="alphaLcParenR"/>
                      </a:pPr>
                      <a:r>
                        <a:rPr lang="en-GB" sz="1200" b="0" dirty="0">
                          <a:latin typeface="+mn-lt"/>
                          <a:cs typeface="Arial"/>
                        </a:rPr>
                        <a:t>Derbyshire is a central county in the UK   _______________                                                    </a:t>
                      </a:r>
                      <a:endParaRPr lang="en-GB" sz="1200" b="1" dirty="0">
                        <a:solidFill>
                          <a:srgbClr val="FF0000"/>
                        </a:solidFill>
                        <a:latin typeface="+mn-lt"/>
                        <a:cs typeface="Arial"/>
                      </a:endParaRPr>
                    </a:p>
                    <a:p>
                      <a:pPr marL="228600" indent="-228600">
                        <a:lnSpc>
                          <a:spcPct val="150000"/>
                        </a:lnSpc>
                        <a:buFont typeface="+mj-lt"/>
                        <a:buAutoNum type="alphaLcParenR"/>
                      </a:pPr>
                      <a:r>
                        <a:rPr lang="en-GB" sz="1200" b="0" dirty="0">
                          <a:latin typeface="+mn-lt"/>
                          <a:cs typeface="Arial"/>
                        </a:rPr>
                        <a:t>The government is dissuading (</a:t>
                      </a:r>
                      <a:r>
                        <a:rPr lang="en-GB" sz="1200" b="0" i="1" dirty="0">
                          <a:latin typeface="+mn-lt"/>
                          <a:cs typeface="Arial"/>
                        </a:rPr>
                        <a:t>putting off)</a:t>
                      </a:r>
                      <a:r>
                        <a:rPr lang="en-GB" sz="1200" b="0" dirty="0">
                          <a:latin typeface="+mn-lt"/>
                          <a:cs typeface="Arial"/>
                        </a:rPr>
                        <a:t> foreign industries    _______________             </a:t>
                      </a:r>
                      <a:endParaRPr lang="en-GB" sz="1200" b="1" dirty="0">
                        <a:solidFill>
                          <a:srgbClr val="FF0000"/>
                        </a:solidFill>
                        <a:latin typeface="+mn-lt"/>
                        <a:cs typeface="Arial"/>
                      </a:endParaRPr>
                    </a:p>
                    <a:p>
                      <a:pPr marL="228600" indent="-228600">
                        <a:lnSpc>
                          <a:spcPct val="150000"/>
                        </a:lnSpc>
                        <a:buAutoNum type="alphaLcParenR"/>
                      </a:pPr>
                      <a:r>
                        <a:rPr lang="en-GB" sz="1200" b="0" dirty="0">
                          <a:latin typeface="+mn-lt"/>
                          <a:cs typeface="Arial"/>
                        </a:rPr>
                        <a:t>Burnaston is a 60 acre site   ________________                                                                           </a:t>
                      </a:r>
                      <a:endParaRPr lang="en-GB" sz="1200" b="1" dirty="0">
                        <a:solidFill>
                          <a:srgbClr val="FF0000"/>
                        </a:solidFill>
                        <a:latin typeface="+mn-lt"/>
                        <a:cs typeface="Arial"/>
                      </a:endParaRPr>
                    </a:p>
                    <a:p>
                      <a:pPr marL="228600" indent="-228600">
                        <a:lnSpc>
                          <a:spcPct val="150000"/>
                        </a:lnSpc>
                        <a:buFont typeface="+mj-lt"/>
                        <a:buAutoNum type="alphaLcParenR"/>
                      </a:pPr>
                      <a:r>
                        <a:rPr lang="en-GB" sz="1200" b="0" dirty="0">
                          <a:latin typeface="+mn-lt"/>
                          <a:cs typeface="Arial"/>
                        </a:rPr>
                        <a:t>A lack of trade and industry has led to unemployment  ________________                            </a:t>
                      </a:r>
                      <a:endParaRPr lang="en-GB" sz="1200" b="1" dirty="0">
                        <a:solidFill>
                          <a:srgbClr val="FF0000"/>
                        </a:solidFill>
                        <a:latin typeface="+mn-lt"/>
                        <a:cs typeface="Arial"/>
                      </a:endParaRPr>
                    </a:p>
                  </a:txBody>
                  <a:tcPr/>
                </a:tc>
                <a:tc>
                  <a:txBody>
                    <a:bodyPr/>
                    <a:lstStyle/>
                    <a:p>
                      <a:r>
                        <a:rPr lang="en-GB" sz="1200" b="1" dirty="0">
                          <a:latin typeface="+mn-lt"/>
                          <a:cs typeface="Arial"/>
                        </a:rPr>
                        <a:t>3a.</a:t>
                      </a:r>
                      <a:r>
                        <a:rPr lang="en-GB" sz="1200" b="1" baseline="0" dirty="0">
                          <a:latin typeface="+mn-lt"/>
                          <a:cs typeface="Arial"/>
                        </a:rPr>
                        <a:t> Use P25 to define the following key terms:</a:t>
                      </a:r>
                    </a:p>
                    <a:p>
                      <a:pPr>
                        <a:lnSpc>
                          <a:spcPct val="200000"/>
                        </a:lnSpc>
                      </a:pPr>
                      <a:r>
                        <a:rPr lang="en-GB" sz="1200" b="0" baseline="0" dirty="0">
                          <a:latin typeface="+mn-lt"/>
                          <a:cs typeface="Arial"/>
                        </a:rPr>
                        <a:t>Imports-</a:t>
                      </a:r>
                      <a:endParaRPr lang="en-GB" sz="1200" b="1" baseline="0" dirty="0">
                        <a:solidFill>
                          <a:srgbClr val="FF0000"/>
                        </a:solidFill>
                        <a:latin typeface="+mn-lt"/>
                        <a:cs typeface="Arial"/>
                      </a:endParaRPr>
                    </a:p>
                    <a:p>
                      <a:pPr>
                        <a:lnSpc>
                          <a:spcPct val="200000"/>
                        </a:lnSpc>
                      </a:pPr>
                      <a:r>
                        <a:rPr lang="en-GB" sz="1200" b="0" baseline="0" dirty="0">
                          <a:latin typeface="+mn-lt"/>
                          <a:cs typeface="Arial"/>
                        </a:rPr>
                        <a:t>Exports-</a:t>
                      </a:r>
                      <a:endParaRPr lang="en-GB" sz="1200" b="1" baseline="0" dirty="0">
                        <a:solidFill>
                          <a:srgbClr val="FF0000"/>
                        </a:solidFill>
                        <a:latin typeface="+mn-lt"/>
                        <a:cs typeface="Arial"/>
                      </a:endParaRPr>
                    </a:p>
                    <a:p>
                      <a:endParaRPr lang="en-GB" sz="1200" b="1" baseline="0" dirty="0">
                        <a:latin typeface="+mn-lt"/>
                        <a:cs typeface="Arial" panose="020B0604020202020204" pitchFamily="34" charset="0"/>
                      </a:endParaRPr>
                    </a:p>
                    <a:p>
                      <a:pPr marL="0" indent="0">
                        <a:buFont typeface="+mj-lt"/>
                        <a:buNone/>
                      </a:pPr>
                      <a:r>
                        <a:rPr lang="en-GB" sz="1200" b="1" baseline="0" dirty="0">
                          <a:latin typeface="+mn-lt"/>
                          <a:cs typeface="Arial"/>
                        </a:rPr>
                        <a:t>3b. Use ‘imports’ and ‘exports’ in a sentence: </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GB" sz="1200" b="1" baseline="0" dirty="0">
                          <a:latin typeface="+mn-lt"/>
                          <a:cs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lnSpc>
                          <a:spcPct val="150000"/>
                        </a:lnSpc>
                        <a:buFont typeface="+mj-lt"/>
                        <a:buNone/>
                      </a:pPr>
                      <a:r>
                        <a:rPr lang="en-GB" sz="1200" b="1" baseline="0" dirty="0">
                          <a:latin typeface="+mn-lt"/>
                          <a:cs typeface="Arial"/>
                        </a:rPr>
                        <a:t>____________________________________________________________________________</a:t>
                      </a:r>
                    </a:p>
                  </a:txBody>
                  <a:tcPr/>
                </a:tc>
                <a:extLst>
                  <a:ext uri="{0D108BD9-81ED-4DB2-BD59-A6C34878D82A}">
                    <a16:rowId xmlns:a16="http://schemas.microsoft.com/office/drawing/2014/main" val="3606664193"/>
                  </a:ext>
                </a:extLst>
              </a:tr>
              <a:tr h="2823341">
                <a:tc>
                  <a:txBody>
                    <a:bodyPr/>
                    <a:lstStyle/>
                    <a:p>
                      <a:pPr>
                        <a:lnSpc>
                          <a:spcPct val="150000"/>
                        </a:lnSpc>
                      </a:pPr>
                      <a:r>
                        <a:rPr lang="en-GB" sz="1200" b="1" baseline="0" dirty="0">
                          <a:latin typeface="+mn-lt"/>
                          <a:cs typeface="Arial"/>
                        </a:rPr>
                        <a:t>2. Explain two reasons why Toyota chose Burnaston:  </a:t>
                      </a:r>
                    </a:p>
                    <a:p>
                      <a:pPr>
                        <a:lnSpc>
                          <a:spcPct val="150000"/>
                        </a:lnSpc>
                      </a:pPr>
                      <a:r>
                        <a:rPr lang="en-GB" sz="1200" b="0" baseline="0" dirty="0">
                          <a:latin typeface="+mn-lt"/>
                          <a:cs typeface="Arial"/>
                        </a:rPr>
                        <a:t>One reason Toyota chose Burnaston was  __________________________________________</a:t>
                      </a:r>
                    </a:p>
                    <a:p>
                      <a:pPr>
                        <a:lnSpc>
                          <a:spcPct val="150000"/>
                        </a:lnSpc>
                      </a:pPr>
                      <a:r>
                        <a:rPr lang="en-GB" sz="1200" b="0" baseline="0" dirty="0">
                          <a:latin typeface="+mn-lt"/>
                          <a:cs typeface="Arial"/>
                        </a:rPr>
                        <a:t>____________________________________________________________________________</a:t>
                      </a:r>
                    </a:p>
                    <a:p>
                      <a:pPr>
                        <a:lnSpc>
                          <a:spcPct val="150000"/>
                        </a:lnSpc>
                      </a:pPr>
                      <a:r>
                        <a:rPr lang="en-GB" sz="1200" b="0" baseline="0" dirty="0">
                          <a:latin typeface="+mn-lt"/>
                          <a:cs typeface="Arial"/>
                        </a:rPr>
                        <a:t>This means that… _____________________________________________________________</a:t>
                      </a:r>
                    </a:p>
                    <a:p>
                      <a:pPr>
                        <a:lnSpc>
                          <a:spcPct val="150000"/>
                        </a:lnSpc>
                      </a:pPr>
                      <a:r>
                        <a:rPr lang="en-GB" sz="1200" b="0" baseline="0" dirty="0">
                          <a:latin typeface="+mn-lt"/>
                          <a:cs typeface="Arial"/>
                        </a:rPr>
                        <a:t>________________________________________________________________________________________________________________________________________________________</a:t>
                      </a:r>
                    </a:p>
                    <a:p>
                      <a:pPr>
                        <a:lnSpc>
                          <a:spcPct val="150000"/>
                        </a:lnSpc>
                      </a:pPr>
                      <a:r>
                        <a:rPr lang="en-GB" sz="1200" b="0" baseline="0" dirty="0">
                          <a:latin typeface="+mn-lt"/>
                          <a:cs typeface="Arial"/>
                        </a:rPr>
                        <a:t>Another reason Toyota chose Burnaston was  _______________________________________</a:t>
                      </a:r>
                    </a:p>
                    <a:p>
                      <a:pPr>
                        <a:lnSpc>
                          <a:spcPct val="150000"/>
                        </a:lnSpc>
                      </a:pPr>
                      <a:r>
                        <a:rPr lang="en-GB" sz="1200" b="0" baseline="0" dirty="0">
                          <a:latin typeface="+mn-lt"/>
                          <a:cs typeface="Arial"/>
                        </a:rPr>
                        <a:t>____________________________________________________________________________</a:t>
                      </a:r>
                    </a:p>
                    <a:p>
                      <a:pPr>
                        <a:lnSpc>
                          <a:spcPct val="150000"/>
                        </a:lnSpc>
                      </a:pPr>
                      <a:r>
                        <a:rPr lang="en-GB" sz="1200" b="0" baseline="0" dirty="0">
                          <a:latin typeface="+mn-lt"/>
                          <a:cs typeface="Arial"/>
                        </a:rPr>
                        <a:t>This means that… _____________________________________________________________</a:t>
                      </a:r>
                    </a:p>
                    <a:p>
                      <a:pPr>
                        <a:lnSpc>
                          <a:spcPct val="150000"/>
                        </a:lnSpc>
                      </a:pPr>
                      <a:r>
                        <a:rPr lang="en-GB" sz="1200" b="0" baseline="0" dirty="0">
                          <a:latin typeface="+mn-lt"/>
                          <a:cs typeface="Arial"/>
                        </a:rPr>
                        <a:t>________________________________________________________________________________________________________________________________________________________</a:t>
                      </a:r>
                    </a:p>
                    <a:p>
                      <a:pPr marL="0" indent="0">
                        <a:buNone/>
                      </a:pPr>
                      <a:endParaRPr lang="en-GB" sz="1200" b="1" baseline="0" dirty="0">
                        <a:latin typeface="+mn-lt"/>
                        <a:cs typeface="Arial"/>
                      </a:endParaRPr>
                    </a:p>
                  </a:txBody>
                  <a:tcPr/>
                </a:tc>
                <a:tc>
                  <a:txBody>
                    <a:bodyPr/>
                    <a:lstStyle/>
                    <a:p>
                      <a:pPr marL="0" indent="0">
                        <a:buNone/>
                      </a:pPr>
                      <a:r>
                        <a:rPr lang="en-GB" sz="1200" b="1" baseline="0" dirty="0">
                          <a:latin typeface="+mn-lt"/>
                          <a:cs typeface="Arial"/>
                        </a:rPr>
                        <a:t>4. Connect these words (you must make at least 4 connections):</a:t>
                      </a:r>
                    </a:p>
                    <a:p>
                      <a:pPr marL="0" lvl="0" indent="0">
                        <a:buNone/>
                      </a:pPr>
                      <a:endParaRPr lang="en-GB" sz="1200" b="1" baseline="0" dirty="0">
                        <a:latin typeface="+mn-lt"/>
                        <a:cs typeface="Arial"/>
                      </a:endParaRPr>
                    </a:p>
                  </a:txBody>
                  <a:tcPr/>
                </a:tc>
                <a:extLst>
                  <a:ext uri="{0D108BD9-81ED-4DB2-BD59-A6C34878D82A}">
                    <a16:rowId xmlns:a16="http://schemas.microsoft.com/office/drawing/2014/main" val="4145184444"/>
                  </a:ext>
                </a:extLst>
              </a:tr>
            </a:tbl>
          </a:graphicData>
        </a:graphic>
      </p:graphicFrame>
      <p:sp>
        <p:nvSpPr>
          <p:cNvPr id="13" name="Title 1">
            <a:extLst>
              <a:ext uri="{FF2B5EF4-FFF2-40B4-BE49-F238E27FC236}">
                <a16:creationId xmlns:a16="http://schemas.microsoft.com/office/drawing/2014/main" id="{0D93E9F5-33E3-4CBA-B8D1-BEF4CD3F2FBF}"/>
              </a:ext>
            </a:extLst>
          </p:cNvPr>
          <p:cNvSpPr txBox="1">
            <a:spLocks/>
          </p:cNvSpPr>
          <p:nvPr/>
        </p:nvSpPr>
        <p:spPr>
          <a:xfrm>
            <a:off x="78375" y="53588"/>
            <a:ext cx="12000413" cy="4364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1600" dirty="0">
                <a:cs typeface="Arial"/>
              </a:rPr>
              <a:t>Year 7 Weekly Homework Spring 1.6	                                    </a:t>
            </a:r>
            <a:r>
              <a:rPr lang="en-GB" sz="1600" b="1" dirty="0">
                <a:cs typeface="Arial"/>
              </a:rPr>
              <a:t>Recap: UK Trade</a:t>
            </a:r>
            <a:r>
              <a:rPr lang="en-GB" sz="1600" dirty="0">
                <a:cs typeface="Arial"/>
              </a:rPr>
              <a:t>		                                 Knowledge Book: P24-25</a:t>
            </a:r>
            <a:endParaRPr lang="en-US" dirty="0"/>
          </a:p>
        </p:txBody>
      </p:sp>
      <p:sp>
        <p:nvSpPr>
          <p:cNvPr id="14" name="TextBox 13">
            <a:extLst>
              <a:ext uri="{FF2B5EF4-FFF2-40B4-BE49-F238E27FC236}">
                <a16:creationId xmlns:a16="http://schemas.microsoft.com/office/drawing/2014/main" id="{0FE691B7-8367-4A11-8A69-D250B6886EB2}"/>
              </a:ext>
            </a:extLst>
          </p:cNvPr>
          <p:cNvSpPr txBox="1"/>
          <p:nvPr/>
        </p:nvSpPr>
        <p:spPr>
          <a:xfrm>
            <a:off x="11023534" y="3778428"/>
            <a:ext cx="10151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Exports</a:t>
            </a:r>
          </a:p>
        </p:txBody>
      </p:sp>
      <p:sp>
        <p:nvSpPr>
          <p:cNvPr id="15" name="TextBox 14">
            <a:extLst>
              <a:ext uri="{FF2B5EF4-FFF2-40B4-BE49-F238E27FC236}">
                <a16:creationId xmlns:a16="http://schemas.microsoft.com/office/drawing/2014/main" id="{7E971DD2-5C7B-4338-A55A-F2A02985F421}"/>
              </a:ext>
            </a:extLst>
          </p:cNvPr>
          <p:cNvSpPr txBox="1"/>
          <p:nvPr/>
        </p:nvSpPr>
        <p:spPr>
          <a:xfrm>
            <a:off x="11129271" y="6299049"/>
            <a:ext cx="8036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Trade</a:t>
            </a:r>
          </a:p>
        </p:txBody>
      </p:sp>
      <p:sp>
        <p:nvSpPr>
          <p:cNvPr id="16" name="TextBox 15">
            <a:extLst>
              <a:ext uri="{FF2B5EF4-FFF2-40B4-BE49-F238E27FC236}">
                <a16:creationId xmlns:a16="http://schemas.microsoft.com/office/drawing/2014/main" id="{3DD6E68D-AE18-404C-8D64-95DBA24C50AF}"/>
              </a:ext>
            </a:extLst>
          </p:cNvPr>
          <p:cNvSpPr txBox="1"/>
          <p:nvPr/>
        </p:nvSpPr>
        <p:spPr>
          <a:xfrm>
            <a:off x="6379672" y="3835076"/>
            <a:ext cx="7611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dirty="0">
                <a:cs typeface="Calibri"/>
              </a:rPr>
              <a:t>Imports</a:t>
            </a:r>
          </a:p>
        </p:txBody>
      </p:sp>
      <p:sp>
        <p:nvSpPr>
          <p:cNvPr id="17" name="TextBox 16">
            <a:extLst>
              <a:ext uri="{FF2B5EF4-FFF2-40B4-BE49-F238E27FC236}">
                <a16:creationId xmlns:a16="http://schemas.microsoft.com/office/drawing/2014/main" id="{E17FB7E6-F043-43A6-A629-4DD5108605BD}"/>
              </a:ext>
            </a:extLst>
          </p:cNvPr>
          <p:cNvSpPr txBox="1"/>
          <p:nvPr/>
        </p:nvSpPr>
        <p:spPr>
          <a:xfrm>
            <a:off x="6226862" y="6145683"/>
            <a:ext cx="1240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Manufactured Goods</a:t>
            </a:r>
          </a:p>
        </p:txBody>
      </p:sp>
      <p:sp>
        <p:nvSpPr>
          <p:cNvPr id="18" name="TextBox 17">
            <a:extLst>
              <a:ext uri="{FF2B5EF4-FFF2-40B4-BE49-F238E27FC236}">
                <a16:creationId xmlns:a16="http://schemas.microsoft.com/office/drawing/2014/main" id="{C639B20D-4B61-4EBD-881A-C34298BBDB7C}"/>
              </a:ext>
            </a:extLst>
          </p:cNvPr>
          <p:cNvSpPr txBox="1"/>
          <p:nvPr/>
        </p:nvSpPr>
        <p:spPr>
          <a:xfrm>
            <a:off x="8558952" y="5572962"/>
            <a:ext cx="1024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Economy</a:t>
            </a:r>
          </a:p>
        </p:txBody>
      </p:sp>
      <p:sp>
        <p:nvSpPr>
          <p:cNvPr id="19" name="TextBox 18">
            <a:extLst>
              <a:ext uri="{FF2B5EF4-FFF2-40B4-BE49-F238E27FC236}">
                <a16:creationId xmlns:a16="http://schemas.microsoft.com/office/drawing/2014/main" id="{91FDE55B-616A-48CA-81EC-304103CBE092}"/>
              </a:ext>
            </a:extLst>
          </p:cNvPr>
          <p:cNvSpPr txBox="1"/>
          <p:nvPr/>
        </p:nvSpPr>
        <p:spPr>
          <a:xfrm>
            <a:off x="8207913" y="4559922"/>
            <a:ext cx="137542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Calibri"/>
              </a:rPr>
              <a:t>United Kingdom</a:t>
            </a:r>
          </a:p>
        </p:txBody>
      </p:sp>
      <p:sp>
        <p:nvSpPr>
          <p:cNvPr id="10" name="TextBox 9">
            <a:extLst>
              <a:ext uri="{FF2B5EF4-FFF2-40B4-BE49-F238E27FC236}">
                <a16:creationId xmlns:a16="http://schemas.microsoft.com/office/drawing/2014/main" id="{A181CFCB-961C-4693-9C2E-6E394F1AC168}"/>
              </a:ext>
            </a:extLst>
          </p:cNvPr>
          <p:cNvSpPr txBox="1"/>
          <p:nvPr/>
        </p:nvSpPr>
        <p:spPr>
          <a:xfrm rot="20028670">
            <a:off x="9529800" y="3966246"/>
            <a:ext cx="1776757" cy="861774"/>
          </a:xfrm>
          <a:prstGeom prst="rect">
            <a:avLst/>
          </a:prstGeom>
          <a:noFill/>
        </p:spPr>
        <p:txBody>
          <a:bodyPr wrap="square" rtlCol="0">
            <a:spAutoFit/>
          </a:bodyPr>
          <a:lstStyle/>
          <a:p>
            <a:pPr algn="ctr"/>
            <a:r>
              <a:rPr lang="en-GB" sz="1000" dirty="0"/>
              <a:t>The UK is the 9</a:t>
            </a:r>
            <a:r>
              <a:rPr lang="en-GB" sz="1000" baseline="30000" dirty="0"/>
              <a:t>th</a:t>
            </a:r>
            <a:r>
              <a:rPr lang="en-GB" sz="1000" dirty="0"/>
              <a:t> largest exporter in the world. It’s main exports are: manufactured goods, oil, and machinery.</a:t>
            </a:r>
          </a:p>
        </p:txBody>
      </p:sp>
      <p:cxnSp>
        <p:nvCxnSpPr>
          <p:cNvPr id="3" name="Straight Connector 2">
            <a:extLst>
              <a:ext uri="{FF2B5EF4-FFF2-40B4-BE49-F238E27FC236}">
                <a16:creationId xmlns:a16="http://schemas.microsoft.com/office/drawing/2014/main" id="{83D07A83-FBE0-4887-B8BD-E669329C0A7F}"/>
              </a:ext>
            </a:extLst>
          </p:cNvPr>
          <p:cNvCxnSpPr>
            <a:cxnSpLocks/>
            <a:stCxn id="19" idx="3"/>
          </p:cNvCxnSpPr>
          <p:nvPr/>
        </p:nvCxnSpPr>
        <p:spPr>
          <a:xfrm flipV="1">
            <a:off x="9583339" y="3988964"/>
            <a:ext cx="1545932" cy="724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4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panose="020B0604020202020204" pitchFamily="34" charset="0"/>
              </a:rPr>
              <a:t>Year 7 Weekly Homework </a:t>
            </a:r>
            <a:r>
              <a:rPr lang="en-GB" sz="1600" dirty="0">
                <a:cs typeface="Arial"/>
              </a:rPr>
              <a:t>Spring 1.7</a:t>
            </a:r>
            <a:r>
              <a:rPr lang="en-GB" sz="1600" dirty="0">
                <a:cs typeface="Arial" panose="020B0604020202020204" pitchFamily="34" charset="0"/>
              </a:rPr>
              <a:t>                                        </a:t>
            </a:r>
            <a:r>
              <a:rPr lang="en-GB" sz="1600" b="1" dirty="0">
                <a:cs typeface="Arial" panose="020B0604020202020204" pitchFamily="34" charset="0"/>
              </a:rPr>
              <a:t>Map Skills: Grid References	                                                            </a:t>
            </a:r>
            <a:r>
              <a:rPr lang="en-GB" sz="1600" dirty="0">
                <a:cs typeface="Arial" panose="020B0604020202020204" pitchFamily="34" charset="0"/>
              </a:rPr>
              <a:t>Knowledge Book P11</a:t>
            </a:r>
            <a:endParaRPr lang="en-GB"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22785B7-B7C7-425C-8A4E-C406D1389D29}"/>
              </a:ext>
            </a:extLst>
          </p:cNvPr>
          <p:cNvSpPr/>
          <p:nvPr/>
        </p:nvSpPr>
        <p:spPr>
          <a:xfrm>
            <a:off x="6096000" y="660032"/>
            <a:ext cx="5978436" cy="612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B84D0B8-47DE-4440-B38B-DBAF51FC65F2}"/>
              </a:ext>
            </a:extLst>
          </p:cNvPr>
          <p:cNvSpPr txBox="1"/>
          <p:nvPr/>
        </p:nvSpPr>
        <p:spPr>
          <a:xfrm>
            <a:off x="6134912" y="654661"/>
            <a:ext cx="5897456" cy="6157711"/>
          </a:xfrm>
          <a:prstGeom prst="rect">
            <a:avLst/>
          </a:prstGeom>
          <a:noFill/>
        </p:spPr>
        <p:txBody>
          <a:bodyPr wrap="square" rtlCol="0">
            <a:spAutoFit/>
          </a:bodyPr>
          <a:lstStyle/>
          <a:p>
            <a:pPr marL="228600" indent="-228600">
              <a:buAutoNum type="arabicPeriod"/>
            </a:pPr>
            <a:r>
              <a:rPr lang="en-GB" sz="1200" b="1" dirty="0"/>
              <a:t>Complete the questions on 4 and 6 figure grid references:</a:t>
            </a:r>
          </a:p>
          <a:p>
            <a:pPr marL="228600" indent="-228600">
              <a:buAutoNum type="arabicPeriod"/>
            </a:pPr>
            <a:endParaRPr lang="en-GB" sz="1200" b="1" dirty="0"/>
          </a:p>
          <a:p>
            <a:r>
              <a:rPr lang="en-GB" sz="1200" b="1" u="sng" dirty="0"/>
              <a:t>4 Figure Grid References:</a:t>
            </a:r>
          </a:p>
          <a:p>
            <a:pPr marL="228600" indent="-228600">
              <a:lnSpc>
                <a:spcPct val="150000"/>
              </a:lnSpc>
              <a:buAutoNum type="alphaLcParenR"/>
            </a:pPr>
            <a:r>
              <a:rPr lang="en-GB" sz="1200" dirty="0"/>
              <a:t>What is the 4 figure grid reference for the            ? _______________________________</a:t>
            </a:r>
          </a:p>
          <a:p>
            <a:pPr marL="228600" indent="-228600">
              <a:lnSpc>
                <a:spcPct val="150000"/>
              </a:lnSpc>
              <a:buFontTx/>
              <a:buAutoNum type="alphaLcParenR"/>
            </a:pPr>
            <a:r>
              <a:rPr lang="en-GB" sz="1200" dirty="0"/>
              <a:t>What is the 4 figure grid reference for the            ? _______________________________</a:t>
            </a:r>
          </a:p>
          <a:p>
            <a:pPr marL="228600" indent="-228600">
              <a:lnSpc>
                <a:spcPct val="150000"/>
              </a:lnSpc>
              <a:buFontTx/>
              <a:buAutoNum type="alphaLcParenR"/>
            </a:pPr>
            <a:r>
              <a:rPr lang="en-GB" sz="1200" dirty="0"/>
              <a:t>What is the 4 figure grid reference for the            ? _______________________________</a:t>
            </a:r>
          </a:p>
          <a:p>
            <a:pPr marL="228600" indent="-228600">
              <a:lnSpc>
                <a:spcPct val="150000"/>
              </a:lnSpc>
              <a:buFontTx/>
              <a:buAutoNum type="alphaLcParenR"/>
            </a:pPr>
            <a:r>
              <a:rPr lang="en-GB" sz="1200" dirty="0"/>
              <a:t>What is the 4 figure grid reference for the            ? _______________________________</a:t>
            </a:r>
          </a:p>
          <a:p>
            <a:pPr marL="228600" indent="-228600">
              <a:lnSpc>
                <a:spcPct val="150000"/>
              </a:lnSpc>
              <a:buFontTx/>
              <a:buAutoNum type="alphaLcParenR"/>
            </a:pPr>
            <a:endParaRPr lang="en-GB" sz="1200" dirty="0"/>
          </a:p>
          <a:p>
            <a:pPr marL="228600" indent="-228600">
              <a:lnSpc>
                <a:spcPct val="150000"/>
              </a:lnSpc>
              <a:buFontTx/>
              <a:buAutoNum type="alphaLcParenR"/>
            </a:pPr>
            <a:r>
              <a:rPr lang="en-GB" sz="1200" dirty="0"/>
              <a:t>Which shape is found in grid reference </a:t>
            </a:r>
            <a:r>
              <a:rPr lang="en-GB" sz="1200" b="1" dirty="0"/>
              <a:t>23,46?  </a:t>
            </a:r>
            <a:r>
              <a:rPr lang="en-GB" sz="1200" dirty="0"/>
              <a:t>_________________________________</a:t>
            </a:r>
          </a:p>
          <a:p>
            <a:pPr marL="228600" indent="-228600">
              <a:lnSpc>
                <a:spcPct val="150000"/>
              </a:lnSpc>
              <a:buFontTx/>
              <a:buAutoNum type="alphaLcParenR"/>
            </a:pPr>
            <a:r>
              <a:rPr lang="en-GB" sz="1200" dirty="0"/>
              <a:t>Which shape is found in grid reference </a:t>
            </a:r>
            <a:r>
              <a:rPr lang="en-GB" sz="1200" b="1" dirty="0"/>
              <a:t>21,48?  </a:t>
            </a:r>
            <a:r>
              <a:rPr lang="en-GB" sz="1200" dirty="0"/>
              <a:t>_________________________________</a:t>
            </a:r>
          </a:p>
          <a:p>
            <a:pPr marL="228600" indent="-228600">
              <a:lnSpc>
                <a:spcPct val="150000"/>
              </a:lnSpc>
              <a:buFontTx/>
              <a:buAutoNum type="alphaLcParenR"/>
            </a:pPr>
            <a:r>
              <a:rPr lang="en-GB" sz="1200" dirty="0"/>
              <a:t>Which shape is found in grid reference </a:t>
            </a:r>
            <a:r>
              <a:rPr lang="en-GB" sz="1200" b="1" dirty="0"/>
              <a:t>23,47?  </a:t>
            </a:r>
            <a:r>
              <a:rPr lang="en-GB" sz="1200" dirty="0"/>
              <a:t>_________________________________</a:t>
            </a:r>
          </a:p>
          <a:p>
            <a:pPr marL="228600" indent="-228600">
              <a:lnSpc>
                <a:spcPct val="150000"/>
              </a:lnSpc>
              <a:buFontTx/>
              <a:buAutoNum type="alphaLcParenR"/>
            </a:pPr>
            <a:r>
              <a:rPr lang="en-GB" sz="1200" dirty="0"/>
              <a:t>Draw a           in grid reference </a:t>
            </a:r>
            <a:r>
              <a:rPr lang="en-GB" sz="1200" b="1" dirty="0"/>
              <a:t>21,47</a:t>
            </a:r>
          </a:p>
          <a:p>
            <a:pPr marL="228600" indent="-228600">
              <a:lnSpc>
                <a:spcPct val="150000"/>
              </a:lnSpc>
              <a:buFontTx/>
              <a:buAutoNum type="alphaLcParenR"/>
            </a:pPr>
            <a:endParaRPr lang="en-GB" sz="1200" b="1" dirty="0"/>
          </a:p>
          <a:p>
            <a:pPr>
              <a:lnSpc>
                <a:spcPct val="150000"/>
              </a:lnSpc>
            </a:pPr>
            <a:r>
              <a:rPr lang="en-GB" sz="1200" b="1" u="sng" dirty="0"/>
              <a:t>6 Figure Grid References:</a:t>
            </a:r>
          </a:p>
          <a:p>
            <a:pPr marL="228600" indent="-228600">
              <a:lnSpc>
                <a:spcPct val="150000"/>
              </a:lnSpc>
              <a:buAutoNum type="alphaLcParenR"/>
            </a:pPr>
            <a:r>
              <a:rPr lang="en-GB" sz="1200" dirty="0"/>
              <a:t>What is the 6 figure grid reference for the            ? _______________________________</a:t>
            </a:r>
          </a:p>
          <a:p>
            <a:pPr marL="228600" indent="-228600">
              <a:lnSpc>
                <a:spcPct val="150000"/>
              </a:lnSpc>
              <a:buFontTx/>
              <a:buAutoNum type="alphaLcParenR"/>
            </a:pPr>
            <a:r>
              <a:rPr lang="en-GB" sz="1200" dirty="0"/>
              <a:t>What is the 6 figure grid reference for the            ? _______________________________</a:t>
            </a:r>
          </a:p>
          <a:p>
            <a:pPr marL="228600" indent="-228600">
              <a:lnSpc>
                <a:spcPct val="150000"/>
              </a:lnSpc>
              <a:buFontTx/>
              <a:buAutoNum type="alphaLcParenR"/>
            </a:pPr>
            <a:r>
              <a:rPr lang="en-GB" sz="1200" dirty="0"/>
              <a:t>What is the 6 figure grid reference for the            ? _______________________________</a:t>
            </a:r>
          </a:p>
          <a:p>
            <a:pPr marL="228600" indent="-228600">
              <a:lnSpc>
                <a:spcPct val="150000"/>
              </a:lnSpc>
              <a:buFontTx/>
              <a:buAutoNum type="alphaLcParenR"/>
            </a:pPr>
            <a:r>
              <a:rPr lang="en-GB" sz="1200" dirty="0"/>
              <a:t>What is the 6 figure grid reference for the            ? _______________________________</a:t>
            </a:r>
          </a:p>
          <a:p>
            <a:pPr marL="228600" indent="-228600">
              <a:lnSpc>
                <a:spcPct val="150000"/>
              </a:lnSpc>
              <a:buFont typeface="+mj-lt"/>
              <a:buAutoNum type="alphaLcParenR"/>
            </a:pPr>
            <a:endParaRPr lang="en-GB" sz="1200" dirty="0"/>
          </a:p>
          <a:p>
            <a:pPr marL="228600" indent="-228600">
              <a:lnSpc>
                <a:spcPct val="150000"/>
              </a:lnSpc>
              <a:buFontTx/>
              <a:buAutoNum type="alphaLcParenR"/>
            </a:pPr>
            <a:r>
              <a:rPr lang="en-GB" sz="1200" dirty="0"/>
              <a:t>Which shape is found in grid reference </a:t>
            </a:r>
            <a:r>
              <a:rPr lang="en-GB" sz="1200" b="1" dirty="0"/>
              <a:t>225,468?  </a:t>
            </a:r>
            <a:r>
              <a:rPr lang="en-GB" sz="1200" dirty="0"/>
              <a:t>______________________________</a:t>
            </a:r>
          </a:p>
          <a:p>
            <a:pPr marL="228600" indent="-228600">
              <a:lnSpc>
                <a:spcPct val="150000"/>
              </a:lnSpc>
              <a:buFontTx/>
              <a:buAutoNum type="alphaLcParenR"/>
            </a:pPr>
            <a:r>
              <a:rPr lang="en-GB" sz="1200" dirty="0"/>
              <a:t>Which shape is found in grid reference </a:t>
            </a:r>
            <a:r>
              <a:rPr lang="en-GB" sz="1200" b="1" dirty="0"/>
              <a:t>248,488?  </a:t>
            </a:r>
            <a:r>
              <a:rPr lang="en-GB" sz="1200" dirty="0"/>
              <a:t>______________________________</a:t>
            </a:r>
          </a:p>
          <a:p>
            <a:pPr marL="228600" indent="-228600">
              <a:lnSpc>
                <a:spcPct val="150000"/>
              </a:lnSpc>
              <a:buFontTx/>
              <a:buAutoNum type="alphaLcParenR"/>
            </a:pPr>
            <a:r>
              <a:rPr lang="en-GB" sz="1200" dirty="0"/>
              <a:t>Which shape is found in grid reference </a:t>
            </a:r>
            <a:r>
              <a:rPr lang="en-GB" sz="1200" b="1" dirty="0"/>
              <a:t>212,452?  </a:t>
            </a:r>
            <a:r>
              <a:rPr lang="en-GB" sz="1200" dirty="0"/>
              <a:t>______________________________</a:t>
            </a:r>
          </a:p>
          <a:p>
            <a:pPr marL="228600" indent="-228600">
              <a:lnSpc>
                <a:spcPct val="150000"/>
              </a:lnSpc>
              <a:buFontTx/>
              <a:buAutoNum type="alphaLcParenR"/>
            </a:pPr>
            <a:r>
              <a:rPr lang="en-GB" sz="1200" dirty="0"/>
              <a:t>Draw a            in grid reference </a:t>
            </a:r>
            <a:r>
              <a:rPr lang="en-GB" sz="1200" b="1" dirty="0"/>
              <a:t>236,453</a:t>
            </a:r>
          </a:p>
        </p:txBody>
      </p:sp>
      <p:sp>
        <p:nvSpPr>
          <p:cNvPr id="23" name="Rectangle 22">
            <a:extLst>
              <a:ext uri="{FF2B5EF4-FFF2-40B4-BE49-F238E27FC236}">
                <a16:creationId xmlns:a16="http://schemas.microsoft.com/office/drawing/2014/main" id="{0FD35548-EAFB-42C1-995C-516E0D331DDA}"/>
              </a:ext>
            </a:extLst>
          </p:cNvPr>
          <p:cNvSpPr/>
          <p:nvPr/>
        </p:nvSpPr>
        <p:spPr>
          <a:xfrm>
            <a:off x="117564" y="660032"/>
            <a:ext cx="5978436" cy="612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4 Figure Grid References - Geo for CXC">
            <a:extLst>
              <a:ext uri="{FF2B5EF4-FFF2-40B4-BE49-F238E27FC236}">
                <a16:creationId xmlns:a16="http://schemas.microsoft.com/office/drawing/2014/main" id="{24F24B29-0948-4DD0-80B3-236BCBCA3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27" y="894938"/>
            <a:ext cx="5897456" cy="5682574"/>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A89C1B13-B8C9-4A21-AD60-3D5E85A09F8B}"/>
              </a:ext>
            </a:extLst>
          </p:cNvPr>
          <p:cNvSpPr/>
          <p:nvPr/>
        </p:nvSpPr>
        <p:spPr>
          <a:xfrm>
            <a:off x="1400772" y="2230475"/>
            <a:ext cx="184825" cy="21400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2104F5AB-ADC1-4D88-8C30-D6F63694DC66}"/>
              </a:ext>
            </a:extLst>
          </p:cNvPr>
          <p:cNvSpPr/>
          <p:nvPr/>
        </p:nvSpPr>
        <p:spPr>
          <a:xfrm>
            <a:off x="3472774" y="4426085"/>
            <a:ext cx="175098" cy="18482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5CBC6BE-8493-47F8-9644-AD2398161699}"/>
              </a:ext>
            </a:extLst>
          </p:cNvPr>
          <p:cNvSpPr/>
          <p:nvPr/>
        </p:nvSpPr>
        <p:spPr>
          <a:xfrm>
            <a:off x="4902740" y="1643974"/>
            <a:ext cx="175098" cy="1848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Moon 10">
            <a:extLst>
              <a:ext uri="{FF2B5EF4-FFF2-40B4-BE49-F238E27FC236}">
                <a16:creationId xmlns:a16="http://schemas.microsoft.com/office/drawing/2014/main" id="{CEAA2994-5548-4308-89DF-0E8BAA3C293A}"/>
              </a:ext>
            </a:extLst>
          </p:cNvPr>
          <p:cNvSpPr/>
          <p:nvPr/>
        </p:nvSpPr>
        <p:spPr>
          <a:xfrm>
            <a:off x="2558374" y="3686783"/>
            <a:ext cx="175098" cy="223736"/>
          </a:xfrm>
          <a:prstGeom prst="mo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Multiplication Sign 11">
            <a:extLst>
              <a:ext uri="{FF2B5EF4-FFF2-40B4-BE49-F238E27FC236}">
                <a16:creationId xmlns:a16="http://schemas.microsoft.com/office/drawing/2014/main" id="{D1BD602F-5E37-481A-9475-0BA3BB7FFB15}"/>
              </a:ext>
            </a:extLst>
          </p:cNvPr>
          <p:cNvSpPr/>
          <p:nvPr/>
        </p:nvSpPr>
        <p:spPr>
          <a:xfrm>
            <a:off x="1108948" y="5385712"/>
            <a:ext cx="311285" cy="29183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Heart 12">
            <a:extLst>
              <a:ext uri="{FF2B5EF4-FFF2-40B4-BE49-F238E27FC236}">
                <a16:creationId xmlns:a16="http://schemas.microsoft.com/office/drawing/2014/main" id="{5FCA3AEC-FCE0-4C25-8FD0-BE3691BC7261}"/>
              </a:ext>
            </a:extLst>
          </p:cNvPr>
          <p:cNvSpPr/>
          <p:nvPr/>
        </p:nvSpPr>
        <p:spPr>
          <a:xfrm>
            <a:off x="4902740" y="5077838"/>
            <a:ext cx="175098" cy="184826"/>
          </a:xfrm>
          <a:prstGeom prst="hear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E90610A9-B130-443B-8C87-522D22A0562E}"/>
              </a:ext>
            </a:extLst>
          </p:cNvPr>
          <p:cNvSpPr/>
          <p:nvPr/>
        </p:nvSpPr>
        <p:spPr>
          <a:xfrm>
            <a:off x="9122552" y="1290535"/>
            <a:ext cx="175098" cy="1848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Moon 37">
            <a:extLst>
              <a:ext uri="{FF2B5EF4-FFF2-40B4-BE49-F238E27FC236}">
                <a16:creationId xmlns:a16="http://schemas.microsoft.com/office/drawing/2014/main" id="{83088D3C-C424-44B2-96C7-A590BB96E058}"/>
              </a:ext>
            </a:extLst>
          </p:cNvPr>
          <p:cNvSpPr/>
          <p:nvPr/>
        </p:nvSpPr>
        <p:spPr>
          <a:xfrm>
            <a:off x="9122552" y="1551332"/>
            <a:ext cx="175098" cy="223736"/>
          </a:xfrm>
          <a:prstGeom prst="mo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Multiplication Sign 38">
            <a:extLst>
              <a:ext uri="{FF2B5EF4-FFF2-40B4-BE49-F238E27FC236}">
                <a16:creationId xmlns:a16="http://schemas.microsoft.com/office/drawing/2014/main" id="{26FE1BB1-45B5-4DE7-B8C2-872FE53A5AD3}"/>
              </a:ext>
            </a:extLst>
          </p:cNvPr>
          <p:cNvSpPr/>
          <p:nvPr/>
        </p:nvSpPr>
        <p:spPr>
          <a:xfrm>
            <a:off x="9054458" y="1843218"/>
            <a:ext cx="311285" cy="29183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Heart 39">
            <a:extLst>
              <a:ext uri="{FF2B5EF4-FFF2-40B4-BE49-F238E27FC236}">
                <a16:creationId xmlns:a16="http://schemas.microsoft.com/office/drawing/2014/main" id="{678563CC-0704-42BF-91C8-8F27F743A0CC}"/>
              </a:ext>
            </a:extLst>
          </p:cNvPr>
          <p:cNvSpPr/>
          <p:nvPr/>
        </p:nvSpPr>
        <p:spPr>
          <a:xfrm>
            <a:off x="9132285" y="2152653"/>
            <a:ext cx="175098" cy="184826"/>
          </a:xfrm>
          <a:prstGeom prst="hear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4F5BD3B-62A4-4C2B-87D9-4A11B6E68A0D}"/>
              </a:ext>
            </a:extLst>
          </p:cNvPr>
          <p:cNvSpPr/>
          <p:nvPr/>
        </p:nvSpPr>
        <p:spPr>
          <a:xfrm>
            <a:off x="2482801" y="1903251"/>
            <a:ext cx="326243" cy="895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Flowchart: Decision 14">
            <a:extLst>
              <a:ext uri="{FF2B5EF4-FFF2-40B4-BE49-F238E27FC236}">
                <a16:creationId xmlns:a16="http://schemas.microsoft.com/office/drawing/2014/main" id="{A83BB093-26D8-4688-B826-8E7E4320C3D8}"/>
              </a:ext>
            </a:extLst>
          </p:cNvPr>
          <p:cNvSpPr/>
          <p:nvPr/>
        </p:nvSpPr>
        <p:spPr>
          <a:xfrm>
            <a:off x="3775883" y="2840476"/>
            <a:ext cx="319462" cy="204281"/>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DD83A22-3DB7-4810-9DAA-116DEF622C87}"/>
              </a:ext>
            </a:extLst>
          </p:cNvPr>
          <p:cNvSpPr/>
          <p:nvPr/>
        </p:nvSpPr>
        <p:spPr>
          <a:xfrm>
            <a:off x="6970747" y="3481722"/>
            <a:ext cx="198538" cy="20506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Flowchart: Decision 40">
            <a:extLst>
              <a:ext uri="{FF2B5EF4-FFF2-40B4-BE49-F238E27FC236}">
                <a16:creationId xmlns:a16="http://schemas.microsoft.com/office/drawing/2014/main" id="{6624F936-040E-45F6-975A-E2BF2F54DA3D}"/>
              </a:ext>
            </a:extLst>
          </p:cNvPr>
          <p:cNvSpPr/>
          <p:nvPr/>
        </p:nvSpPr>
        <p:spPr>
          <a:xfrm>
            <a:off x="9083640" y="4314217"/>
            <a:ext cx="319462" cy="204281"/>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C59AF0E7-2DBC-42B6-B8F2-6D21256A0B74}"/>
              </a:ext>
            </a:extLst>
          </p:cNvPr>
          <p:cNvSpPr/>
          <p:nvPr/>
        </p:nvSpPr>
        <p:spPr>
          <a:xfrm>
            <a:off x="9071627" y="4650366"/>
            <a:ext cx="326243" cy="895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4C631788-4850-4190-9313-99B2528A0C23}"/>
              </a:ext>
            </a:extLst>
          </p:cNvPr>
          <p:cNvSpPr/>
          <p:nvPr/>
        </p:nvSpPr>
        <p:spPr>
          <a:xfrm>
            <a:off x="9147199" y="4837254"/>
            <a:ext cx="175098" cy="18482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 name="Star: 5 Points 43">
            <a:extLst>
              <a:ext uri="{FF2B5EF4-FFF2-40B4-BE49-F238E27FC236}">
                <a16:creationId xmlns:a16="http://schemas.microsoft.com/office/drawing/2014/main" id="{8F1DB637-D4EA-4CF6-8972-78A01261A384}"/>
              </a:ext>
            </a:extLst>
          </p:cNvPr>
          <p:cNvSpPr/>
          <p:nvPr/>
        </p:nvSpPr>
        <p:spPr>
          <a:xfrm>
            <a:off x="9142003" y="5124764"/>
            <a:ext cx="184825" cy="21400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B64F751D-E17A-483D-911F-A15A8B99F8B9}"/>
              </a:ext>
            </a:extLst>
          </p:cNvPr>
          <p:cNvSpPr/>
          <p:nvPr/>
        </p:nvSpPr>
        <p:spPr>
          <a:xfrm>
            <a:off x="6961019" y="6512606"/>
            <a:ext cx="276360" cy="2050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8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rmAutofit/>
          </a:bodyPr>
          <a:lstStyle/>
          <a:p>
            <a:pPr algn="l"/>
            <a:r>
              <a:rPr lang="en-GB" sz="1600" dirty="0">
                <a:cs typeface="Arial"/>
              </a:rPr>
              <a:t>Year 7 Weekly Homework Spring 1.8	</a:t>
            </a:r>
            <a:r>
              <a:rPr lang="en-GB" sz="1600" b="1" dirty="0">
                <a:cs typeface="Arial"/>
              </a:rPr>
              <a:t>	            Glaciation in Russia</a:t>
            </a:r>
            <a:r>
              <a:rPr lang="en-GB" sz="1600" dirty="0">
                <a:cs typeface="Arial"/>
              </a:rPr>
              <a:t>		                                Knowledge Book: P52-55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74945312"/>
              </p:ext>
            </p:extLst>
          </p:nvPr>
        </p:nvGraphicFramePr>
        <p:xfrm>
          <a:off x="121916" y="626363"/>
          <a:ext cx="11956872" cy="6110760"/>
        </p:xfrm>
        <a:graphic>
          <a:graphicData uri="http://schemas.openxmlformats.org/drawingml/2006/table">
            <a:tbl>
              <a:tblPr firstRow="1" bandRow="1">
                <a:tableStyleId>{5940675A-B579-460E-94D1-54222C63F5DA}</a:tableStyleId>
              </a:tblPr>
              <a:tblGrid>
                <a:gridCol w="5978436">
                  <a:extLst>
                    <a:ext uri="{9D8B030D-6E8A-4147-A177-3AD203B41FA5}">
                      <a16:colId xmlns:a16="http://schemas.microsoft.com/office/drawing/2014/main" val="1663066600"/>
                    </a:ext>
                  </a:extLst>
                </a:gridCol>
                <a:gridCol w="5978436">
                  <a:extLst>
                    <a:ext uri="{9D8B030D-6E8A-4147-A177-3AD203B41FA5}">
                      <a16:colId xmlns:a16="http://schemas.microsoft.com/office/drawing/2014/main" val="2551129518"/>
                    </a:ext>
                  </a:extLst>
                </a:gridCol>
              </a:tblGrid>
              <a:tr h="2960716">
                <a:tc>
                  <a:txBody>
                    <a:bodyPr/>
                    <a:lstStyle/>
                    <a:p>
                      <a:pPr marL="228600" indent="-228600">
                        <a:buAutoNum type="arabicPeriod"/>
                      </a:pPr>
                      <a:r>
                        <a:rPr lang="en-GB" sz="1200" b="1" baseline="0" dirty="0">
                          <a:latin typeface="+mn-lt"/>
                          <a:cs typeface="Arial"/>
                        </a:rPr>
                        <a:t>Fill in the definitions for these key terms:</a:t>
                      </a:r>
                    </a:p>
                    <a:p>
                      <a:pPr marL="228600" indent="-228600">
                        <a:buAutoNum type="arabicPeriod"/>
                      </a:pPr>
                      <a:endParaRPr lang="en-GB" sz="1200" b="1" baseline="0" dirty="0">
                        <a:latin typeface="+mn-lt"/>
                        <a:cs typeface="Arial"/>
                      </a:endParaRPr>
                    </a:p>
                    <a:p>
                      <a:pPr marL="0" indent="0">
                        <a:buNone/>
                      </a:pPr>
                      <a:endParaRPr lang="en-GB" sz="1200" b="1" baseline="0" dirty="0">
                        <a:latin typeface="+mn-lt"/>
                        <a:cs typeface="Arial"/>
                      </a:endParaRPr>
                    </a:p>
                  </a:txBody>
                  <a:tcPr/>
                </a:tc>
                <a:tc>
                  <a:txBody>
                    <a:bodyPr/>
                    <a:lstStyle/>
                    <a:p>
                      <a:r>
                        <a:rPr lang="en-GB" sz="1200" b="1" baseline="0" dirty="0">
                          <a:latin typeface="+mn-lt"/>
                          <a:cs typeface="Arial"/>
                        </a:rPr>
                        <a:t>3.  Use P55 to assist you labelling the four types of glacial moraine onto the diagram:</a:t>
                      </a: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0" i="0" u="none" strike="noStrike" baseline="0" noProof="0" dirty="0">
                        <a:latin typeface="+mn-lt"/>
                      </a:endParaRPr>
                    </a:p>
                    <a:p>
                      <a:pPr lvl="0">
                        <a:buNone/>
                      </a:pPr>
                      <a:endParaRPr lang="en-GB" sz="1200" b="1" i="0" u="none" strike="noStrike" baseline="0" noProof="0" dirty="0">
                        <a:latin typeface="+mn-lt"/>
                      </a:endParaRPr>
                    </a:p>
                  </a:txBody>
                  <a:tcPr/>
                </a:tc>
                <a:extLst>
                  <a:ext uri="{0D108BD9-81ED-4DB2-BD59-A6C34878D82A}">
                    <a16:rowId xmlns:a16="http://schemas.microsoft.com/office/drawing/2014/main" val="3606664193"/>
                  </a:ext>
                </a:extLst>
              </a:tr>
              <a:tr h="3150044">
                <a:tc>
                  <a:txBody>
                    <a:bodyPr/>
                    <a:lstStyle/>
                    <a:p>
                      <a:r>
                        <a:rPr lang="en-GB" sz="1200" b="1" baseline="0" dirty="0">
                          <a:latin typeface="+mn-lt"/>
                          <a:cs typeface="Arial"/>
                        </a:rPr>
                        <a:t>2. Read the last section on P52. Describe what ‘freeze-thaw weathering’ is, then draw an icon to help you remember: </a:t>
                      </a:r>
                    </a:p>
                    <a:p>
                      <a:pPr>
                        <a:lnSpc>
                          <a:spcPct val="150000"/>
                        </a:lnSpc>
                      </a:pPr>
                      <a:r>
                        <a:rPr lang="en-GB" sz="1200" b="0" baseline="0" dirty="0">
                          <a:latin typeface="+mn-lt"/>
                          <a:cs typeface="Arial"/>
                        </a:rPr>
                        <a:t>___________________________________________</a:t>
                      </a:r>
                    </a:p>
                    <a:p>
                      <a:pPr>
                        <a:lnSpc>
                          <a:spcPct val="150000"/>
                        </a:lnSpc>
                      </a:pPr>
                      <a:r>
                        <a:rPr lang="en-GB" sz="1200" b="0" baseline="0" dirty="0">
                          <a:latin typeface="+mn-lt"/>
                          <a:cs typeface="Arial"/>
                        </a:rPr>
                        <a:t>___________________________________________</a:t>
                      </a:r>
                    </a:p>
                    <a:p>
                      <a:pPr>
                        <a:lnSpc>
                          <a:spcPct val="150000"/>
                        </a:lnSpc>
                      </a:pPr>
                      <a:r>
                        <a:rPr lang="en-GB" sz="1200" b="0" baseline="0" dirty="0">
                          <a:latin typeface="+mn-lt"/>
                          <a:cs typeface="Arial"/>
                        </a:rPr>
                        <a:t>___________________________________________</a:t>
                      </a:r>
                    </a:p>
                    <a:p>
                      <a:pPr>
                        <a:lnSpc>
                          <a:spcPct val="150000"/>
                        </a:lnSpc>
                      </a:pPr>
                      <a:r>
                        <a:rPr lang="en-GB" sz="1200" b="0" baseline="0" dirty="0">
                          <a:latin typeface="+mn-lt"/>
                          <a:cs typeface="Arial"/>
                        </a:rPr>
                        <a:t>___________________________________________</a:t>
                      </a:r>
                    </a:p>
                    <a:p>
                      <a:pPr>
                        <a:lnSpc>
                          <a:spcPct val="150000"/>
                        </a:lnSpc>
                      </a:pPr>
                      <a:r>
                        <a:rPr lang="en-GB" sz="1200" b="0" baseline="0" dirty="0">
                          <a:latin typeface="+mn-lt"/>
                          <a:cs typeface="Arial"/>
                        </a:rPr>
                        <a:t>___________________________________________</a:t>
                      </a:r>
                    </a:p>
                    <a:p>
                      <a:pPr>
                        <a:lnSpc>
                          <a:spcPct val="150000"/>
                        </a:lnSpc>
                      </a:pPr>
                      <a:r>
                        <a:rPr lang="en-GB" sz="1200" b="0" baseline="0" dirty="0">
                          <a:latin typeface="+mn-lt"/>
                          <a:cs typeface="Arial"/>
                        </a:rPr>
                        <a:t>___________________________________________</a:t>
                      </a:r>
                    </a:p>
                    <a:p>
                      <a:pPr>
                        <a:lnSpc>
                          <a:spcPct val="150000"/>
                        </a:lnSpc>
                      </a:pPr>
                      <a:r>
                        <a:rPr lang="en-GB" sz="1200" b="0" baseline="0" dirty="0">
                          <a:latin typeface="+mn-lt"/>
                          <a:cs typeface="Arial"/>
                        </a:rPr>
                        <a:t>___________________________________________</a:t>
                      </a:r>
                    </a:p>
                    <a:p>
                      <a:pPr>
                        <a:lnSpc>
                          <a:spcPct val="150000"/>
                        </a:lnSpc>
                      </a:pPr>
                      <a:r>
                        <a:rPr lang="en-GB" sz="1200" b="0" baseline="0" dirty="0">
                          <a:latin typeface="+mn-lt"/>
                          <a:cs typeface="Arial"/>
                        </a:rPr>
                        <a:t>___________________________________________</a:t>
                      </a:r>
                    </a:p>
                    <a:p>
                      <a:pPr>
                        <a:lnSpc>
                          <a:spcPct val="150000"/>
                        </a:lnSpc>
                      </a:pPr>
                      <a:r>
                        <a:rPr lang="en-GB" sz="1200" b="0" baseline="0" dirty="0">
                          <a:latin typeface="+mn-lt"/>
                          <a:cs typeface="Arial"/>
                        </a:rPr>
                        <a:t>___________________________________________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cs typeface="Arial"/>
                        </a:rPr>
                        <a:t>4.</a:t>
                      </a:r>
                      <a:r>
                        <a:rPr lang="en-GB" sz="1200" b="1" baseline="0" dirty="0">
                          <a:latin typeface="+mn-lt"/>
                          <a:cs typeface="Arial"/>
                        </a:rPr>
                        <a:t>    Decide whether the following statements are TRUE or FALSE:</a:t>
                      </a:r>
                    </a:p>
                    <a:p>
                      <a:endParaRPr lang="en-US" dirty="0">
                        <a:latin typeface="+mn-lt"/>
                        <a:cs typeface="Arial"/>
                      </a:endParaRPr>
                    </a:p>
                    <a:p>
                      <a:pPr marL="228600" indent="-228600">
                        <a:buAutoNum type="alphaLcParenR"/>
                      </a:pPr>
                      <a:r>
                        <a:rPr lang="en-US" sz="1200" dirty="0">
                          <a:latin typeface="+mn-lt"/>
                          <a:cs typeface="Arial"/>
                        </a:rPr>
                        <a:t>Glacier erode the land through ‘hydraulic action’ and ‘abrasion’   _______________</a:t>
                      </a:r>
                    </a:p>
                    <a:p>
                      <a:pPr marL="228600" indent="-228600">
                        <a:lnSpc>
                          <a:spcPct val="200000"/>
                        </a:lnSpc>
                        <a:buAutoNum type="alphaLcParenR"/>
                      </a:pPr>
                      <a:r>
                        <a:rPr lang="en-US" sz="1200" dirty="0">
                          <a:latin typeface="+mn-lt"/>
                          <a:cs typeface="Arial"/>
                        </a:rPr>
                        <a:t>Glaciers are fast flowing rivers of ice   _______________</a:t>
                      </a:r>
                    </a:p>
                    <a:p>
                      <a:pPr marL="228600" indent="-228600">
                        <a:lnSpc>
                          <a:spcPct val="200000"/>
                        </a:lnSpc>
                        <a:buAutoNum type="alphaLcParenR"/>
                      </a:pPr>
                      <a:r>
                        <a:rPr lang="en-US" sz="1200" dirty="0">
                          <a:latin typeface="+mn-lt"/>
                          <a:cs typeface="Arial"/>
                        </a:rPr>
                        <a:t>A ‘U-Shaped Valley’ is a landform of erosion __________________</a:t>
                      </a:r>
                    </a:p>
                    <a:p>
                      <a:pPr marL="228600" indent="-228600">
                        <a:lnSpc>
                          <a:spcPct val="200000"/>
                        </a:lnSpc>
                        <a:buAutoNum type="alphaLcParenR"/>
                      </a:pPr>
                      <a:r>
                        <a:rPr lang="en-US" sz="1200" dirty="0">
                          <a:latin typeface="+mn-lt"/>
                          <a:cs typeface="Arial"/>
                        </a:rPr>
                        <a:t>Drumlins are shallow at the upstream end and steep at the downstream end  __________</a:t>
                      </a:r>
                    </a:p>
                    <a:p>
                      <a:pPr marL="228600" indent="-228600">
                        <a:lnSpc>
                          <a:spcPct val="200000"/>
                        </a:lnSpc>
                        <a:buAutoNum type="alphaLcParenR"/>
                      </a:pPr>
                      <a:r>
                        <a:rPr lang="en-US" sz="1200" dirty="0">
                          <a:latin typeface="+mn-lt"/>
                          <a:cs typeface="Arial"/>
                        </a:rPr>
                        <a:t>Glaciers can transport material over long distances   ______________</a:t>
                      </a:r>
                    </a:p>
                    <a:p>
                      <a:pPr marL="228600" indent="-228600">
                        <a:lnSpc>
                          <a:spcPct val="200000"/>
                        </a:lnSpc>
                        <a:buAutoNum type="alphaLcParenR"/>
                      </a:pPr>
                      <a:r>
                        <a:rPr lang="en-US" sz="1200" dirty="0">
                          <a:latin typeface="+mn-lt"/>
                          <a:cs typeface="Arial"/>
                        </a:rPr>
                        <a:t>The heavy weight of glaciers causes them to move downhill   ______________</a:t>
                      </a:r>
                    </a:p>
                    <a:p>
                      <a:pPr marL="228600" indent="-228600">
                        <a:lnSpc>
                          <a:spcPct val="200000"/>
                        </a:lnSpc>
                        <a:buAutoNum type="alphaLcParenR"/>
                      </a:pPr>
                      <a:r>
                        <a:rPr lang="en-US" sz="1200" dirty="0">
                          <a:latin typeface="+mn-lt"/>
                          <a:cs typeface="Arial"/>
                        </a:rPr>
                        <a:t>All the glaciers that ever existed are now completely melted   _______________</a:t>
                      </a:r>
                    </a:p>
                  </a:txBody>
                  <a:tcPr/>
                </a:tc>
                <a:extLst>
                  <a:ext uri="{0D108BD9-81ED-4DB2-BD59-A6C34878D82A}">
                    <a16:rowId xmlns:a16="http://schemas.microsoft.com/office/drawing/2014/main" val="4145184444"/>
                  </a:ext>
                </a:extLst>
              </a:tr>
            </a:tbl>
          </a:graphicData>
        </a:graphic>
      </p:graphicFrame>
      <p:graphicFrame>
        <p:nvGraphicFramePr>
          <p:cNvPr id="13" name="Table 12">
            <a:extLst>
              <a:ext uri="{FF2B5EF4-FFF2-40B4-BE49-F238E27FC236}">
                <a16:creationId xmlns:a16="http://schemas.microsoft.com/office/drawing/2014/main" id="{7B13B2EB-7AD3-4D0F-AA41-81E77C4E9C57}"/>
              </a:ext>
            </a:extLst>
          </p:cNvPr>
          <p:cNvGraphicFramePr>
            <a:graphicFrameLocks noGrp="1"/>
          </p:cNvGraphicFramePr>
          <p:nvPr>
            <p:extLst>
              <p:ext uri="{D42A27DB-BD31-4B8C-83A1-F6EECF244321}">
                <p14:modId xmlns:p14="http://schemas.microsoft.com/office/powerpoint/2010/main" val="2472785033"/>
              </p:ext>
            </p:extLst>
          </p:nvPr>
        </p:nvGraphicFramePr>
        <p:xfrm>
          <a:off x="211620" y="902341"/>
          <a:ext cx="5803100" cy="2643499"/>
        </p:xfrm>
        <a:graphic>
          <a:graphicData uri="http://schemas.openxmlformats.org/drawingml/2006/table">
            <a:tbl>
              <a:tblPr firstRow="1" bandRow="1">
                <a:tableStyleId>{5940675A-B579-460E-94D1-54222C63F5DA}</a:tableStyleId>
              </a:tblPr>
              <a:tblGrid>
                <a:gridCol w="1068540">
                  <a:extLst>
                    <a:ext uri="{9D8B030D-6E8A-4147-A177-3AD203B41FA5}">
                      <a16:colId xmlns:a16="http://schemas.microsoft.com/office/drawing/2014/main" val="3720703643"/>
                    </a:ext>
                  </a:extLst>
                </a:gridCol>
                <a:gridCol w="4734560">
                  <a:extLst>
                    <a:ext uri="{9D8B030D-6E8A-4147-A177-3AD203B41FA5}">
                      <a16:colId xmlns:a16="http://schemas.microsoft.com/office/drawing/2014/main" val="3263919625"/>
                    </a:ext>
                  </a:extLst>
                </a:gridCol>
              </a:tblGrid>
              <a:tr h="326693">
                <a:tc>
                  <a:txBody>
                    <a:bodyPr/>
                    <a:lstStyle/>
                    <a:p>
                      <a:pPr algn="ctr"/>
                      <a:r>
                        <a:rPr lang="en-GB" sz="1200" b="1" dirty="0"/>
                        <a:t>Key Term</a:t>
                      </a:r>
                    </a:p>
                  </a:txBody>
                  <a:tcPr>
                    <a:solidFill>
                      <a:schemeClr val="bg1"/>
                    </a:solidFill>
                  </a:tcPr>
                </a:tc>
                <a:tc>
                  <a:txBody>
                    <a:bodyPr/>
                    <a:lstStyle/>
                    <a:p>
                      <a:pPr lvl="0" algn="ctr">
                        <a:buNone/>
                      </a:pPr>
                      <a:r>
                        <a:rPr lang="en-GB" sz="1200" b="1" dirty="0"/>
                        <a:t>Definition</a:t>
                      </a:r>
                    </a:p>
                  </a:txBody>
                  <a:tcPr anchor="ctr">
                    <a:solidFill>
                      <a:schemeClr val="bg1"/>
                    </a:solidFill>
                  </a:tcPr>
                </a:tc>
                <a:extLst>
                  <a:ext uri="{0D108BD9-81ED-4DB2-BD59-A6C34878D82A}">
                    <a16:rowId xmlns:a16="http://schemas.microsoft.com/office/drawing/2014/main" val="1187194644"/>
                  </a:ext>
                </a:extLst>
              </a:tr>
              <a:tr h="437206">
                <a:tc>
                  <a:txBody>
                    <a:bodyPr/>
                    <a:lstStyle/>
                    <a:p>
                      <a:pPr algn="ctr"/>
                      <a:r>
                        <a:rPr lang="en-GB" sz="1200" dirty="0"/>
                        <a:t>Glacier</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034832151"/>
                  </a:ext>
                </a:extLst>
              </a:tr>
              <a:tr h="508000">
                <a:tc>
                  <a:txBody>
                    <a:bodyPr/>
                    <a:lstStyle/>
                    <a:p>
                      <a:pPr algn="ctr"/>
                      <a:r>
                        <a:rPr lang="en-GB" sz="1200" dirty="0"/>
                        <a:t>Abrasion</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690129559"/>
                  </a:ext>
                </a:extLst>
              </a:tr>
              <a:tr h="457200">
                <a:tc>
                  <a:txBody>
                    <a:bodyPr/>
                    <a:lstStyle/>
                    <a:p>
                      <a:pPr algn="ctr"/>
                      <a:r>
                        <a:rPr lang="en-GB" sz="1200" dirty="0"/>
                        <a:t>Till</a:t>
                      </a:r>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814811332"/>
                  </a:ext>
                </a:extLst>
              </a:tr>
              <a:tr h="457200">
                <a:tc>
                  <a:txBody>
                    <a:bodyPr/>
                    <a:lstStyle/>
                    <a:p>
                      <a:pPr algn="ctr"/>
                      <a:r>
                        <a:rPr lang="en-GB" sz="1200" dirty="0" err="1"/>
                        <a:t>Morraines</a:t>
                      </a:r>
                      <a:endParaRPr lang="en-GB" sz="1200" dirty="0"/>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1284668788"/>
                  </a:ext>
                </a:extLst>
              </a:tr>
              <a:tr h="457200">
                <a:tc>
                  <a:txBody>
                    <a:bodyPr/>
                    <a:lstStyle/>
                    <a:p>
                      <a:pPr algn="ctr"/>
                      <a:r>
                        <a:rPr lang="en-GB" sz="1200" dirty="0" err="1"/>
                        <a:t>Erratics</a:t>
                      </a:r>
                      <a:endParaRPr lang="en-GB" sz="1200" dirty="0"/>
                    </a:p>
                  </a:txBody>
                  <a:tcPr>
                    <a:solidFill>
                      <a:schemeClr val="bg1"/>
                    </a:solidFill>
                  </a:tcPr>
                </a:tc>
                <a:tc>
                  <a:txBody>
                    <a:bodyPr/>
                    <a:lstStyle/>
                    <a:p>
                      <a:pPr algn="ctr"/>
                      <a:endParaRPr lang="en-GB" sz="1200" dirty="0"/>
                    </a:p>
                  </a:txBody>
                  <a:tcPr anchor="ctr">
                    <a:solidFill>
                      <a:schemeClr val="bg1"/>
                    </a:solidFill>
                  </a:tcPr>
                </a:tc>
                <a:extLst>
                  <a:ext uri="{0D108BD9-81ED-4DB2-BD59-A6C34878D82A}">
                    <a16:rowId xmlns:a16="http://schemas.microsoft.com/office/drawing/2014/main" val="898687018"/>
                  </a:ext>
                </a:extLst>
              </a:tr>
            </a:tbl>
          </a:graphicData>
        </a:graphic>
      </p:graphicFrame>
      <p:sp>
        <p:nvSpPr>
          <p:cNvPr id="3" name="Rectangle 2">
            <a:extLst>
              <a:ext uri="{FF2B5EF4-FFF2-40B4-BE49-F238E27FC236}">
                <a16:creationId xmlns:a16="http://schemas.microsoft.com/office/drawing/2014/main" id="{F9A93D8E-7465-4CEF-B921-A5DC99BDFC5D}"/>
              </a:ext>
            </a:extLst>
          </p:cNvPr>
          <p:cNvSpPr/>
          <p:nvPr/>
        </p:nvSpPr>
        <p:spPr>
          <a:xfrm>
            <a:off x="3718560" y="4480560"/>
            <a:ext cx="2194560" cy="1706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1D81A7E5-2B2D-4269-A49D-D088CA8B011F}"/>
              </a:ext>
            </a:extLst>
          </p:cNvPr>
          <p:cNvGrpSpPr/>
          <p:nvPr/>
        </p:nvGrpSpPr>
        <p:grpSpPr>
          <a:xfrm>
            <a:off x="7616951" y="913012"/>
            <a:ext cx="3155707" cy="2541489"/>
            <a:chOff x="7391497" y="917429"/>
            <a:chExt cx="3155707" cy="2541489"/>
          </a:xfrm>
        </p:grpSpPr>
        <p:pic>
          <p:nvPicPr>
            <p:cNvPr id="10" name="Picture 9" descr="A picture containing diagram&#10;&#10;Description automatically generated">
              <a:extLst>
                <a:ext uri="{FF2B5EF4-FFF2-40B4-BE49-F238E27FC236}">
                  <a16:creationId xmlns:a16="http://schemas.microsoft.com/office/drawing/2014/main" id="{F8F3C774-6F06-450B-BE66-16EC497AFEDA}"/>
                </a:ext>
              </a:extLst>
            </p:cNvPr>
            <p:cNvPicPr>
              <a:picLocks noChangeAspect="1"/>
            </p:cNvPicPr>
            <p:nvPr/>
          </p:nvPicPr>
          <p:blipFill>
            <a:blip r:embed="rId2"/>
            <a:stretch>
              <a:fillRect/>
            </a:stretch>
          </p:blipFill>
          <p:spPr>
            <a:xfrm>
              <a:off x="7391497" y="917429"/>
              <a:ext cx="3155707" cy="2541489"/>
            </a:xfrm>
            <a:prstGeom prst="rect">
              <a:avLst/>
            </a:prstGeom>
          </p:spPr>
        </p:pic>
        <p:cxnSp>
          <p:nvCxnSpPr>
            <p:cNvPr id="20" name="Straight Connector 19">
              <a:extLst>
                <a:ext uri="{FF2B5EF4-FFF2-40B4-BE49-F238E27FC236}">
                  <a16:creationId xmlns:a16="http://schemas.microsoft.com/office/drawing/2014/main" id="{66F237B2-4BC5-48BB-8579-D768422B36DD}"/>
                </a:ext>
              </a:extLst>
            </p:cNvPr>
            <p:cNvCxnSpPr>
              <a:cxnSpLocks/>
            </p:cNvCxnSpPr>
            <p:nvPr/>
          </p:nvCxnSpPr>
          <p:spPr>
            <a:xfrm flipH="1">
              <a:off x="7398834" y="2096144"/>
              <a:ext cx="1005853"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68EDE9-B313-4466-93E1-2CD83FB07CD9}"/>
                </a:ext>
              </a:extLst>
            </p:cNvPr>
            <p:cNvCxnSpPr>
              <a:cxnSpLocks/>
            </p:cNvCxnSpPr>
            <p:nvPr/>
          </p:nvCxnSpPr>
          <p:spPr>
            <a:xfrm>
              <a:off x="8605520" y="1800561"/>
              <a:ext cx="8758" cy="119339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4EACAD-7973-49A0-A10A-42D7C417CC79}"/>
                </a:ext>
              </a:extLst>
            </p:cNvPr>
            <p:cNvCxnSpPr>
              <a:cxnSpLocks/>
            </p:cNvCxnSpPr>
            <p:nvPr/>
          </p:nvCxnSpPr>
          <p:spPr>
            <a:xfrm>
              <a:off x="9228650" y="2126380"/>
              <a:ext cx="0" cy="877736"/>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DB672D-5135-4D17-8181-B22A28DE0402}"/>
                </a:ext>
              </a:extLst>
            </p:cNvPr>
            <p:cNvCxnSpPr>
              <a:cxnSpLocks/>
            </p:cNvCxnSpPr>
            <p:nvPr/>
          </p:nvCxnSpPr>
          <p:spPr>
            <a:xfrm flipH="1">
              <a:off x="9712960" y="2387098"/>
              <a:ext cx="243236"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18" name="Picture 17" descr="A picture containing diagram&#10;&#10;Description automatically generated">
            <a:extLst>
              <a:ext uri="{FF2B5EF4-FFF2-40B4-BE49-F238E27FC236}">
                <a16:creationId xmlns:a16="http://schemas.microsoft.com/office/drawing/2014/main" id="{3BE1151A-D364-4318-AAA1-1E8E440B9956}"/>
              </a:ext>
            </a:extLst>
          </p:cNvPr>
          <p:cNvPicPr>
            <a:picLocks noChangeAspect="1"/>
          </p:cNvPicPr>
          <p:nvPr/>
        </p:nvPicPr>
        <p:blipFill rotWithShape="1">
          <a:blip r:embed="rId2"/>
          <a:srcRect l="51784" t="40522" r="41956" b="54796"/>
          <a:stretch/>
        </p:blipFill>
        <p:spPr>
          <a:xfrm rot="21150679">
            <a:off x="9345531" y="1980003"/>
            <a:ext cx="142288" cy="85697"/>
          </a:xfrm>
          <a:prstGeom prst="rect">
            <a:avLst/>
          </a:prstGeom>
        </p:spPr>
      </p:pic>
      <p:sp>
        <p:nvSpPr>
          <p:cNvPr id="15" name="Rectangle 14">
            <a:extLst>
              <a:ext uri="{FF2B5EF4-FFF2-40B4-BE49-F238E27FC236}">
                <a16:creationId xmlns:a16="http://schemas.microsoft.com/office/drawing/2014/main" id="{2DC9D753-FB15-4D7C-B930-E5CF739EE941}"/>
              </a:ext>
            </a:extLst>
          </p:cNvPr>
          <p:cNvSpPr/>
          <p:nvPr/>
        </p:nvSpPr>
        <p:spPr>
          <a:xfrm>
            <a:off x="9233652" y="3026736"/>
            <a:ext cx="1879823" cy="5326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20B9E8E-0F31-4F24-99DB-64FFB1661CE1}"/>
              </a:ext>
            </a:extLst>
          </p:cNvPr>
          <p:cNvSpPr/>
          <p:nvPr/>
        </p:nvSpPr>
        <p:spPr>
          <a:xfrm>
            <a:off x="7487922" y="2984488"/>
            <a:ext cx="1645846" cy="5326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1225262-B106-402D-81CC-4273317FBCA0}"/>
              </a:ext>
            </a:extLst>
          </p:cNvPr>
          <p:cNvSpPr/>
          <p:nvPr/>
        </p:nvSpPr>
        <p:spPr>
          <a:xfrm>
            <a:off x="10232450" y="2209513"/>
            <a:ext cx="1616043" cy="5312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F343C9E-79A8-4D99-9AF1-48482D19C6F4}"/>
              </a:ext>
            </a:extLst>
          </p:cNvPr>
          <p:cNvSpPr/>
          <p:nvPr/>
        </p:nvSpPr>
        <p:spPr>
          <a:xfrm>
            <a:off x="6177282" y="1786676"/>
            <a:ext cx="1434912" cy="5312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744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loudMigratorVersion xmlns="b0291392-46c3-446b-b4e2-e6b1ee46160b" xsi:nil="true"/>
    <FileHash xmlns="b0291392-46c3-446b-b4e2-e6b1ee46160b" xsi:nil="true"/>
    <UniqueSourceRef xmlns="b0291392-46c3-446b-b4e2-e6b1ee46160b" xsi:nil="true"/>
    <CloudMigratorOriginId xmlns="b0291392-46c3-446b-b4e2-e6b1ee46160b" xsi:nil="true"/>
    <TaxCatchAll xmlns="55f71bee-26e1-45d7-9db5-e4529f37cebc" xsi:nil="true"/>
    <lcf76f155ced4ddcb4097134ff3c332f xmlns="b0291392-46c3-446b-b4e2-e6b1ee46160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DAD919C4A92C4A868A6EC556AE103C" ma:contentTypeVersion="21" ma:contentTypeDescription="Create a new document." ma:contentTypeScope="" ma:versionID="0a08bc4dcccfe27e78abec6b4de1ff41">
  <xsd:schema xmlns:xsd="http://www.w3.org/2001/XMLSchema" xmlns:xs="http://www.w3.org/2001/XMLSchema" xmlns:p="http://schemas.microsoft.com/office/2006/metadata/properties" xmlns:ns2="b0291392-46c3-446b-b4e2-e6b1ee46160b" xmlns:ns3="55f71bee-26e1-45d7-9db5-e4529f37cebc" targetNamespace="http://schemas.microsoft.com/office/2006/metadata/properties" ma:root="true" ma:fieldsID="a440bc91a1757b50560911b0958e52f3" ns2:_="" ns3:_="">
    <xsd:import namespace="b0291392-46c3-446b-b4e2-e6b1ee46160b"/>
    <xsd:import namespace="55f71bee-26e1-45d7-9db5-e4529f37ceb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91392-46c3-446b-b4e2-e6b1ee46160b"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fc646e7-1ca0-4c93-8f68-1daae34359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f71bee-26e1-45d7-9db5-e4529f37ceb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35eee122-889a-4c0e-bbab-2dbd83197f23}" ma:internalName="TaxCatchAll" ma:showField="CatchAllData" ma:web="55f71bee-26e1-45d7-9db5-e4529f37ce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9A7BBB-DEEA-4D23-AE3B-F75050EC8636}">
  <ds:schemaRefs>
    <ds:schemaRef ds:uri="http://schemas.microsoft.com/office/2006/metadata/properties"/>
    <ds:schemaRef ds:uri="http://schemas.microsoft.com/office/infopath/2007/PartnerControls"/>
    <ds:schemaRef ds:uri="44e45429-b595-43d9-b982-8ff0051618ae"/>
  </ds:schemaRefs>
</ds:datastoreItem>
</file>

<file path=customXml/itemProps2.xml><?xml version="1.0" encoding="utf-8"?>
<ds:datastoreItem xmlns:ds="http://schemas.openxmlformats.org/officeDocument/2006/customXml" ds:itemID="{AF099B7E-DEB1-4320-BD1F-ABED0F20F597}">
  <ds:schemaRefs>
    <ds:schemaRef ds:uri="http://schemas.microsoft.com/sharepoint/v3/contenttype/forms"/>
  </ds:schemaRefs>
</ds:datastoreItem>
</file>

<file path=customXml/itemProps3.xml><?xml version="1.0" encoding="utf-8"?>
<ds:datastoreItem xmlns:ds="http://schemas.openxmlformats.org/officeDocument/2006/customXml" ds:itemID="{44B1A943-6D4C-4B5B-A1E4-7F887138D9AD}"/>
</file>

<file path=docProps/app.xml><?xml version="1.0" encoding="utf-8"?>
<Properties xmlns="http://schemas.openxmlformats.org/officeDocument/2006/extended-properties" xmlns:vt="http://schemas.openxmlformats.org/officeDocument/2006/docPropsVTypes">
  <TotalTime>198</TotalTime>
  <Words>2096</Words>
  <Application>Microsoft Office PowerPoint</Application>
  <PresentationFormat>Widescreen</PresentationFormat>
  <Paragraphs>403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Year 7 Weekly Homework Spring 1.1     Physical Features of Russia                                  Knowledge Book: P49-50</vt:lpstr>
      <vt:lpstr>Year 7 Weekly Homework Spring 1.2          Recap: The UK’s National Parks                                  Knowledge Book: P21-23</vt:lpstr>
      <vt:lpstr>Year 7 Weekly Homework Spring  1.3                       The Biomes and Climate of Russia                                             Knowledge Book: P51, P56</vt:lpstr>
      <vt:lpstr>Year 7 Weekly Homework Spring 1.4                                  Russia’s Population                                        Knowledge Book: P57</vt:lpstr>
      <vt:lpstr>Year 7 Weekly Homework Spring 1.5                                  Russia’s Economy                                        Knowledge Book: P58</vt:lpstr>
      <vt:lpstr>PowerPoint Presentation</vt:lpstr>
      <vt:lpstr>Year 7 Weekly Homework Spring 1.7                                        Map Skills: Grid References                                                             Knowledge Book P11</vt:lpstr>
      <vt:lpstr>Year 7 Weekly Homework Spring 1.8              Glaciation in Russia                                  Knowledge Book: P52-55</vt:lpstr>
      <vt:lpstr>Year 7 Weekly Homework Spring 1.9                                             Russia and the Arctic                                  Knowledge Book: P60-61</vt:lpstr>
      <vt:lpstr>Year 7 Weekly Homework Spring 2.0                             Recap: How does a Meander Form?                                        Knowledge Book: P19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Riana Burton</dc:creator>
  <cp:lastModifiedBy>Riana Burton</cp:lastModifiedBy>
  <cp:revision>26</cp:revision>
  <dcterms:created xsi:type="dcterms:W3CDTF">2021-09-01T19:31:04Z</dcterms:created>
  <dcterms:modified xsi:type="dcterms:W3CDTF">2022-01-07T18:52:01Z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0x010100DCDAD919C4A92C4A868A6EC556AE103C</vt:lpwstr>
  </property>
</Properties>
</file>