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1" r:id="rId5"/>
    <p:sldId id="289" r:id="rId6"/>
    <p:sldId id="279" r:id="rId7"/>
    <p:sldId id="280" r:id="rId8"/>
    <p:sldId id="281" r:id="rId9"/>
    <p:sldId id="282" r:id="rId10"/>
    <p:sldId id="270" r:id="rId11"/>
    <p:sldId id="273" r:id="rId12"/>
    <p:sldId id="274"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snapToGrid="0">
      <p:cViewPr varScale="1">
        <p:scale>
          <a:sx n="64" d="100"/>
          <a:sy n="64" d="100"/>
        </p:scale>
        <p:origin x="102"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C04023-738E-4D7B-A36D-DD8B28ADD265}" type="datetimeFigureOut">
              <a:rPr lang="en-GB" smtClean="0"/>
              <a:t>22/06/2021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51AB22-8AAC-4414-855D-F68CE7F88986}" type="slidenum">
              <a:rPr lang="en-GB" smtClean="0"/>
              <a:t>‹#›</a:t>
            </a:fld>
            <a:endParaRPr lang="en-GB"/>
          </a:p>
        </p:txBody>
      </p:sp>
    </p:spTree>
    <p:extLst>
      <p:ext uri="{BB962C8B-B14F-4D97-AF65-F5344CB8AC3E}">
        <p14:creationId xmlns:p14="http://schemas.microsoft.com/office/powerpoint/2010/main" val="3144681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AAE57-57AC-4AB8-A9CD-2289E88449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08C083-8CD0-4D0E-82EB-B20A24902F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83924EE-CB98-4751-B79D-F2A2412C9C85}"/>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5" name="Footer Placeholder 4">
            <a:extLst>
              <a:ext uri="{FF2B5EF4-FFF2-40B4-BE49-F238E27FC236}">
                <a16:creationId xmlns:a16="http://schemas.microsoft.com/office/drawing/2014/main" id="{80E0A136-13DA-446C-B297-A50E63D96B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E3185C-51CE-4799-918E-CC32DD3D97DE}"/>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409777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A18B-340A-44EE-9714-CC76E2E5C11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4E0122-759C-4B78-86EB-1CAA3CF46C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AFBFE-3664-4AFB-9220-435FB8781682}"/>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5" name="Footer Placeholder 4">
            <a:extLst>
              <a:ext uri="{FF2B5EF4-FFF2-40B4-BE49-F238E27FC236}">
                <a16:creationId xmlns:a16="http://schemas.microsoft.com/office/drawing/2014/main" id="{35EB6451-89A8-4C08-9DF7-8CB24CB24A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66068F-B21C-4DA2-BD72-D75B84A92A24}"/>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191163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40053C-E7E3-4325-9043-225DFD9115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12B329-BE72-4B0C-90CB-55AD7543E7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FE355D-42C9-435E-9996-5D49EE20666E}"/>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5" name="Footer Placeholder 4">
            <a:extLst>
              <a:ext uri="{FF2B5EF4-FFF2-40B4-BE49-F238E27FC236}">
                <a16:creationId xmlns:a16="http://schemas.microsoft.com/office/drawing/2014/main" id="{8FC42C39-BE9E-46F4-AFF1-293E60914C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0DD2EA-254D-4A18-A38D-6985AE2AF1F9}"/>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3823797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C2591-372B-4CC7-BFB6-8BE53FA372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0305CC-E8CD-4954-9430-58B71B93BC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B26975-35E6-46F7-87E0-FB6C998AA023}"/>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5" name="Footer Placeholder 4">
            <a:extLst>
              <a:ext uri="{FF2B5EF4-FFF2-40B4-BE49-F238E27FC236}">
                <a16:creationId xmlns:a16="http://schemas.microsoft.com/office/drawing/2014/main" id="{BC2EB349-3CDC-4B33-ACD5-B8EB909D59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A5C6B8-A9D6-4E2B-BBF2-D96C8684026D}"/>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66538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92F71-AA10-4153-AD15-BFE6FBCE2B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AC784F-AF50-454A-9846-78C447771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807A2C-4D92-472B-A7F4-C661AC423CF8}"/>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5" name="Footer Placeholder 4">
            <a:extLst>
              <a:ext uri="{FF2B5EF4-FFF2-40B4-BE49-F238E27FC236}">
                <a16:creationId xmlns:a16="http://schemas.microsoft.com/office/drawing/2014/main" id="{1ACDDAC8-EC74-4F0A-AD40-B13179372A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6092E9-1096-4FDC-9872-6E8666F0066C}"/>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2567572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4F54F-8FAB-4529-B6CC-AEC9AA75D8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23DCA0-2EAB-4A33-AD6F-000D4A2CE4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A18948D-8EAD-4E62-A921-92A703B117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590086A-66AE-4E91-8847-CFE56AC2E7D9}"/>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6" name="Footer Placeholder 5">
            <a:extLst>
              <a:ext uri="{FF2B5EF4-FFF2-40B4-BE49-F238E27FC236}">
                <a16:creationId xmlns:a16="http://schemas.microsoft.com/office/drawing/2014/main" id="{847EFC76-9283-4C0A-ABFF-427446F528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F9CB5D-9EF1-4477-AF34-76486B767042}"/>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1639409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7711-50FA-44A7-BE32-1D6ED8A9E7D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F7FF2B1-D95D-4CE9-B82A-77F3D0E98F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6D0B1D-5513-4D60-ADA1-954F009E86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2FB23CE-FEED-4EE4-85FE-B746417EBF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D15B39-F119-43F6-AFAC-C1C11CA3DF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D05C62-EF98-48D0-ABF5-6DAD54B83673}"/>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8" name="Footer Placeholder 7">
            <a:extLst>
              <a:ext uri="{FF2B5EF4-FFF2-40B4-BE49-F238E27FC236}">
                <a16:creationId xmlns:a16="http://schemas.microsoft.com/office/drawing/2014/main" id="{D5D4640D-C5EE-45B4-87F5-437E5C394D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83D299-7CE8-4A01-BC73-796AD438925E}"/>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3786463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06C35-FA8B-4F21-B828-71035831329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3676B1-52F5-48CF-8F1C-105B55779E2B}"/>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4" name="Footer Placeholder 3">
            <a:extLst>
              <a:ext uri="{FF2B5EF4-FFF2-40B4-BE49-F238E27FC236}">
                <a16:creationId xmlns:a16="http://schemas.microsoft.com/office/drawing/2014/main" id="{81B5EBA6-5A08-46EA-BDEF-6B559B83D4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46B50E-DA44-4C18-B230-AD90A9C7A248}"/>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145762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A7B6AF-66AB-4D54-A8E5-7260D8BF08A4}"/>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3" name="Footer Placeholder 2">
            <a:extLst>
              <a:ext uri="{FF2B5EF4-FFF2-40B4-BE49-F238E27FC236}">
                <a16:creationId xmlns:a16="http://schemas.microsoft.com/office/drawing/2014/main" id="{F8E07924-DFD4-4D26-B0AF-42505893174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AED27B2-7740-4475-874E-0F43C52A83AB}"/>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199973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0DEA4-9B36-4C12-9EF9-CBAB054E67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12E3475-D94F-43C4-8A01-80DDDD4246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9220CFD-AC45-4D9D-AE68-8D7B0A69F6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072B52-53AB-4CBA-A59D-BCC9BEBE8CF3}"/>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6" name="Footer Placeholder 5">
            <a:extLst>
              <a:ext uri="{FF2B5EF4-FFF2-40B4-BE49-F238E27FC236}">
                <a16:creationId xmlns:a16="http://schemas.microsoft.com/office/drawing/2014/main" id="{213A0A89-7616-4AE4-9EA0-1D4173204E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280999-D9B9-4DC9-A195-13F7B14083DB}"/>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3003879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73B20-7BF9-46FB-BE3F-50D415B23A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5DB827D-E51F-48EF-85C2-11FCC3F52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BA2D20F-7D31-4C96-A854-8F7B6F696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F7F38-7ACB-4E78-9177-8C175CFD275A}"/>
              </a:ext>
            </a:extLst>
          </p:cNvPr>
          <p:cNvSpPr>
            <a:spLocks noGrp="1"/>
          </p:cNvSpPr>
          <p:nvPr>
            <p:ph type="dt" sz="half" idx="10"/>
          </p:nvPr>
        </p:nvSpPr>
        <p:spPr/>
        <p:txBody>
          <a:bodyPr/>
          <a:lstStyle/>
          <a:p>
            <a:fld id="{EBC7F9FA-51A9-4EC8-BA50-20E70DA7DC48}" type="datetimeFigureOut">
              <a:rPr lang="en-GB" smtClean="0"/>
              <a:t>22/06/2021</a:t>
            </a:fld>
            <a:endParaRPr lang="en-GB"/>
          </a:p>
        </p:txBody>
      </p:sp>
      <p:sp>
        <p:nvSpPr>
          <p:cNvPr id="6" name="Footer Placeholder 5">
            <a:extLst>
              <a:ext uri="{FF2B5EF4-FFF2-40B4-BE49-F238E27FC236}">
                <a16:creationId xmlns:a16="http://schemas.microsoft.com/office/drawing/2014/main" id="{C429F927-F618-4276-A616-9688DAFDD9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BE4E01-3832-44F2-AD7E-492506A2A975}"/>
              </a:ext>
            </a:extLst>
          </p:cNvPr>
          <p:cNvSpPr>
            <a:spLocks noGrp="1"/>
          </p:cNvSpPr>
          <p:nvPr>
            <p:ph type="sldNum" sz="quarter" idx="12"/>
          </p:nvPr>
        </p:nvSpPr>
        <p:spPr/>
        <p:txBody>
          <a:bodyPr/>
          <a:lstStyle/>
          <a:p>
            <a:fld id="{3FE65FC3-DD95-48A0-A3D1-CBE9BB1ACAD6}" type="slidenum">
              <a:rPr lang="en-GB" smtClean="0"/>
              <a:t>‹#›</a:t>
            </a:fld>
            <a:endParaRPr lang="en-GB"/>
          </a:p>
        </p:txBody>
      </p:sp>
    </p:spTree>
    <p:extLst>
      <p:ext uri="{BB962C8B-B14F-4D97-AF65-F5344CB8AC3E}">
        <p14:creationId xmlns:p14="http://schemas.microsoft.com/office/powerpoint/2010/main" val="1125686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92B5A2-6EE0-4204-8E52-DD1AF5F2B8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E6CAE7-E60F-4D66-8CB7-3AFB0D9B49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2FE75E-47CC-444B-A5F0-9735965482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7F9FA-51A9-4EC8-BA50-20E70DA7DC48}" type="datetimeFigureOut">
              <a:rPr lang="en-GB" smtClean="0"/>
              <a:t>22/06/2021</a:t>
            </a:fld>
            <a:endParaRPr lang="en-GB"/>
          </a:p>
        </p:txBody>
      </p:sp>
      <p:sp>
        <p:nvSpPr>
          <p:cNvPr id="5" name="Footer Placeholder 4">
            <a:extLst>
              <a:ext uri="{FF2B5EF4-FFF2-40B4-BE49-F238E27FC236}">
                <a16:creationId xmlns:a16="http://schemas.microsoft.com/office/drawing/2014/main" id="{06C82407-2781-48C0-86B1-59923338F7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944A2F-B797-45C1-8707-221DA99CE3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65FC3-DD95-48A0-A3D1-CBE9BB1ACAD6}" type="slidenum">
              <a:rPr lang="en-GB" smtClean="0"/>
              <a:t>‹#›</a:t>
            </a:fld>
            <a:endParaRPr lang="en-GB"/>
          </a:p>
        </p:txBody>
      </p:sp>
    </p:spTree>
    <p:extLst>
      <p:ext uri="{BB962C8B-B14F-4D97-AF65-F5344CB8AC3E}">
        <p14:creationId xmlns:p14="http://schemas.microsoft.com/office/powerpoint/2010/main" val="2268673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7247A1C-1068-4477-B2A9-DEA3F041B1E6}"/>
              </a:ext>
            </a:extLst>
          </p:cNvPr>
          <p:cNvSpPr>
            <a:spLocks noGrp="1"/>
          </p:cNvSpPr>
          <p:nvPr>
            <p:ph sz="half" idx="1"/>
          </p:nvPr>
        </p:nvSpPr>
        <p:spPr>
          <a:xfrm>
            <a:off x="6411200" y="963507"/>
            <a:ext cx="4815769" cy="2304627"/>
          </a:xfrm>
        </p:spPr>
        <p:txBody>
          <a:bodyPr anchor="b">
            <a:normAutofit lnSpcReduction="10000"/>
          </a:bodyPr>
          <a:lstStyle/>
          <a:p>
            <a:pPr marL="0" indent="0">
              <a:buNone/>
            </a:pPr>
            <a:r>
              <a:rPr lang="en-GB" sz="2000" b="1" dirty="0">
                <a:latin typeface="Arial"/>
                <a:cs typeface="Arial"/>
              </a:rPr>
              <a:t>Geography Homework Booklet</a:t>
            </a:r>
          </a:p>
          <a:p>
            <a:pPr marL="0" indent="0">
              <a:buNone/>
            </a:pPr>
            <a:r>
              <a:rPr lang="en-GB" sz="2000" b="1" dirty="0">
                <a:latin typeface="Arial"/>
                <a:cs typeface="Arial"/>
              </a:rPr>
              <a:t>Year 7 Spring </a:t>
            </a:r>
            <a:r>
              <a:rPr lang="en-GB" sz="2000" b="1" dirty="0">
                <a:latin typeface="Arial"/>
                <a:cs typeface="Arial"/>
              </a:rPr>
              <a:t>2: America’s Part 2</a:t>
            </a:r>
            <a:endParaRPr lang="en-GB" sz="2000" b="1" dirty="0">
              <a:latin typeface="Arial" panose="020B0604020202020204" pitchFamily="34" charset="0"/>
              <a:cs typeface="Arial" panose="020B0604020202020204" pitchFamily="34" charset="0"/>
            </a:endParaRPr>
          </a:p>
          <a:p>
            <a:pPr marL="0" indent="0">
              <a:buNone/>
            </a:pPr>
            <a:r>
              <a:rPr lang="en-GB" sz="2000" b="1" dirty="0">
                <a:latin typeface="Arial"/>
                <a:cs typeface="Arial"/>
              </a:rPr>
              <a:t>Name:</a:t>
            </a:r>
          </a:p>
          <a:p>
            <a:pPr marL="0" indent="0">
              <a:buNone/>
            </a:pPr>
            <a:r>
              <a:rPr lang="en-GB" sz="2000" b="1" dirty="0">
                <a:latin typeface="Arial"/>
                <a:cs typeface="Arial"/>
              </a:rPr>
              <a:t>Class:</a:t>
            </a:r>
          </a:p>
          <a:p>
            <a:pPr marL="0" indent="0">
              <a:buNone/>
            </a:pPr>
            <a:r>
              <a:rPr lang="en-GB" sz="2000" b="1" dirty="0">
                <a:latin typeface="Arial"/>
                <a:cs typeface="Arial"/>
              </a:rPr>
              <a:t>Teacher:</a:t>
            </a:r>
          </a:p>
        </p:txBody>
      </p:sp>
      <p:sp>
        <p:nvSpPr>
          <p:cNvPr id="6" name="Content Placeholder 5">
            <a:extLst>
              <a:ext uri="{FF2B5EF4-FFF2-40B4-BE49-F238E27FC236}">
                <a16:creationId xmlns:a16="http://schemas.microsoft.com/office/drawing/2014/main" id="{362989D8-7BD8-49CF-9568-B5EA01392FC5}"/>
              </a:ext>
            </a:extLst>
          </p:cNvPr>
          <p:cNvSpPr>
            <a:spLocks noGrp="1"/>
          </p:cNvSpPr>
          <p:nvPr>
            <p:ph sz="half" idx="2"/>
          </p:nvPr>
        </p:nvSpPr>
        <p:spPr>
          <a:xfrm>
            <a:off x="6360874" y="3589865"/>
            <a:ext cx="4866095" cy="2383555"/>
          </a:xfrm>
        </p:spPr>
        <p:txBody>
          <a:bodyPr>
            <a:normAutofit lnSpcReduction="10000"/>
          </a:bodyPr>
          <a:lstStyle/>
          <a:p>
            <a:pPr marL="0" indent="0">
              <a:buNone/>
            </a:pPr>
            <a:r>
              <a:rPr lang="en-GB" sz="2000" b="1" dirty="0">
                <a:latin typeface="Arial" panose="020B0604020202020204" pitchFamily="34" charset="0"/>
                <a:cs typeface="Arial" panose="020B0604020202020204" pitchFamily="34" charset="0"/>
              </a:rPr>
              <a:t>Homework Expectations:</a:t>
            </a:r>
          </a:p>
          <a:p>
            <a:pPr marL="0" indent="0">
              <a:buNone/>
            </a:pPr>
            <a:r>
              <a:rPr lang="en-GB" sz="2000" dirty="0">
                <a:latin typeface="Arial" panose="020B0604020202020204" pitchFamily="34" charset="0"/>
                <a:cs typeface="Arial" panose="020B0604020202020204" pitchFamily="34" charset="0"/>
              </a:rPr>
              <a:t>You must keep this booklet neat and presentable</a:t>
            </a:r>
          </a:p>
          <a:p>
            <a:pPr marL="0" indent="0">
              <a:buNone/>
            </a:pPr>
            <a:r>
              <a:rPr lang="en-GB" sz="2000" dirty="0">
                <a:latin typeface="Arial" panose="020B0604020202020204" pitchFamily="34" charset="0"/>
                <a:cs typeface="Arial" panose="020B0604020202020204" pitchFamily="34" charset="0"/>
              </a:rPr>
              <a:t>All homework must be completed for the date set</a:t>
            </a:r>
          </a:p>
          <a:p>
            <a:pPr marL="0" indent="0">
              <a:buNone/>
            </a:pPr>
            <a:r>
              <a:rPr lang="en-GB" sz="2000" dirty="0">
                <a:latin typeface="Arial" panose="020B0604020202020204" pitchFamily="34" charset="0"/>
                <a:cs typeface="Arial" panose="020B0604020202020204" pitchFamily="34" charset="0"/>
              </a:rPr>
              <a:t>High effort is expected in all tasks</a:t>
            </a:r>
          </a:p>
          <a:p>
            <a:pPr marL="0" indent="0">
              <a:buNone/>
            </a:pPr>
            <a:r>
              <a:rPr lang="en-GB" sz="2000" dirty="0">
                <a:latin typeface="Arial" panose="020B0604020202020204" pitchFamily="34" charset="0"/>
                <a:cs typeface="Arial" panose="020B0604020202020204" pitchFamily="34" charset="0"/>
              </a:rPr>
              <a:t>You will boost all work in red pen</a:t>
            </a:r>
          </a:p>
        </p:txBody>
      </p:sp>
      <p:grpSp>
        <p:nvGrpSpPr>
          <p:cNvPr id="4" name="Group 3">
            <a:extLst>
              <a:ext uri="{FF2B5EF4-FFF2-40B4-BE49-F238E27FC236}">
                <a16:creationId xmlns:a16="http://schemas.microsoft.com/office/drawing/2014/main" id="{7C82C7F8-089E-4428-B794-64E4B4D02BC8}"/>
              </a:ext>
            </a:extLst>
          </p:cNvPr>
          <p:cNvGrpSpPr/>
          <p:nvPr/>
        </p:nvGrpSpPr>
        <p:grpSpPr>
          <a:xfrm>
            <a:off x="341601" y="764307"/>
            <a:ext cx="5845272" cy="5366328"/>
            <a:chOff x="341601" y="764307"/>
            <a:chExt cx="5845272" cy="5366328"/>
          </a:xfrm>
        </p:grpSpPr>
        <p:pic>
          <p:nvPicPr>
            <p:cNvPr id="2" name="Picture 1">
              <a:extLst>
                <a:ext uri="{FF2B5EF4-FFF2-40B4-BE49-F238E27FC236}">
                  <a16:creationId xmlns:a16="http://schemas.microsoft.com/office/drawing/2014/main" id="{B3CDF843-B27B-4E67-884B-0BBE69634F90}"/>
                </a:ext>
              </a:extLst>
            </p:cNvPr>
            <p:cNvPicPr>
              <a:picLocks noChangeAspect="1"/>
            </p:cNvPicPr>
            <p:nvPr/>
          </p:nvPicPr>
          <p:blipFill>
            <a:blip r:embed="rId2"/>
            <a:stretch>
              <a:fillRect/>
            </a:stretch>
          </p:blipFill>
          <p:spPr>
            <a:xfrm>
              <a:off x="341601" y="814747"/>
              <a:ext cx="5845272" cy="5228505"/>
            </a:xfrm>
            <a:prstGeom prst="rect">
              <a:avLst/>
            </a:prstGeom>
          </p:spPr>
        </p:pic>
        <p:sp>
          <p:nvSpPr>
            <p:cNvPr id="3" name="Oval 2">
              <a:extLst>
                <a:ext uri="{FF2B5EF4-FFF2-40B4-BE49-F238E27FC236}">
                  <a16:creationId xmlns:a16="http://schemas.microsoft.com/office/drawing/2014/main" id="{C341E48F-200B-4E41-8512-3BAFAC0B0799}"/>
                </a:ext>
              </a:extLst>
            </p:cNvPr>
            <p:cNvSpPr/>
            <p:nvPr/>
          </p:nvSpPr>
          <p:spPr>
            <a:xfrm>
              <a:off x="646546" y="764307"/>
              <a:ext cx="5366328" cy="5366328"/>
            </a:xfrm>
            <a:prstGeom prst="ellipse">
              <a:avLst/>
            </a:prstGeom>
            <a:noFill/>
            <a:ln w="76200" cap="flat" cmpd="sng" algn="ctr">
              <a:solidFill>
                <a:srgbClr val="00B0F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GB"/>
            </a:p>
          </p:txBody>
        </p:sp>
      </p:grpSp>
    </p:spTree>
    <p:extLst>
      <p:ext uri="{BB962C8B-B14F-4D97-AF65-F5344CB8AC3E}">
        <p14:creationId xmlns:p14="http://schemas.microsoft.com/office/powerpoint/2010/main" val="4080509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335688"/>
            <a:ext cx="5157787" cy="823912"/>
          </a:xfrm>
        </p:spPr>
        <p:txBody>
          <a:bodyPr/>
          <a:lstStyle/>
          <a:p>
            <a:r>
              <a:rPr lang="en-GB" dirty="0">
                <a:latin typeface="Arial" panose="020B0604020202020204" pitchFamily="34" charset="0"/>
                <a:cs typeface="Arial" panose="020B0604020202020204" pitchFamily="34" charset="0"/>
              </a:rPr>
              <a:t>Questions to ask:</a:t>
            </a:r>
          </a:p>
        </p:txBody>
      </p:sp>
      <p:sp>
        <p:nvSpPr>
          <p:cNvPr id="7" name="Content Placeholder 6"/>
          <p:cNvSpPr>
            <a:spLocks noGrp="1"/>
          </p:cNvSpPr>
          <p:nvPr>
            <p:ph sz="half" idx="2"/>
          </p:nvPr>
        </p:nvSpPr>
        <p:spPr>
          <a:xfrm>
            <a:off x="839788" y="1159600"/>
            <a:ext cx="5157787" cy="5030063"/>
          </a:xfrm>
        </p:spPr>
        <p:txBody>
          <a:bodyPr>
            <a:normAutofit fontScale="92500" lnSpcReduction="20000"/>
          </a:bodyPr>
          <a:lstStyle/>
          <a:p>
            <a:pPr marL="0" indent="0">
              <a:buNone/>
            </a:pPr>
            <a:r>
              <a:rPr lang="en-GB">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8" name="Text Placeholder 7"/>
          <p:cNvSpPr>
            <a:spLocks noGrp="1"/>
          </p:cNvSpPr>
          <p:nvPr>
            <p:ph type="body" sz="quarter" idx="3"/>
          </p:nvPr>
        </p:nvSpPr>
        <p:spPr>
          <a:xfrm>
            <a:off x="6172200" y="335688"/>
            <a:ext cx="5183188" cy="823912"/>
          </a:xfrm>
        </p:spPr>
        <p:txBody>
          <a:bodyPr/>
          <a:lstStyle/>
          <a:p>
            <a:r>
              <a:rPr lang="en-GB" dirty="0">
                <a:latin typeface="Arial" panose="020B0604020202020204" pitchFamily="34" charset="0"/>
                <a:cs typeface="Arial" panose="020B0604020202020204" pitchFamily="34" charset="0"/>
              </a:rPr>
              <a:t>Notes:</a:t>
            </a:r>
          </a:p>
        </p:txBody>
      </p:sp>
      <p:sp>
        <p:nvSpPr>
          <p:cNvPr id="9" name="Content Placeholder 8"/>
          <p:cNvSpPr>
            <a:spLocks noGrp="1"/>
          </p:cNvSpPr>
          <p:nvPr>
            <p:ph sz="quarter" idx="4"/>
          </p:nvPr>
        </p:nvSpPr>
        <p:spPr>
          <a:xfrm>
            <a:off x="6172200" y="1159600"/>
            <a:ext cx="5183188" cy="5030063"/>
          </a:xfrm>
        </p:spPr>
        <p:txBody>
          <a:bodyPr>
            <a:normAutofit fontScale="92500" lnSpcReduction="20000"/>
          </a:bodyPr>
          <a:lstStyle/>
          <a:p>
            <a:pPr marL="0" indent="0">
              <a:buNone/>
            </a:pPr>
            <a:r>
              <a:rPr lang="en-GB">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6886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pPr algn="l"/>
            <a:r>
              <a:rPr lang="en-GB" sz="1600" dirty="0">
                <a:cs typeface="Arial" panose="020B0604020202020204" pitchFamily="34" charset="0"/>
              </a:rPr>
              <a:t>Year 7 Weekly Homework Spring  </a:t>
            </a:r>
            <a:r>
              <a:rPr lang="en-GB" sz="1600" dirty="0" smtClean="0">
                <a:cs typeface="Arial" panose="020B0604020202020204" pitchFamily="34" charset="0"/>
              </a:rPr>
              <a:t>2.1</a:t>
            </a:r>
            <a:r>
              <a:rPr lang="en-GB" sz="1600" dirty="0">
                <a:cs typeface="Arial" panose="020B0604020202020204" pitchFamily="34" charset="0"/>
              </a:rPr>
              <a:t>	                                           </a:t>
            </a:r>
            <a:r>
              <a:rPr lang="en-GB" sz="1600" b="1" dirty="0">
                <a:cs typeface="Arial" panose="020B0604020202020204" pitchFamily="34" charset="0"/>
              </a:rPr>
              <a:t>Alaska			                                </a:t>
            </a:r>
            <a:r>
              <a:rPr lang="en-GB" sz="1600" dirty="0">
                <a:cs typeface="Arial" panose="020B0604020202020204" pitchFamily="34" charset="0"/>
              </a:rPr>
              <a:t>Knowledge Book 32-33</a:t>
            </a:r>
            <a:endParaRPr lang="en-GB" sz="16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27014862"/>
              </p:ext>
            </p:extLst>
          </p:nvPr>
        </p:nvGraphicFramePr>
        <p:xfrm>
          <a:off x="95794" y="660403"/>
          <a:ext cx="12000412" cy="6126480"/>
        </p:xfrm>
        <a:graphic>
          <a:graphicData uri="http://schemas.openxmlformats.org/drawingml/2006/table">
            <a:tbl>
              <a:tblPr firstRow="1" bandRow="1">
                <a:tableStyleId>{5940675A-B579-460E-94D1-54222C63F5DA}</a:tableStyleId>
              </a:tblPr>
              <a:tblGrid>
                <a:gridCol w="6000206">
                  <a:extLst>
                    <a:ext uri="{9D8B030D-6E8A-4147-A177-3AD203B41FA5}">
                      <a16:colId xmlns:a16="http://schemas.microsoft.com/office/drawing/2014/main" val="1663066600"/>
                    </a:ext>
                  </a:extLst>
                </a:gridCol>
                <a:gridCol w="6000206">
                  <a:extLst>
                    <a:ext uri="{9D8B030D-6E8A-4147-A177-3AD203B41FA5}">
                      <a16:colId xmlns:a16="http://schemas.microsoft.com/office/drawing/2014/main" val="2551129518"/>
                    </a:ext>
                  </a:extLst>
                </a:gridCol>
              </a:tblGrid>
              <a:tr h="2952885">
                <a:tc>
                  <a:txBody>
                    <a:bodyPr/>
                    <a:lstStyle/>
                    <a:p>
                      <a:r>
                        <a:rPr lang="en-GB" sz="1200" b="1" baseline="0" dirty="0">
                          <a:latin typeface="Arial" panose="020B0604020202020204" pitchFamily="34" charset="0"/>
                          <a:cs typeface="Arial" panose="020B0604020202020204" pitchFamily="34" charset="0"/>
                        </a:rPr>
                        <a:t>1. </a:t>
                      </a:r>
                      <a:r>
                        <a:rPr lang="en-GB" sz="1200" b="1" i="0" u="none" strike="noStrike" baseline="0" noProof="0" dirty="0">
                          <a:latin typeface="Arial" panose="020B0604020202020204" pitchFamily="34" charset="0"/>
                          <a:cs typeface="Arial" panose="020B0604020202020204" pitchFamily="34" charset="0"/>
                        </a:rPr>
                        <a:t>Study the graph on P32 - Draw the temperature line onto the graph below:</a:t>
                      </a:r>
                      <a:endParaRPr lang="en-US"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p>
                      <a:pPr lvl="0">
                        <a:buNone/>
                      </a:pPr>
                      <a:endParaRPr lang="en-GB" sz="1200" b="0" i="0" u="none" strike="noStrike" baseline="0" noProof="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latin typeface="Arial"/>
                          <a:cs typeface="Arial"/>
                        </a:rPr>
                        <a:t> 3.   </a:t>
                      </a:r>
                      <a:r>
                        <a:rPr lang="en-GB" sz="1200" b="1" baseline="0" dirty="0">
                          <a:latin typeface="Arial" panose="020B0604020202020204" pitchFamily="34" charset="0"/>
                          <a:cs typeface="Arial" panose="020B0604020202020204" pitchFamily="34" charset="0"/>
                        </a:rPr>
                        <a:t>Fill in the key terms and definitions for the following:</a:t>
                      </a:r>
                    </a:p>
                  </a:txBody>
                  <a:tcPr/>
                </a:tc>
                <a:extLst>
                  <a:ext uri="{0D108BD9-81ED-4DB2-BD59-A6C34878D82A}">
                    <a16:rowId xmlns:a16="http://schemas.microsoft.com/office/drawing/2014/main" val="3606664193"/>
                  </a:ext>
                </a:extLst>
              </a:tr>
              <a:tr h="2535369">
                <a:tc>
                  <a:txBody>
                    <a:bodyPr/>
                    <a:lstStyle/>
                    <a:p>
                      <a:pPr marL="228600" indent="-228600">
                        <a:buFont typeface="+mj-lt"/>
                        <a:buAutoNum type="arabicPeriod" startAt="2"/>
                      </a:pPr>
                      <a:r>
                        <a:rPr lang="en-GB" sz="1200" b="1" baseline="0" dirty="0">
                          <a:latin typeface="Arial"/>
                          <a:cs typeface="Arial"/>
                        </a:rPr>
                        <a:t>Answer the following questions about the climate of Barrow, Alaska:</a:t>
                      </a:r>
                    </a:p>
                    <a:p>
                      <a:pPr marL="0" indent="0">
                        <a:buFont typeface="+mj-lt"/>
                        <a:buNone/>
                      </a:pPr>
                      <a:endParaRPr lang="en-GB" sz="1200" b="1" baseline="0" dirty="0">
                        <a:latin typeface="Arial"/>
                        <a:cs typeface="Arial"/>
                      </a:endParaRPr>
                    </a:p>
                    <a:p>
                      <a:pPr marL="228600" indent="-228600">
                        <a:lnSpc>
                          <a:spcPct val="200000"/>
                        </a:lnSpc>
                        <a:buFont typeface="+mj-lt"/>
                        <a:buAutoNum type="alphaLcParenR"/>
                      </a:pPr>
                      <a:r>
                        <a:rPr lang="en-GB" sz="1200" b="0" baseline="0" dirty="0">
                          <a:latin typeface="Arial"/>
                          <a:cs typeface="Arial"/>
                        </a:rPr>
                        <a:t>Name the most Northern city in the USA. </a:t>
                      </a:r>
                      <a:r>
                        <a:rPr lang="en-GB" sz="1200" b="1" baseline="0" dirty="0">
                          <a:solidFill>
                            <a:srgbClr val="FF0000"/>
                          </a:solidFill>
                          <a:latin typeface="Arial"/>
                          <a:cs typeface="Arial"/>
                        </a:rPr>
                        <a:t> </a:t>
                      </a:r>
                      <a:endParaRPr lang="en-GB" sz="1200" b="1" baseline="0" dirty="0" smtClean="0">
                        <a:solidFill>
                          <a:srgbClr val="FF0000"/>
                        </a:solidFill>
                        <a:latin typeface="Arial"/>
                        <a:cs typeface="Arial"/>
                      </a:endParaRPr>
                    </a:p>
                    <a:p>
                      <a:pPr marL="228600" indent="-228600">
                        <a:lnSpc>
                          <a:spcPct val="200000"/>
                        </a:lnSpc>
                        <a:buFont typeface="+mj-lt"/>
                        <a:buAutoNum type="alphaLcParenR"/>
                      </a:pPr>
                      <a:r>
                        <a:rPr lang="en-GB" sz="1200" b="0" baseline="0" dirty="0" smtClean="0">
                          <a:latin typeface="Arial"/>
                          <a:cs typeface="Arial"/>
                        </a:rPr>
                        <a:t>Which </a:t>
                      </a:r>
                      <a:r>
                        <a:rPr lang="en-GB" sz="1200" b="0" baseline="0" dirty="0">
                          <a:latin typeface="Arial"/>
                          <a:cs typeface="Arial"/>
                        </a:rPr>
                        <a:t>three months receive the least </a:t>
                      </a:r>
                      <a:r>
                        <a:rPr lang="en-GB" sz="1200" b="0" baseline="0" dirty="0" smtClean="0">
                          <a:latin typeface="Arial"/>
                          <a:cs typeface="Arial"/>
                        </a:rPr>
                        <a:t>rainfall ? </a:t>
                      </a:r>
                    </a:p>
                    <a:p>
                      <a:pPr marL="228600" indent="-228600">
                        <a:lnSpc>
                          <a:spcPct val="200000"/>
                        </a:lnSpc>
                        <a:buFont typeface="+mj-lt"/>
                        <a:buAutoNum type="alphaLcParenR"/>
                      </a:pPr>
                      <a:r>
                        <a:rPr lang="en-GB" sz="1200" b="0" baseline="0" dirty="0" smtClean="0">
                          <a:latin typeface="Arial"/>
                          <a:cs typeface="Arial"/>
                        </a:rPr>
                        <a:t>Which </a:t>
                      </a:r>
                      <a:r>
                        <a:rPr lang="en-GB" sz="1200" b="0" baseline="0" dirty="0">
                          <a:latin typeface="Arial"/>
                          <a:cs typeface="Arial"/>
                        </a:rPr>
                        <a:t>month received the most rainfall?</a:t>
                      </a:r>
                      <a:r>
                        <a:rPr lang="en-GB" sz="1200" b="1" baseline="0" dirty="0">
                          <a:solidFill>
                            <a:srgbClr val="FF0000"/>
                          </a:solidFill>
                          <a:latin typeface="Arial"/>
                          <a:cs typeface="Arial"/>
                        </a:rPr>
                        <a:t> </a:t>
                      </a:r>
                    </a:p>
                    <a:p>
                      <a:pPr marL="228600" indent="-228600">
                        <a:lnSpc>
                          <a:spcPct val="200000"/>
                        </a:lnSpc>
                        <a:buFont typeface="+mj-lt"/>
                        <a:buAutoNum type="alphaLcParenR"/>
                      </a:pPr>
                      <a:r>
                        <a:rPr lang="en-GB" sz="1200" b="0" baseline="0" dirty="0">
                          <a:latin typeface="Arial"/>
                          <a:cs typeface="Arial"/>
                        </a:rPr>
                        <a:t>TRUE or FALSE: There are no hot months in Barrow, Alaska.  </a:t>
                      </a:r>
                    </a:p>
                    <a:p>
                      <a:pPr marL="228600" indent="-228600">
                        <a:lnSpc>
                          <a:spcPct val="200000"/>
                        </a:lnSpc>
                        <a:buFont typeface="+mj-lt"/>
                        <a:buAutoNum type="alphaLcParenR"/>
                      </a:pPr>
                      <a:r>
                        <a:rPr lang="en-GB" sz="1200" b="0" baseline="0" dirty="0">
                          <a:latin typeface="Arial"/>
                          <a:cs typeface="Arial"/>
                        </a:rPr>
                        <a:t>What is the average temperature in January and February?</a:t>
                      </a:r>
                      <a:r>
                        <a:rPr lang="en-GB" sz="1200" b="1" baseline="0" dirty="0">
                          <a:solidFill>
                            <a:srgbClr val="FF0000"/>
                          </a:solidFill>
                          <a:latin typeface="Arial"/>
                          <a:cs typeface="Arial"/>
                        </a:rPr>
                        <a:t> </a:t>
                      </a:r>
                    </a:p>
                    <a:p>
                      <a:pPr marL="228600" indent="-228600">
                        <a:lnSpc>
                          <a:spcPct val="200000"/>
                        </a:lnSpc>
                        <a:buFont typeface="+mj-lt"/>
                        <a:buAutoNum type="alphaLcParenR"/>
                      </a:pPr>
                      <a:r>
                        <a:rPr lang="en-GB" sz="1200" b="0" baseline="0" dirty="0">
                          <a:latin typeface="Arial"/>
                          <a:cs typeface="Arial"/>
                        </a:rPr>
                        <a:t>TRUE or FALSE: Barrow, Alaska receives a lot of rainfall.</a:t>
                      </a:r>
                      <a:r>
                        <a:rPr lang="en-GB" sz="1200" b="1" baseline="0" dirty="0">
                          <a:solidFill>
                            <a:srgbClr val="FF0000"/>
                          </a:solidFill>
                          <a:latin typeface="Arial"/>
                          <a:cs typeface="Arial"/>
                        </a:rPr>
                        <a:t> </a:t>
                      </a:r>
                    </a:p>
                    <a:p>
                      <a:pPr marL="228600" indent="-228600">
                        <a:lnSpc>
                          <a:spcPct val="200000"/>
                        </a:lnSpc>
                        <a:buFont typeface="+mj-lt"/>
                        <a:buAutoNum type="alphaLcParenR"/>
                      </a:pPr>
                      <a:endParaRPr lang="en-GB" sz="1200" b="0" baseline="0" dirty="0">
                        <a:latin typeface="Arial" panose="020B0604020202020204" pitchFamily="34" charset="0"/>
                        <a:cs typeface="Arial" panose="020B0604020202020204" pitchFamily="34" charset="0"/>
                      </a:endParaRPr>
                    </a:p>
                  </a:txBody>
                  <a:tcPr/>
                </a:tc>
                <a:tc>
                  <a:txBody>
                    <a:bodyPr/>
                    <a:lstStyle/>
                    <a:p>
                      <a:pPr>
                        <a:lnSpc>
                          <a:spcPct val="150000"/>
                        </a:lnSpc>
                      </a:pPr>
                      <a:r>
                        <a:rPr lang="en-GB" sz="1200" b="1" dirty="0">
                          <a:latin typeface="Arial"/>
                          <a:cs typeface="Arial"/>
                        </a:rPr>
                        <a:t>4.</a:t>
                      </a:r>
                      <a:r>
                        <a:rPr lang="en-GB" sz="1200" b="1" baseline="0" dirty="0">
                          <a:latin typeface="Arial"/>
                          <a:cs typeface="Arial"/>
                        </a:rPr>
                        <a:t> Explain one positive and one negative effect of oil drilling in Alaska:</a:t>
                      </a:r>
                    </a:p>
                    <a:p>
                      <a:pPr>
                        <a:lnSpc>
                          <a:spcPct val="150000"/>
                        </a:lnSpc>
                      </a:pPr>
                      <a:r>
                        <a:rPr lang="en-GB" sz="1200" b="0" baseline="0" dirty="0">
                          <a:latin typeface="Arial"/>
                          <a:cs typeface="Arial"/>
                        </a:rPr>
                        <a:t>One positive effect of oil drilling is  _________________________________________</a:t>
                      </a:r>
                    </a:p>
                    <a:p>
                      <a:pPr>
                        <a:lnSpc>
                          <a:spcPct val="150000"/>
                        </a:lnSpc>
                      </a:pPr>
                      <a:r>
                        <a:rPr lang="en-GB" sz="1200" b="0" baseline="0" dirty="0">
                          <a:latin typeface="Arial"/>
                          <a:cs typeface="Arial"/>
                        </a:rPr>
                        <a:t>_____________________________________________________________________</a:t>
                      </a:r>
                    </a:p>
                    <a:p>
                      <a:pPr>
                        <a:lnSpc>
                          <a:spcPct val="150000"/>
                        </a:lnSpc>
                      </a:pPr>
                      <a:r>
                        <a:rPr lang="en-GB" sz="1200" b="0" baseline="0" dirty="0">
                          <a:latin typeface="Arial"/>
                          <a:cs typeface="Arial"/>
                        </a:rPr>
                        <a:t>This is a benefit because  ________________________________________________</a:t>
                      </a:r>
                    </a:p>
                    <a:p>
                      <a:pPr>
                        <a:lnSpc>
                          <a:spcPct val="150000"/>
                        </a:lnSpc>
                      </a:pPr>
                      <a:r>
                        <a:rPr lang="en-GB" sz="1200" b="0" baseline="0" dirty="0">
                          <a:latin typeface="Arial"/>
                          <a:cs typeface="Arial"/>
                        </a:rPr>
                        <a:t>__________________________________________________________________________________________________________________________________________</a:t>
                      </a:r>
                    </a:p>
                    <a:p>
                      <a:pPr>
                        <a:lnSpc>
                          <a:spcPct val="150000"/>
                        </a:lnSpc>
                      </a:pPr>
                      <a:r>
                        <a:rPr lang="en-GB" sz="1200" b="0" baseline="0" dirty="0">
                          <a:latin typeface="Arial"/>
                          <a:cs typeface="Arial"/>
                        </a:rPr>
                        <a:t>One negative effect of oil drilling is  ________________________________________</a:t>
                      </a:r>
                    </a:p>
                    <a:p>
                      <a:pPr>
                        <a:lnSpc>
                          <a:spcPct val="150000"/>
                        </a:lnSpc>
                      </a:pPr>
                      <a:r>
                        <a:rPr lang="en-GB" sz="1200" b="0" baseline="0" dirty="0">
                          <a:latin typeface="Arial"/>
                          <a:cs typeface="Arial"/>
                        </a:rPr>
                        <a:t>_____________________________________________________________________</a:t>
                      </a:r>
                    </a:p>
                    <a:p>
                      <a:pPr>
                        <a:lnSpc>
                          <a:spcPct val="150000"/>
                        </a:lnSpc>
                      </a:pPr>
                      <a:r>
                        <a:rPr lang="en-GB" sz="1200" b="0" baseline="0" dirty="0">
                          <a:latin typeface="Arial"/>
                          <a:cs typeface="Arial"/>
                        </a:rPr>
                        <a:t>This is a disadvantage because  __________________________________________</a:t>
                      </a:r>
                    </a:p>
                    <a:p>
                      <a:pPr>
                        <a:lnSpc>
                          <a:spcPct val="150000"/>
                        </a:lnSpc>
                      </a:pPr>
                      <a:r>
                        <a:rPr lang="en-GB" sz="1200" b="0" baseline="0" dirty="0">
                          <a:latin typeface="Arial"/>
                          <a:cs typeface="Arial"/>
                        </a:rPr>
                        <a:t>__________________________________________________________________________________________________________________________________________</a:t>
                      </a:r>
                      <a:endParaRPr lang="en-US" sz="1200" b="0" dirty="0"/>
                    </a:p>
                  </a:txBody>
                  <a:tcPr/>
                </a:tc>
                <a:extLst>
                  <a:ext uri="{0D108BD9-81ED-4DB2-BD59-A6C34878D82A}">
                    <a16:rowId xmlns:a16="http://schemas.microsoft.com/office/drawing/2014/main" val="4145184444"/>
                  </a:ext>
                </a:extLst>
              </a:tr>
            </a:tbl>
          </a:graphicData>
        </a:graphic>
      </p:graphicFrame>
      <p:grpSp>
        <p:nvGrpSpPr>
          <p:cNvPr id="8" name="Group 7">
            <a:extLst>
              <a:ext uri="{FF2B5EF4-FFF2-40B4-BE49-F238E27FC236}">
                <a16:creationId xmlns:a16="http://schemas.microsoft.com/office/drawing/2014/main" id="{A79A198B-A4D9-449F-92E8-AE5FD23211F0}"/>
              </a:ext>
            </a:extLst>
          </p:cNvPr>
          <p:cNvGrpSpPr/>
          <p:nvPr/>
        </p:nvGrpSpPr>
        <p:grpSpPr>
          <a:xfrm>
            <a:off x="782395" y="1190637"/>
            <a:ext cx="4446880" cy="2472523"/>
            <a:chOff x="1036319" y="955040"/>
            <a:chExt cx="4152241" cy="2570480"/>
          </a:xfrm>
        </p:grpSpPr>
        <p:pic>
          <p:nvPicPr>
            <p:cNvPr id="3074" name="Picture 2">
              <a:extLst>
                <a:ext uri="{FF2B5EF4-FFF2-40B4-BE49-F238E27FC236}">
                  <a16:creationId xmlns:a16="http://schemas.microsoft.com/office/drawing/2014/main" id="{9EE4BC59-F0D1-431D-9B4C-179554D999F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59" t="5475" r="3892" b="5534"/>
            <a:stretch/>
          </p:blipFill>
          <p:spPr bwMode="auto">
            <a:xfrm>
              <a:off x="1036319" y="955040"/>
              <a:ext cx="4152241" cy="257048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70D3D292-B501-4B0F-8A45-276E68FBC5B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423" t="31273" r="26061" b="57452"/>
            <a:stretch/>
          </p:blipFill>
          <p:spPr bwMode="auto">
            <a:xfrm>
              <a:off x="1907029" y="2551079"/>
              <a:ext cx="2425782" cy="46676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a:extLst>
                <a:ext uri="{FF2B5EF4-FFF2-40B4-BE49-F238E27FC236}">
                  <a16:creationId xmlns:a16="http://schemas.microsoft.com/office/drawing/2014/main" id="{AB55BAE2-307D-4ED0-87C0-DC94940BC3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423" t="31273" r="26061" b="57452"/>
            <a:stretch/>
          </p:blipFill>
          <p:spPr bwMode="auto">
            <a:xfrm>
              <a:off x="2682240" y="2135438"/>
              <a:ext cx="1290320" cy="466766"/>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1" name="Table 20">
            <a:extLst>
              <a:ext uri="{FF2B5EF4-FFF2-40B4-BE49-F238E27FC236}">
                <a16:creationId xmlns:a16="http://schemas.microsoft.com/office/drawing/2014/main" id="{CF57FBD0-C169-42B9-858B-D687C811E892}"/>
              </a:ext>
            </a:extLst>
          </p:cNvPr>
          <p:cNvGraphicFramePr>
            <a:graphicFrameLocks noGrp="1"/>
          </p:cNvGraphicFramePr>
          <p:nvPr>
            <p:extLst>
              <p:ext uri="{D42A27DB-BD31-4B8C-83A1-F6EECF244321}">
                <p14:modId xmlns:p14="http://schemas.microsoft.com/office/powerpoint/2010/main" val="2762258643"/>
              </p:ext>
            </p:extLst>
          </p:nvPr>
        </p:nvGraphicFramePr>
        <p:xfrm>
          <a:off x="6212570" y="960600"/>
          <a:ext cx="5761703" cy="2646425"/>
        </p:xfrm>
        <a:graphic>
          <a:graphicData uri="http://schemas.openxmlformats.org/drawingml/2006/table">
            <a:tbl>
              <a:tblPr firstRow="1" bandRow="1">
                <a:tableStyleId>{5940675A-B579-460E-94D1-54222C63F5DA}</a:tableStyleId>
              </a:tblPr>
              <a:tblGrid>
                <a:gridCol w="1199535">
                  <a:extLst>
                    <a:ext uri="{9D8B030D-6E8A-4147-A177-3AD203B41FA5}">
                      <a16:colId xmlns:a16="http://schemas.microsoft.com/office/drawing/2014/main" val="3720703643"/>
                    </a:ext>
                  </a:extLst>
                </a:gridCol>
                <a:gridCol w="4562168">
                  <a:extLst>
                    <a:ext uri="{9D8B030D-6E8A-4147-A177-3AD203B41FA5}">
                      <a16:colId xmlns:a16="http://schemas.microsoft.com/office/drawing/2014/main" val="3263919625"/>
                    </a:ext>
                  </a:extLst>
                </a:gridCol>
              </a:tblGrid>
              <a:tr h="326693">
                <a:tc>
                  <a:txBody>
                    <a:bodyPr/>
                    <a:lstStyle/>
                    <a:p>
                      <a:pPr algn="ctr"/>
                      <a:r>
                        <a:rPr lang="en-GB" sz="1200" b="1" dirty="0"/>
                        <a:t>Key Term</a:t>
                      </a:r>
                    </a:p>
                  </a:txBody>
                  <a:tcPr>
                    <a:solidFill>
                      <a:schemeClr val="bg1"/>
                    </a:solidFill>
                  </a:tcPr>
                </a:tc>
                <a:tc>
                  <a:txBody>
                    <a:bodyPr/>
                    <a:lstStyle/>
                    <a:p>
                      <a:pPr lvl="0" algn="ctr">
                        <a:buNone/>
                      </a:pPr>
                      <a:r>
                        <a:rPr lang="en-GB" sz="1200" b="1" dirty="0"/>
                        <a:t>Definition</a:t>
                      </a:r>
                    </a:p>
                  </a:txBody>
                  <a:tcPr anchor="ctr">
                    <a:solidFill>
                      <a:schemeClr val="bg1"/>
                    </a:solidFill>
                  </a:tcPr>
                </a:tc>
                <a:extLst>
                  <a:ext uri="{0D108BD9-81ED-4DB2-BD59-A6C34878D82A}">
                    <a16:rowId xmlns:a16="http://schemas.microsoft.com/office/drawing/2014/main" val="1187194644"/>
                  </a:ext>
                </a:extLst>
              </a:tr>
              <a:tr h="498166">
                <a:tc>
                  <a:txBody>
                    <a:bodyPr/>
                    <a:lstStyle/>
                    <a:p>
                      <a:pPr algn="ctr"/>
                      <a:r>
                        <a:rPr lang="en-GB" sz="1200" dirty="0"/>
                        <a:t>Stakeholder</a:t>
                      </a:r>
                    </a:p>
                  </a:txBody>
                  <a:tcPr>
                    <a:solidFill>
                      <a:schemeClr val="bg1"/>
                    </a:solidFill>
                  </a:tcPr>
                </a:tc>
                <a:tc>
                  <a:txBody>
                    <a:bodyPr/>
                    <a:lstStyle/>
                    <a:p>
                      <a:pPr algn="ctr"/>
                      <a:r>
                        <a:rPr lang="en-GB" sz="1200" b="1" dirty="0">
                          <a:solidFill>
                            <a:srgbClr val="FF0000"/>
                          </a:solidFill>
                        </a:rPr>
                        <a:t> </a:t>
                      </a:r>
                    </a:p>
                  </a:txBody>
                  <a:tcPr anchor="ctr">
                    <a:solidFill>
                      <a:schemeClr val="bg1"/>
                    </a:solidFill>
                  </a:tcPr>
                </a:tc>
                <a:extLst>
                  <a:ext uri="{0D108BD9-81ED-4DB2-BD59-A6C34878D82A}">
                    <a16:rowId xmlns:a16="http://schemas.microsoft.com/office/drawing/2014/main" val="1143731674"/>
                  </a:ext>
                </a:extLst>
              </a:tr>
              <a:tr h="447555">
                <a:tc>
                  <a:txBody>
                    <a:bodyPr/>
                    <a:lstStyle/>
                    <a:p>
                      <a:pPr algn="ctr"/>
                      <a:endParaRPr lang="en-GB" sz="1200" b="1" dirty="0">
                        <a:solidFill>
                          <a:srgbClr val="FF0000"/>
                        </a:solidFill>
                      </a:endParaRPr>
                    </a:p>
                  </a:txBody>
                  <a:tcPr>
                    <a:solidFill>
                      <a:schemeClr val="bg1"/>
                    </a:solidFill>
                  </a:tcPr>
                </a:tc>
                <a:tc>
                  <a:txBody>
                    <a:bodyPr/>
                    <a:lstStyle/>
                    <a:p>
                      <a:pPr algn="ctr"/>
                      <a:r>
                        <a:rPr lang="en-GB" sz="1200" dirty="0"/>
                        <a:t>Money and Jobs.</a:t>
                      </a:r>
                    </a:p>
                  </a:txBody>
                  <a:tcPr anchor="ctr">
                    <a:solidFill>
                      <a:schemeClr val="bg1"/>
                    </a:solidFill>
                  </a:tcPr>
                </a:tc>
                <a:extLst>
                  <a:ext uri="{0D108BD9-81ED-4DB2-BD59-A6C34878D82A}">
                    <a16:rowId xmlns:a16="http://schemas.microsoft.com/office/drawing/2014/main" val="1034832151"/>
                  </a:ext>
                </a:extLst>
              </a:tr>
              <a:tr h="459386">
                <a:tc>
                  <a:txBody>
                    <a:bodyPr/>
                    <a:lstStyle/>
                    <a:p>
                      <a:pPr algn="ctr"/>
                      <a:r>
                        <a:rPr lang="en-GB" sz="1200" dirty="0"/>
                        <a:t>Social</a:t>
                      </a:r>
                    </a:p>
                  </a:txBody>
                  <a:tcPr>
                    <a:solidFill>
                      <a:schemeClr val="bg1"/>
                    </a:solidFill>
                  </a:tcPr>
                </a:tc>
                <a:tc>
                  <a:txBody>
                    <a:bodyPr/>
                    <a:lstStyle/>
                    <a:p>
                      <a:pPr algn="ctr"/>
                      <a:endParaRPr lang="en-GB" sz="1200" dirty="0"/>
                    </a:p>
                  </a:txBody>
                  <a:tcPr anchor="ctr">
                    <a:solidFill>
                      <a:schemeClr val="bg1"/>
                    </a:solidFill>
                  </a:tcPr>
                </a:tc>
                <a:extLst>
                  <a:ext uri="{0D108BD9-81ED-4DB2-BD59-A6C34878D82A}">
                    <a16:rowId xmlns:a16="http://schemas.microsoft.com/office/drawing/2014/main" val="1690129559"/>
                  </a:ext>
                </a:extLst>
              </a:tr>
              <a:tr h="485719">
                <a:tc>
                  <a:txBody>
                    <a:bodyPr/>
                    <a:lstStyle/>
                    <a:p>
                      <a:pPr algn="ctr"/>
                      <a:r>
                        <a:rPr lang="en-GB" sz="1200" dirty="0"/>
                        <a:t>Environmental</a:t>
                      </a:r>
                    </a:p>
                  </a:txBody>
                  <a:tcPr>
                    <a:solidFill>
                      <a:schemeClr val="bg1"/>
                    </a:solidFill>
                  </a:tcPr>
                </a:tc>
                <a:tc>
                  <a:txBody>
                    <a:bodyPr/>
                    <a:lstStyle/>
                    <a:p>
                      <a:pPr algn="ctr"/>
                      <a:endParaRPr lang="en-GB" sz="1200" dirty="0"/>
                    </a:p>
                  </a:txBody>
                  <a:tcPr anchor="ctr">
                    <a:solidFill>
                      <a:schemeClr val="bg1"/>
                    </a:solidFill>
                  </a:tcPr>
                </a:tc>
                <a:extLst>
                  <a:ext uri="{0D108BD9-81ED-4DB2-BD59-A6C34878D82A}">
                    <a16:rowId xmlns:a16="http://schemas.microsoft.com/office/drawing/2014/main" val="1814811332"/>
                  </a:ext>
                </a:extLst>
              </a:tr>
              <a:tr h="428906">
                <a:tc>
                  <a:txBody>
                    <a:bodyPr/>
                    <a:lstStyle/>
                    <a:p>
                      <a:pPr algn="ctr"/>
                      <a:r>
                        <a:rPr lang="en-GB" sz="1200" dirty="0"/>
                        <a:t> </a:t>
                      </a:r>
                    </a:p>
                  </a:txBody>
                  <a:tcPr>
                    <a:solidFill>
                      <a:schemeClr val="bg1"/>
                    </a:solidFill>
                  </a:tcPr>
                </a:tc>
                <a:tc>
                  <a:txBody>
                    <a:bodyPr/>
                    <a:lstStyle/>
                    <a:p>
                      <a:pPr algn="ctr"/>
                      <a:r>
                        <a:rPr lang="en-GB" sz="1200" dirty="0"/>
                        <a:t>The Government</a:t>
                      </a:r>
                    </a:p>
                  </a:txBody>
                  <a:tcPr anchor="ctr">
                    <a:solidFill>
                      <a:schemeClr val="bg1"/>
                    </a:solidFill>
                  </a:tcPr>
                </a:tc>
                <a:extLst>
                  <a:ext uri="{0D108BD9-81ED-4DB2-BD59-A6C34878D82A}">
                    <a16:rowId xmlns:a16="http://schemas.microsoft.com/office/drawing/2014/main" val="3266994362"/>
                  </a:ext>
                </a:extLst>
              </a:tr>
            </a:tbl>
          </a:graphicData>
        </a:graphic>
      </p:graphicFrame>
    </p:spTree>
    <p:extLst>
      <p:ext uri="{BB962C8B-B14F-4D97-AF65-F5344CB8AC3E}">
        <p14:creationId xmlns:p14="http://schemas.microsoft.com/office/powerpoint/2010/main" val="292088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A903EA33-94D3-4B11-8CCF-CC618F686EEE}"/>
              </a:ext>
            </a:extLst>
          </p:cNvPr>
          <p:cNvSpPr txBox="1"/>
          <p:nvPr/>
        </p:nvSpPr>
        <p:spPr>
          <a:xfrm>
            <a:off x="6101938" y="619328"/>
            <a:ext cx="5977785" cy="6157711"/>
          </a:xfrm>
          <a:prstGeom prst="rect">
            <a:avLst/>
          </a:prstGeom>
          <a:solidFill>
            <a:schemeClr val="bg1"/>
          </a:solidFill>
          <a:ln w="19050">
            <a:solidFill>
              <a:schemeClr val="tx1"/>
            </a:solidFill>
          </a:ln>
        </p:spPr>
        <p:txBody>
          <a:bodyPr wrap="square" rtlCol="0">
            <a:spAutoFit/>
          </a:bodyPr>
          <a:lstStyle/>
          <a:p>
            <a:r>
              <a:rPr lang="en-GB" sz="1200" b="1" dirty="0">
                <a:latin typeface="+mn-lt"/>
                <a:cs typeface="Arial"/>
              </a:rPr>
              <a:t>3.</a:t>
            </a:r>
            <a:r>
              <a:rPr lang="en-GB" sz="1200" b="1" baseline="0" dirty="0">
                <a:latin typeface="+mn-lt"/>
                <a:cs typeface="Arial"/>
              </a:rPr>
              <a:t> Study the map. Describe the location of the Amazon Rainforest in South America [4]:</a:t>
            </a:r>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pPr>
              <a:lnSpc>
                <a:spcPct val="150000"/>
              </a:lnSpc>
            </a:pPr>
            <a:endParaRPr lang="en-GB" sz="1200" dirty="0"/>
          </a:p>
          <a:p>
            <a:pPr>
              <a:lnSpc>
                <a:spcPct val="150000"/>
              </a:lnSpc>
            </a:pPr>
            <a:r>
              <a:rPr lang="en-GB"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r>
              <a:rPr lang="en-GB" sz="1200" dirty="0"/>
              <a:t>________________________________________________________________________________________________________________________________________________________</a:t>
            </a:r>
          </a:p>
          <a:p>
            <a:pPr>
              <a:lnSpc>
                <a:spcPct val="150000"/>
              </a:lnSpc>
            </a:pPr>
            <a:r>
              <a:rPr lang="en-GB" sz="1200" dirty="0"/>
              <a:t>____________________________________________________________________________</a:t>
            </a:r>
          </a:p>
        </p:txBody>
      </p:sp>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pPr algn="l"/>
            <a:r>
              <a:rPr lang="en-GB" sz="1600" dirty="0">
                <a:cs typeface="Arial" panose="020B0604020202020204" pitchFamily="34" charset="0"/>
              </a:rPr>
              <a:t>Year 7 Weekly Homework Spring  </a:t>
            </a:r>
            <a:r>
              <a:rPr lang="en-GB" sz="1600" dirty="0" smtClean="0">
                <a:cs typeface="Arial" panose="020B0604020202020204" pitchFamily="34" charset="0"/>
              </a:rPr>
              <a:t>2.2</a:t>
            </a:r>
            <a:r>
              <a:rPr lang="en-GB" sz="1600" dirty="0">
                <a:cs typeface="Arial" panose="020B0604020202020204" pitchFamily="34" charset="0"/>
              </a:rPr>
              <a:t>	                            </a:t>
            </a:r>
            <a:r>
              <a:rPr lang="en-GB" sz="1600" b="1" dirty="0">
                <a:cs typeface="Arial" panose="020B0604020202020204" pitchFamily="34" charset="0"/>
              </a:rPr>
              <a:t>Brazils Tropical Rainforests	                                                   </a:t>
            </a:r>
            <a:r>
              <a:rPr lang="en-GB" sz="1600" dirty="0">
                <a:cs typeface="Arial" panose="020B0604020202020204" pitchFamily="34" charset="0"/>
              </a:rPr>
              <a:t>Knowledge Book P34</a:t>
            </a:r>
            <a:endParaRPr lang="en-GB" sz="16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92959628"/>
              </p:ext>
            </p:extLst>
          </p:nvPr>
        </p:nvGraphicFramePr>
        <p:xfrm>
          <a:off x="121914" y="609600"/>
          <a:ext cx="5978437" cy="6195095"/>
        </p:xfrm>
        <a:graphic>
          <a:graphicData uri="http://schemas.openxmlformats.org/drawingml/2006/table">
            <a:tbl>
              <a:tblPr firstRow="1" bandRow="1">
                <a:tableStyleId>{5940675A-B579-460E-94D1-54222C63F5DA}</a:tableStyleId>
              </a:tblPr>
              <a:tblGrid>
                <a:gridCol w="5978437">
                  <a:extLst>
                    <a:ext uri="{9D8B030D-6E8A-4147-A177-3AD203B41FA5}">
                      <a16:colId xmlns:a16="http://schemas.microsoft.com/office/drawing/2014/main" val="1663066600"/>
                    </a:ext>
                  </a:extLst>
                </a:gridCol>
              </a:tblGrid>
              <a:tr h="3051443">
                <a:tc>
                  <a:txBody>
                    <a:bodyPr/>
                    <a:lstStyle/>
                    <a:p>
                      <a:r>
                        <a:rPr lang="en-GB" sz="1200" b="1" baseline="0" dirty="0">
                          <a:latin typeface="+mn-lt"/>
                          <a:cs typeface="Arial" panose="020B0604020202020204" pitchFamily="34" charset="0"/>
                        </a:rPr>
                        <a:t>1. </a:t>
                      </a:r>
                      <a:r>
                        <a:rPr lang="en-GB" sz="1200" b="1" i="0" u="none" strike="noStrike" baseline="0" noProof="0" dirty="0">
                          <a:latin typeface="+mn-lt"/>
                          <a:cs typeface="Arial" panose="020B0604020202020204" pitchFamily="34" charset="0"/>
                        </a:rPr>
                        <a:t>Use the axis to </a:t>
                      </a:r>
                      <a:r>
                        <a:rPr lang="en-GB" sz="1200" b="1" i="0" u="sng" strike="noStrike" baseline="0" noProof="0" dirty="0">
                          <a:latin typeface="+mn-lt"/>
                          <a:cs typeface="Arial" panose="020B0604020202020204" pitchFamily="34" charset="0"/>
                        </a:rPr>
                        <a:t>draw</a:t>
                      </a:r>
                      <a:r>
                        <a:rPr lang="en-GB" sz="1200" b="1" i="0" u="none" strike="noStrike" baseline="0" noProof="0" dirty="0">
                          <a:latin typeface="+mn-lt"/>
                          <a:cs typeface="Arial" panose="020B0604020202020204" pitchFamily="34" charset="0"/>
                        </a:rPr>
                        <a:t> and </a:t>
                      </a:r>
                      <a:r>
                        <a:rPr lang="en-GB" sz="1200" b="1" i="0" u="sng" strike="noStrike" baseline="0" noProof="0" dirty="0">
                          <a:latin typeface="+mn-lt"/>
                          <a:cs typeface="Arial" panose="020B0604020202020204" pitchFamily="34" charset="0"/>
                        </a:rPr>
                        <a:t>label</a:t>
                      </a:r>
                      <a:r>
                        <a:rPr lang="en-GB" sz="1200" b="1" i="0" u="none" strike="noStrike" baseline="0" noProof="0" dirty="0">
                          <a:latin typeface="+mn-lt"/>
                          <a:cs typeface="Arial" panose="020B0604020202020204" pitchFamily="34" charset="0"/>
                        </a:rPr>
                        <a:t> the 4 different layers of the tropical rainforest:</a:t>
                      </a:r>
                      <a:endParaRPr lang="en-US"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p>
                      <a:pPr lvl="0">
                        <a:buNone/>
                      </a:pPr>
                      <a:endParaRPr lang="en-GB" sz="1200" b="0" i="0" u="none" strike="noStrike" baseline="0" noProof="0" dirty="0">
                        <a:latin typeface="+mn-lt"/>
                        <a:cs typeface="Arial" panose="020B0604020202020204" pitchFamily="34" charset="0"/>
                      </a:endParaRPr>
                    </a:p>
                  </a:txBody>
                  <a:tcPr/>
                </a:tc>
                <a:extLst>
                  <a:ext uri="{0D108BD9-81ED-4DB2-BD59-A6C34878D82A}">
                    <a16:rowId xmlns:a16="http://schemas.microsoft.com/office/drawing/2014/main" val="3606664193"/>
                  </a:ext>
                </a:extLst>
              </a:tr>
              <a:tr h="3143652">
                <a:tc>
                  <a:txBody>
                    <a:bodyPr/>
                    <a:lstStyle/>
                    <a:p>
                      <a:pPr marL="228600" indent="-228600">
                        <a:buFont typeface="+mj-lt"/>
                        <a:buAutoNum type="arabicPeriod" startAt="2"/>
                      </a:pPr>
                      <a:r>
                        <a:rPr lang="en-GB" sz="1200" b="1" baseline="0" dirty="0">
                          <a:latin typeface="+mn-lt"/>
                          <a:cs typeface="Arial"/>
                        </a:rPr>
                        <a:t>Answer the following questions about the climate of the Tropical Rainforest:</a:t>
                      </a:r>
                    </a:p>
                    <a:p>
                      <a:pPr marL="0" indent="0">
                        <a:buFont typeface="+mj-lt"/>
                        <a:buNone/>
                      </a:pPr>
                      <a:endParaRPr lang="en-GB" sz="1200" b="1" baseline="0" dirty="0">
                        <a:latin typeface="+mn-lt"/>
                        <a:cs typeface="Arial"/>
                      </a:endParaRPr>
                    </a:p>
                    <a:p>
                      <a:pPr marL="228600" indent="-228600">
                        <a:lnSpc>
                          <a:spcPct val="200000"/>
                        </a:lnSpc>
                        <a:buFont typeface="+mj-lt"/>
                        <a:buAutoNum type="alphaLcParenR"/>
                      </a:pPr>
                      <a:r>
                        <a:rPr lang="en-GB" sz="1200" b="0" baseline="0" dirty="0">
                          <a:latin typeface="+mn-lt"/>
                          <a:cs typeface="Arial"/>
                        </a:rPr>
                        <a:t>Which month receives the least rainfall? ________________________________________</a:t>
                      </a:r>
                    </a:p>
                    <a:p>
                      <a:pPr marL="228600" indent="-228600">
                        <a:lnSpc>
                          <a:spcPct val="200000"/>
                        </a:lnSpc>
                        <a:buFont typeface="+mj-lt"/>
                        <a:buAutoNum type="alphaLcParenR"/>
                      </a:pPr>
                      <a:r>
                        <a:rPr lang="en-GB" sz="1200" b="0" baseline="0" dirty="0">
                          <a:latin typeface="+mn-lt"/>
                          <a:cs typeface="Arial"/>
                        </a:rPr>
                        <a:t>Which month received the most rainfall? _______________________________________</a:t>
                      </a:r>
                    </a:p>
                    <a:p>
                      <a:pPr marL="228600" indent="-228600">
                        <a:lnSpc>
                          <a:spcPct val="200000"/>
                        </a:lnSpc>
                        <a:buFont typeface="+mj-lt"/>
                        <a:buAutoNum type="alphaLcParenR"/>
                      </a:pPr>
                      <a:r>
                        <a:rPr lang="en-GB" sz="1200" b="0" baseline="0" dirty="0">
                          <a:latin typeface="+mn-lt"/>
                          <a:cs typeface="Arial"/>
                        </a:rPr>
                        <a:t>TRUE or FALSE: There are no cold months in Manaus, Brazil. ________________________</a:t>
                      </a:r>
                    </a:p>
                    <a:p>
                      <a:pPr marL="228600" indent="-228600">
                        <a:lnSpc>
                          <a:spcPct val="200000"/>
                        </a:lnSpc>
                        <a:buFont typeface="+mj-lt"/>
                        <a:buAutoNum type="alphaLcParenR"/>
                      </a:pPr>
                      <a:r>
                        <a:rPr lang="en-GB" sz="1200" b="0" baseline="0" dirty="0">
                          <a:latin typeface="+mn-lt"/>
                          <a:cs typeface="Arial" panose="020B0604020202020204" pitchFamily="34" charset="0"/>
                        </a:rPr>
                        <a:t>What month has the highest temperature?  _____________________________________</a:t>
                      </a:r>
                    </a:p>
                    <a:p>
                      <a:pPr marL="228600" indent="-228600">
                        <a:lnSpc>
                          <a:spcPct val="200000"/>
                        </a:lnSpc>
                        <a:buFont typeface="+mj-lt"/>
                        <a:buAutoNum type="alphaLcParenR"/>
                      </a:pPr>
                      <a:r>
                        <a:rPr lang="en-GB" sz="1200" b="0" baseline="0" dirty="0">
                          <a:latin typeface="+mn-lt"/>
                          <a:cs typeface="Arial" panose="020B0604020202020204" pitchFamily="34" charset="0"/>
                        </a:rPr>
                        <a:t>TRUE or FALSE: Manaus, Brazil receives very little rainfall  __________________________</a:t>
                      </a:r>
                    </a:p>
                    <a:p>
                      <a:pPr marL="228600" indent="-228600">
                        <a:lnSpc>
                          <a:spcPct val="200000"/>
                        </a:lnSpc>
                        <a:buFont typeface="+mj-lt"/>
                        <a:buAutoNum type="alphaLcParenR"/>
                      </a:pPr>
                      <a:r>
                        <a:rPr lang="en-GB" sz="1200" b="0" baseline="0" dirty="0">
                          <a:latin typeface="+mn-lt"/>
                          <a:cs typeface="Arial" panose="020B0604020202020204" pitchFamily="34" charset="0"/>
                        </a:rPr>
                        <a:t>How many millimetres of rain fall in March? _____________________________________</a:t>
                      </a:r>
                    </a:p>
                    <a:p>
                      <a:pPr marL="228600" indent="-228600">
                        <a:lnSpc>
                          <a:spcPct val="200000"/>
                        </a:lnSpc>
                        <a:buFont typeface="+mj-lt"/>
                        <a:buAutoNum type="alphaLcParenR"/>
                      </a:pPr>
                      <a:r>
                        <a:rPr lang="en-GB" sz="1200" b="0" baseline="0" dirty="0">
                          <a:latin typeface="+mn-lt"/>
                          <a:cs typeface="Arial" panose="020B0604020202020204" pitchFamily="34" charset="0"/>
                        </a:rPr>
                        <a:t>TRUE or FALSE: Brazil has a hot, humid climate. __________________________________</a:t>
                      </a:r>
                    </a:p>
                  </a:txBody>
                  <a:tcPr/>
                </a:tc>
                <a:extLst>
                  <a:ext uri="{0D108BD9-81ED-4DB2-BD59-A6C34878D82A}">
                    <a16:rowId xmlns:a16="http://schemas.microsoft.com/office/drawing/2014/main" val="4145184444"/>
                  </a:ext>
                </a:extLst>
              </a:tr>
            </a:tbl>
          </a:graphicData>
        </a:graphic>
      </p:graphicFrame>
      <p:cxnSp>
        <p:nvCxnSpPr>
          <p:cNvPr id="8" name="Straight Connector 7">
            <a:extLst>
              <a:ext uri="{FF2B5EF4-FFF2-40B4-BE49-F238E27FC236}">
                <a16:creationId xmlns:a16="http://schemas.microsoft.com/office/drawing/2014/main" id="{36E71A79-EF88-4197-8123-2F339EF96EE2}"/>
              </a:ext>
            </a:extLst>
          </p:cNvPr>
          <p:cNvCxnSpPr/>
          <p:nvPr/>
        </p:nvCxnSpPr>
        <p:spPr>
          <a:xfrm>
            <a:off x="2114550" y="904240"/>
            <a:ext cx="0" cy="27127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E8FEC88-7E81-416E-80AC-41FFEDFB64D5}"/>
              </a:ext>
            </a:extLst>
          </p:cNvPr>
          <p:cNvCxnSpPr>
            <a:cxnSpLocks/>
          </p:cNvCxnSpPr>
          <p:nvPr/>
        </p:nvCxnSpPr>
        <p:spPr>
          <a:xfrm flipH="1">
            <a:off x="2114550" y="3616960"/>
            <a:ext cx="381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92A5889-5E53-4983-B12A-75AA1329C60D}"/>
              </a:ext>
            </a:extLst>
          </p:cNvPr>
          <p:cNvSpPr txBox="1"/>
          <p:nvPr/>
        </p:nvSpPr>
        <p:spPr>
          <a:xfrm>
            <a:off x="2043430" y="869478"/>
            <a:ext cx="467358" cy="253916"/>
          </a:xfrm>
          <a:prstGeom prst="rect">
            <a:avLst/>
          </a:prstGeom>
          <a:noFill/>
        </p:spPr>
        <p:txBody>
          <a:bodyPr wrap="square" rtlCol="0">
            <a:spAutoFit/>
          </a:bodyPr>
          <a:lstStyle/>
          <a:p>
            <a:pPr algn="ctr"/>
            <a:r>
              <a:rPr lang="en-GB" sz="1050" b="1" dirty="0"/>
              <a:t>50m</a:t>
            </a:r>
          </a:p>
        </p:txBody>
      </p:sp>
      <p:sp>
        <p:nvSpPr>
          <p:cNvPr id="21" name="TextBox 20">
            <a:extLst>
              <a:ext uri="{FF2B5EF4-FFF2-40B4-BE49-F238E27FC236}">
                <a16:creationId xmlns:a16="http://schemas.microsoft.com/office/drawing/2014/main" id="{A47C4270-C3DC-476F-BA47-0854C2481197}"/>
              </a:ext>
            </a:extLst>
          </p:cNvPr>
          <p:cNvSpPr txBox="1"/>
          <p:nvPr/>
        </p:nvSpPr>
        <p:spPr>
          <a:xfrm>
            <a:off x="2043430" y="1337654"/>
            <a:ext cx="467358" cy="253916"/>
          </a:xfrm>
          <a:prstGeom prst="rect">
            <a:avLst/>
          </a:prstGeom>
          <a:noFill/>
        </p:spPr>
        <p:txBody>
          <a:bodyPr wrap="square" rtlCol="0">
            <a:spAutoFit/>
          </a:bodyPr>
          <a:lstStyle/>
          <a:p>
            <a:pPr algn="ctr"/>
            <a:r>
              <a:rPr lang="en-GB" sz="1050" b="1" dirty="0"/>
              <a:t>40m</a:t>
            </a:r>
          </a:p>
        </p:txBody>
      </p:sp>
      <p:sp>
        <p:nvSpPr>
          <p:cNvPr id="22" name="TextBox 21">
            <a:extLst>
              <a:ext uri="{FF2B5EF4-FFF2-40B4-BE49-F238E27FC236}">
                <a16:creationId xmlns:a16="http://schemas.microsoft.com/office/drawing/2014/main" id="{ACD02132-C1E0-403F-A02A-7339FFC8AA3A}"/>
              </a:ext>
            </a:extLst>
          </p:cNvPr>
          <p:cNvSpPr txBox="1"/>
          <p:nvPr/>
        </p:nvSpPr>
        <p:spPr>
          <a:xfrm>
            <a:off x="2053868" y="1889519"/>
            <a:ext cx="467358" cy="253916"/>
          </a:xfrm>
          <a:prstGeom prst="rect">
            <a:avLst/>
          </a:prstGeom>
          <a:noFill/>
        </p:spPr>
        <p:txBody>
          <a:bodyPr wrap="square" rtlCol="0">
            <a:spAutoFit/>
          </a:bodyPr>
          <a:lstStyle/>
          <a:p>
            <a:pPr algn="ctr"/>
            <a:r>
              <a:rPr lang="en-GB" sz="1050" b="1" dirty="0"/>
              <a:t>30m</a:t>
            </a:r>
          </a:p>
        </p:txBody>
      </p:sp>
      <p:sp>
        <p:nvSpPr>
          <p:cNvPr id="23" name="TextBox 22">
            <a:extLst>
              <a:ext uri="{FF2B5EF4-FFF2-40B4-BE49-F238E27FC236}">
                <a16:creationId xmlns:a16="http://schemas.microsoft.com/office/drawing/2014/main" id="{A9B54070-2A72-4676-A0CB-54762AF691DF}"/>
              </a:ext>
            </a:extLst>
          </p:cNvPr>
          <p:cNvSpPr txBox="1"/>
          <p:nvPr/>
        </p:nvSpPr>
        <p:spPr>
          <a:xfrm>
            <a:off x="2053868" y="2955917"/>
            <a:ext cx="467358" cy="253916"/>
          </a:xfrm>
          <a:prstGeom prst="rect">
            <a:avLst/>
          </a:prstGeom>
          <a:noFill/>
        </p:spPr>
        <p:txBody>
          <a:bodyPr wrap="square" rtlCol="0">
            <a:spAutoFit/>
          </a:bodyPr>
          <a:lstStyle/>
          <a:p>
            <a:pPr algn="ctr"/>
            <a:r>
              <a:rPr lang="en-GB" sz="1050" b="1" dirty="0"/>
              <a:t>10m</a:t>
            </a:r>
          </a:p>
        </p:txBody>
      </p:sp>
      <p:sp>
        <p:nvSpPr>
          <p:cNvPr id="24" name="TextBox 23">
            <a:extLst>
              <a:ext uri="{FF2B5EF4-FFF2-40B4-BE49-F238E27FC236}">
                <a16:creationId xmlns:a16="http://schemas.microsoft.com/office/drawing/2014/main" id="{1489A343-0314-4545-8C44-3445EC5B54C0}"/>
              </a:ext>
            </a:extLst>
          </p:cNvPr>
          <p:cNvSpPr txBox="1"/>
          <p:nvPr/>
        </p:nvSpPr>
        <p:spPr>
          <a:xfrm>
            <a:off x="2053868" y="2399539"/>
            <a:ext cx="467358" cy="253916"/>
          </a:xfrm>
          <a:prstGeom prst="rect">
            <a:avLst/>
          </a:prstGeom>
          <a:noFill/>
        </p:spPr>
        <p:txBody>
          <a:bodyPr wrap="square" rtlCol="0">
            <a:spAutoFit/>
          </a:bodyPr>
          <a:lstStyle/>
          <a:p>
            <a:pPr algn="ctr"/>
            <a:r>
              <a:rPr lang="en-GB" sz="1050" b="1" dirty="0"/>
              <a:t>20m</a:t>
            </a:r>
          </a:p>
        </p:txBody>
      </p:sp>
      <p:sp>
        <p:nvSpPr>
          <p:cNvPr id="25" name="Rectangle 24">
            <a:extLst>
              <a:ext uri="{FF2B5EF4-FFF2-40B4-BE49-F238E27FC236}">
                <a16:creationId xmlns:a16="http://schemas.microsoft.com/office/drawing/2014/main" id="{174540FE-F5AA-47F8-B33E-602D559969D5}"/>
              </a:ext>
            </a:extLst>
          </p:cNvPr>
          <p:cNvSpPr/>
          <p:nvPr/>
        </p:nvSpPr>
        <p:spPr>
          <a:xfrm>
            <a:off x="310514" y="965200"/>
            <a:ext cx="1613525" cy="4206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E7F3BBA6-9A70-4129-8F93-CCF9C303F7D8}"/>
              </a:ext>
            </a:extLst>
          </p:cNvPr>
          <p:cNvSpPr/>
          <p:nvPr/>
        </p:nvSpPr>
        <p:spPr>
          <a:xfrm>
            <a:off x="308657" y="1637787"/>
            <a:ext cx="1613505" cy="4206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77BA22BA-5353-4D87-8979-928CF3D91009}"/>
              </a:ext>
            </a:extLst>
          </p:cNvPr>
          <p:cNvSpPr/>
          <p:nvPr/>
        </p:nvSpPr>
        <p:spPr>
          <a:xfrm>
            <a:off x="308656" y="3134211"/>
            <a:ext cx="1613491" cy="4206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C18E5D35-EE4F-408A-A8AB-AA0C70B1DDEC}"/>
              </a:ext>
            </a:extLst>
          </p:cNvPr>
          <p:cNvSpPr/>
          <p:nvPr/>
        </p:nvSpPr>
        <p:spPr>
          <a:xfrm>
            <a:off x="308656" y="2493946"/>
            <a:ext cx="1613497" cy="4206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Amazon Rainforest Map | Peru Explorer">
            <a:extLst>
              <a:ext uri="{FF2B5EF4-FFF2-40B4-BE49-F238E27FC236}">
                <a16:creationId xmlns:a16="http://schemas.microsoft.com/office/drawing/2014/main" id="{2B92AEED-20CF-4CDA-B936-DF1E1EE9FB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15" t="13184" r="6633" b="2858"/>
          <a:stretch/>
        </p:blipFill>
        <p:spPr bwMode="auto">
          <a:xfrm>
            <a:off x="7614212" y="914105"/>
            <a:ext cx="3050515" cy="3291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033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pPr algn="l"/>
            <a:r>
              <a:rPr lang="en-GB" sz="1600" dirty="0">
                <a:cs typeface="Arial" panose="020B0604020202020204" pitchFamily="34" charset="0"/>
              </a:rPr>
              <a:t>Year 7 Weekly Homework Spring  </a:t>
            </a:r>
            <a:r>
              <a:rPr lang="en-GB" sz="1600" dirty="0" smtClean="0">
                <a:cs typeface="Arial" panose="020B0604020202020204" pitchFamily="34" charset="0"/>
              </a:rPr>
              <a:t>2.3</a:t>
            </a:r>
            <a:r>
              <a:rPr lang="en-GB" sz="1600" dirty="0">
                <a:cs typeface="Arial" panose="020B0604020202020204" pitchFamily="34" charset="0"/>
              </a:rPr>
              <a:t>	                </a:t>
            </a:r>
            <a:r>
              <a:rPr lang="en-GB" sz="1600" b="1" dirty="0">
                <a:cs typeface="Arial" panose="020B0604020202020204" pitchFamily="34" charset="0"/>
              </a:rPr>
              <a:t>Tropical Rainforest Food Chains and Adaptations                        </a:t>
            </a:r>
            <a:r>
              <a:rPr lang="en-GB" sz="1600" dirty="0">
                <a:cs typeface="Arial" panose="020B0604020202020204" pitchFamily="34" charset="0"/>
              </a:rPr>
              <a:t>Knowledge Book P5, 35-36</a:t>
            </a:r>
            <a:endParaRPr lang="en-GB" sz="16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280292752"/>
              </p:ext>
            </p:extLst>
          </p:nvPr>
        </p:nvGraphicFramePr>
        <p:xfrm>
          <a:off x="102864" y="600075"/>
          <a:ext cx="12000412" cy="6195095"/>
        </p:xfrm>
        <a:graphic>
          <a:graphicData uri="http://schemas.openxmlformats.org/drawingml/2006/table">
            <a:tbl>
              <a:tblPr firstRow="1" bandRow="1">
                <a:tableStyleId>{5940675A-B579-460E-94D1-54222C63F5DA}</a:tableStyleId>
              </a:tblPr>
              <a:tblGrid>
                <a:gridCol w="12000412">
                  <a:extLst>
                    <a:ext uri="{9D8B030D-6E8A-4147-A177-3AD203B41FA5}">
                      <a16:colId xmlns:a16="http://schemas.microsoft.com/office/drawing/2014/main" val="1663066600"/>
                    </a:ext>
                  </a:extLst>
                </a:gridCol>
              </a:tblGrid>
              <a:tr h="3051443">
                <a:tc>
                  <a:txBody>
                    <a:bodyPr/>
                    <a:lstStyle/>
                    <a:p>
                      <a:pPr marL="228600" lvl="0" indent="-228600">
                        <a:buAutoNum type="arabicPeriod"/>
                      </a:pPr>
                      <a:r>
                        <a:rPr lang="en-GB" sz="1200" b="1" baseline="0" dirty="0">
                          <a:latin typeface="+mn-lt"/>
                          <a:cs typeface="Arial"/>
                        </a:rPr>
                        <a:t>Use P5 to find a key term/ definition to complete the table. Then use P35 to provide an</a:t>
                      </a:r>
                    </a:p>
                    <a:p>
                      <a:pPr marL="0" lvl="0" indent="0">
                        <a:buNone/>
                      </a:pPr>
                      <a:r>
                        <a:rPr lang="en-GB" sz="1200" b="1" baseline="0" dirty="0">
                          <a:latin typeface="+mn-lt"/>
                          <a:cs typeface="Arial"/>
                        </a:rPr>
                        <a:t>       example from the Tropical Rainforest to complete the food chain in the final column.</a:t>
                      </a:r>
                      <a:endParaRPr lang="en-GB" sz="1200" b="0" i="0" u="none" strike="noStrike" baseline="0" noProof="0" dirty="0">
                        <a:latin typeface="+mn-lt"/>
                        <a:cs typeface="Arial" panose="020B0604020202020204" pitchFamily="34" charset="0"/>
                      </a:endParaRPr>
                    </a:p>
                  </a:txBody>
                  <a:tcPr/>
                </a:tc>
                <a:extLst>
                  <a:ext uri="{0D108BD9-81ED-4DB2-BD59-A6C34878D82A}">
                    <a16:rowId xmlns:a16="http://schemas.microsoft.com/office/drawing/2014/main" val="3606664193"/>
                  </a:ext>
                </a:extLst>
              </a:tr>
              <a:tr h="3143652">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GB" sz="1200" b="1" dirty="0">
                          <a:latin typeface="+mn-lt"/>
                          <a:cs typeface="Arial"/>
                        </a:rPr>
                        <a:t>4.</a:t>
                      </a:r>
                      <a:r>
                        <a:rPr lang="en-GB" sz="1200" b="1" baseline="0" dirty="0">
                          <a:latin typeface="+mn-lt"/>
                          <a:cs typeface="Arial"/>
                        </a:rPr>
                        <a:t> Use P36, describe the following plant adaptations and draw a picture:</a:t>
                      </a:r>
                      <a:endParaRPr lang="en-US" sz="1200" dirty="0">
                        <a:latin typeface="+mn-lt"/>
                      </a:endParaRPr>
                    </a:p>
                  </a:txBody>
                  <a:tcPr/>
                </a:tc>
                <a:extLst>
                  <a:ext uri="{0D108BD9-81ED-4DB2-BD59-A6C34878D82A}">
                    <a16:rowId xmlns:a16="http://schemas.microsoft.com/office/drawing/2014/main" val="4145184444"/>
                  </a:ext>
                </a:extLst>
              </a:tr>
            </a:tbl>
          </a:graphicData>
        </a:graphic>
      </p:graphicFrame>
      <p:graphicFrame>
        <p:nvGraphicFramePr>
          <p:cNvPr id="20" name="Table 4">
            <a:extLst>
              <a:ext uri="{FF2B5EF4-FFF2-40B4-BE49-F238E27FC236}">
                <a16:creationId xmlns:a16="http://schemas.microsoft.com/office/drawing/2014/main" id="{BCE3D9A7-ED45-43B8-BBE2-4E5EB69644E1}"/>
              </a:ext>
            </a:extLst>
          </p:cNvPr>
          <p:cNvGraphicFramePr>
            <a:graphicFrameLocks noGrp="1"/>
          </p:cNvGraphicFramePr>
          <p:nvPr>
            <p:extLst>
              <p:ext uri="{D42A27DB-BD31-4B8C-83A1-F6EECF244321}">
                <p14:modId xmlns:p14="http://schemas.microsoft.com/office/powerpoint/2010/main" val="3950804106"/>
              </p:ext>
            </p:extLst>
          </p:nvPr>
        </p:nvGraphicFramePr>
        <p:xfrm>
          <a:off x="190500" y="3977894"/>
          <a:ext cx="5814165" cy="2743200"/>
        </p:xfrm>
        <a:graphic>
          <a:graphicData uri="http://schemas.openxmlformats.org/drawingml/2006/table">
            <a:tbl>
              <a:tblPr firstRow="1" bandRow="1">
                <a:tableStyleId>{5C22544A-7EE6-4342-B048-85BDC9FD1C3A}</a:tableStyleId>
              </a:tblPr>
              <a:tblGrid>
                <a:gridCol w="908790">
                  <a:extLst>
                    <a:ext uri="{9D8B030D-6E8A-4147-A177-3AD203B41FA5}">
                      <a16:colId xmlns:a16="http://schemas.microsoft.com/office/drawing/2014/main" val="2772034291"/>
                    </a:ext>
                  </a:extLst>
                </a:gridCol>
                <a:gridCol w="2514600">
                  <a:extLst>
                    <a:ext uri="{9D8B030D-6E8A-4147-A177-3AD203B41FA5}">
                      <a16:colId xmlns:a16="http://schemas.microsoft.com/office/drawing/2014/main" val="1083818623"/>
                    </a:ext>
                  </a:extLst>
                </a:gridCol>
                <a:gridCol w="2390775">
                  <a:extLst>
                    <a:ext uri="{9D8B030D-6E8A-4147-A177-3AD203B41FA5}">
                      <a16:colId xmlns:a16="http://schemas.microsoft.com/office/drawing/2014/main" val="4130333053"/>
                    </a:ext>
                  </a:extLst>
                </a:gridCol>
              </a:tblGrid>
              <a:tr h="137189">
                <a:tc>
                  <a:txBody>
                    <a:bodyPr/>
                    <a:lstStyle/>
                    <a:p>
                      <a:r>
                        <a:rPr lang="en-GB" sz="1200" dirty="0">
                          <a:solidFill>
                            <a:schemeClr val="tx1"/>
                          </a:solidFill>
                          <a:latin typeface="+mn-lt"/>
                          <a:cs typeface="Arial" panose="020B0604020202020204" pitchFamily="34" charset="0"/>
                        </a:rPr>
                        <a:t>Adaptation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latin typeface="+mn-lt"/>
                          <a:cs typeface="Arial" panose="020B0604020202020204" pitchFamily="34" charset="0"/>
                        </a:rPr>
                        <a:t>Description of Adaptation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latin typeface="+mn-lt"/>
                          <a:cs typeface="Arial" panose="020B0604020202020204" pitchFamily="34" charset="0"/>
                        </a:rPr>
                        <a:t>Drawing of Adaptation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844255"/>
                  </a:ext>
                </a:extLst>
              </a:tr>
              <a:tr h="411314">
                <a:tc>
                  <a:txBody>
                    <a:bodyPr/>
                    <a:lstStyle/>
                    <a:p>
                      <a:pPr algn="ctr"/>
                      <a:endParaRPr lang="en-GB" sz="1200" b="1" dirty="0">
                        <a:solidFill>
                          <a:schemeClr val="tx1"/>
                        </a:solidFill>
                        <a:latin typeface="+mn-lt"/>
                        <a:cs typeface="Arial" panose="020B0604020202020204" pitchFamily="34" charset="0"/>
                      </a:endParaRPr>
                    </a:p>
                    <a:p>
                      <a:pPr algn="ctr"/>
                      <a:r>
                        <a:rPr lang="en-GB" sz="1200" b="1" dirty="0">
                          <a:solidFill>
                            <a:schemeClr val="tx1"/>
                          </a:solidFill>
                          <a:latin typeface="+mn-lt"/>
                          <a:cs typeface="Arial" panose="020B0604020202020204" pitchFamily="34" charset="0"/>
                        </a:rPr>
                        <a:t>Drip Tip Leaves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970127"/>
                  </a:ext>
                </a:extLst>
              </a:tr>
              <a:tr h="371564">
                <a:tc>
                  <a:txBody>
                    <a:bodyPr/>
                    <a:lstStyle/>
                    <a:p>
                      <a:pPr algn="ctr"/>
                      <a:endParaRPr lang="en-GB" sz="1200" b="1" dirty="0">
                        <a:solidFill>
                          <a:schemeClr val="tx1"/>
                        </a:solidFill>
                        <a:latin typeface="+mn-lt"/>
                        <a:cs typeface="Arial" panose="020B0604020202020204" pitchFamily="34" charset="0"/>
                      </a:endParaRPr>
                    </a:p>
                    <a:p>
                      <a:pPr algn="ctr"/>
                      <a:r>
                        <a:rPr lang="en-GB" sz="1200" b="1" dirty="0">
                          <a:solidFill>
                            <a:schemeClr val="tx1"/>
                          </a:solidFill>
                          <a:latin typeface="+mn-lt"/>
                          <a:cs typeface="Arial" panose="020B0604020202020204" pitchFamily="34" charset="0"/>
                        </a:rPr>
                        <a:t>Buttress Roots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0641613"/>
                  </a:ext>
                </a:extLst>
              </a:tr>
              <a:tr h="371563">
                <a:tc>
                  <a:txBody>
                    <a:bodyPr/>
                    <a:lstStyle/>
                    <a:p>
                      <a:pPr algn="ctr"/>
                      <a:endParaRPr lang="en-GB" sz="1200" b="1" dirty="0">
                        <a:solidFill>
                          <a:schemeClr val="tx1"/>
                        </a:solidFill>
                        <a:latin typeface="+mn-lt"/>
                        <a:cs typeface="Arial" panose="020B0604020202020204" pitchFamily="34" charset="0"/>
                      </a:endParaRPr>
                    </a:p>
                    <a:p>
                      <a:pPr algn="ctr"/>
                      <a:r>
                        <a:rPr lang="en-GB" sz="1200" b="1" dirty="0">
                          <a:solidFill>
                            <a:schemeClr val="tx1"/>
                          </a:solidFill>
                          <a:latin typeface="+mn-lt"/>
                          <a:cs typeface="Arial" panose="020B0604020202020204" pitchFamily="34" charset="0"/>
                        </a:rPr>
                        <a:t>Lianas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p>
                      <a:endParaRPr lang="en-GB" sz="1200" dirty="0">
                        <a:solidFill>
                          <a:schemeClr val="tx1"/>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3183025"/>
                  </a:ext>
                </a:extLst>
              </a:tr>
            </a:tbl>
          </a:graphicData>
        </a:graphic>
      </p:graphicFrame>
      <p:graphicFrame>
        <p:nvGraphicFramePr>
          <p:cNvPr id="30" name="Table 29">
            <a:extLst>
              <a:ext uri="{FF2B5EF4-FFF2-40B4-BE49-F238E27FC236}">
                <a16:creationId xmlns:a16="http://schemas.microsoft.com/office/drawing/2014/main" id="{82DC232A-AC83-4F11-AB88-7C2BF58EF100}"/>
              </a:ext>
            </a:extLst>
          </p:cNvPr>
          <p:cNvGraphicFramePr>
            <a:graphicFrameLocks noGrp="1"/>
          </p:cNvGraphicFramePr>
          <p:nvPr>
            <p:extLst>
              <p:ext uri="{D42A27DB-BD31-4B8C-83A1-F6EECF244321}">
                <p14:modId xmlns:p14="http://schemas.microsoft.com/office/powerpoint/2010/main" val="2165609097"/>
              </p:ext>
            </p:extLst>
          </p:nvPr>
        </p:nvGraphicFramePr>
        <p:xfrm>
          <a:off x="208883" y="1147105"/>
          <a:ext cx="5761702" cy="2386494"/>
        </p:xfrm>
        <a:graphic>
          <a:graphicData uri="http://schemas.openxmlformats.org/drawingml/2006/table">
            <a:tbl>
              <a:tblPr firstRow="1" bandRow="1">
                <a:tableStyleId>{5940675A-B579-460E-94D1-54222C63F5DA}</a:tableStyleId>
              </a:tblPr>
              <a:tblGrid>
                <a:gridCol w="927840">
                  <a:extLst>
                    <a:ext uri="{9D8B030D-6E8A-4147-A177-3AD203B41FA5}">
                      <a16:colId xmlns:a16="http://schemas.microsoft.com/office/drawing/2014/main" val="3720703643"/>
                    </a:ext>
                  </a:extLst>
                </a:gridCol>
                <a:gridCol w="3429000">
                  <a:extLst>
                    <a:ext uri="{9D8B030D-6E8A-4147-A177-3AD203B41FA5}">
                      <a16:colId xmlns:a16="http://schemas.microsoft.com/office/drawing/2014/main" val="3263919625"/>
                    </a:ext>
                  </a:extLst>
                </a:gridCol>
                <a:gridCol w="1404862">
                  <a:extLst>
                    <a:ext uri="{9D8B030D-6E8A-4147-A177-3AD203B41FA5}">
                      <a16:colId xmlns:a16="http://schemas.microsoft.com/office/drawing/2014/main" val="1181983882"/>
                    </a:ext>
                  </a:extLst>
                </a:gridCol>
              </a:tblGrid>
              <a:tr h="277650">
                <a:tc>
                  <a:txBody>
                    <a:bodyPr/>
                    <a:lstStyle/>
                    <a:p>
                      <a:pPr algn="ctr"/>
                      <a:r>
                        <a:rPr lang="en-GB" sz="1200" b="1" dirty="0"/>
                        <a:t>Key Term</a:t>
                      </a:r>
                    </a:p>
                  </a:txBody>
                  <a:tcPr>
                    <a:solidFill>
                      <a:schemeClr val="bg1"/>
                    </a:solidFill>
                  </a:tcPr>
                </a:tc>
                <a:tc>
                  <a:txBody>
                    <a:bodyPr/>
                    <a:lstStyle/>
                    <a:p>
                      <a:pPr lvl="0" algn="ctr">
                        <a:buNone/>
                      </a:pPr>
                      <a:r>
                        <a:rPr lang="en-GB" sz="1200" b="1" dirty="0"/>
                        <a:t>Definition</a:t>
                      </a:r>
                    </a:p>
                  </a:txBody>
                  <a:tcPr anchor="ctr">
                    <a:solidFill>
                      <a:schemeClr val="bg1"/>
                    </a:solidFill>
                  </a:tcPr>
                </a:tc>
                <a:tc>
                  <a:txBody>
                    <a:bodyPr/>
                    <a:lstStyle/>
                    <a:p>
                      <a:pPr lvl="0" algn="ctr">
                        <a:buNone/>
                      </a:pPr>
                      <a:r>
                        <a:rPr lang="en-GB" sz="1200" b="1" dirty="0"/>
                        <a:t>Example</a:t>
                      </a:r>
                    </a:p>
                  </a:txBody>
                  <a:tcPr anchor="ctr">
                    <a:solidFill>
                      <a:schemeClr val="bg1"/>
                    </a:solidFill>
                  </a:tcPr>
                </a:tc>
                <a:extLst>
                  <a:ext uri="{0D108BD9-81ED-4DB2-BD59-A6C34878D82A}">
                    <a16:rowId xmlns:a16="http://schemas.microsoft.com/office/drawing/2014/main" val="1187194644"/>
                  </a:ext>
                </a:extLst>
              </a:tr>
              <a:tr h="537658">
                <a:tc>
                  <a:txBody>
                    <a:bodyPr/>
                    <a:lstStyle/>
                    <a:p>
                      <a:pPr algn="ctr"/>
                      <a:r>
                        <a:rPr lang="en-GB" sz="1200" b="1" dirty="0"/>
                        <a:t>Producer</a:t>
                      </a:r>
                    </a:p>
                  </a:txBody>
                  <a:tcPr>
                    <a:solidFill>
                      <a:schemeClr val="bg1"/>
                    </a:solidFill>
                  </a:tcPr>
                </a:tc>
                <a:tc>
                  <a:txBody>
                    <a:bodyPr/>
                    <a:lstStyle/>
                    <a:p>
                      <a:pPr algn="ctr"/>
                      <a:endParaRPr lang="en-GB" sz="1200" dirty="0"/>
                    </a:p>
                    <a:p>
                      <a:pPr algn="ctr"/>
                      <a:endParaRPr lang="en-GB" sz="1200" dirty="0"/>
                    </a:p>
                  </a:txBody>
                  <a:tcPr anchor="ctr">
                    <a:solidFill>
                      <a:schemeClr val="bg1"/>
                    </a:solidFill>
                  </a:tcPr>
                </a:tc>
                <a:tc>
                  <a:txBody>
                    <a:bodyPr/>
                    <a:lstStyle/>
                    <a:p>
                      <a:pPr algn="ctr"/>
                      <a:r>
                        <a:rPr lang="en-GB" sz="1200" i="1" dirty="0"/>
                        <a:t>Trees</a:t>
                      </a:r>
                    </a:p>
                  </a:txBody>
                  <a:tcPr anchor="ctr">
                    <a:solidFill>
                      <a:schemeClr val="bg1"/>
                    </a:solidFill>
                  </a:tcPr>
                </a:tc>
                <a:extLst>
                  <a:ext uri="{0D108BD9-81ED-4DB2-BD59-A6C34878D82A}">
                    <a16:rowId xmlns:a16="http://schemas.microsoft.com/office/drawing/2014/main" val="1143731674"/>
                  </a:ext>
                </a:extLst>
              </a:tr>
              <a:tr h="523492">
                <a:tc>
                  <a:txBody>
                    <a:bodyPr/>
                    <a:lstStyle/>
                    <a:p>
                      <a:pPr algn="ctr"/>
                      <a:endParaRPr lang="en-GB" sz="1200" b="1" dirty="0"/>
                    </a:p>
                  </a:txBody>
                  <a:tcPr>
                    <a:solidFill>
                      <a:schemeClr val="bg1"/>
                    </a:solidFill>
                  </a:tcPr>
                </a:tc>
                <a:tc>
                  <a:txBody>
                    <a:bodyPr/>
                    <a:lstStyle/>
                    <a:p>
                      <a:pPr algn="ctr"/>
                      <a:r>
                        <a:rPr lang="en-GB" sz="1200" dirty="0"/>
                        <a:t>Animals that eat vegetation (producers). These are usually herbivores.</a:t>
                      </a:r>
                    </a:p>
                  </a:txBody>
                  <a:tcPr anchor="ctr">
                    <a:solidFill>
                      <a:schemeClr val="bg1"/>
                    </a:solidFill>
                  </a:tcPr>
                </a:tc>
                <a:tc>
                  <a:txBody>
                    <a:bodyPr/>
                    <a:lstStyle/>
                    <a:p>
                      <a:pPr algn="ctr"/>
                      <a:endParaRPr lang="en-GB" sz="1200" dirty="0"/>
                    </a:p>
                  </a:txBody>
                  <a:tcPr anchor="ctr">
                    <a:solidFill>
                      <a:schemeClr val="bg1"/>
                    </a:solidFill>
                  </a:tcPr>
                </a:tc>
                <a:extLst>
                  <a:ext uri="{0D108BD9-81ED-4DB2-BD59-A6C34878D82A}">
                    <a16:rowId xmlns:a16="http://schemas.microsoft.com/office/drawing/2014/main" val="1034832151"/>
                  </a:ext>
                </a:extLst>
              </a:tr>
              <a:tr h="561975">
                <a:tc>
                  <a:txBody>
                    <a:bodyPr/>
                    <a:lstStyle/>
                    <a:p>
                      <a:pPr algn="ctr"/>
                      <a:r>
                        <a:rPr lang="en-GB" sz="1200" b="1" dirty="0"/>
                        <a:t>Secondary Consumer</a:t>
                      </a:r>
                    </a:p>
                  </a:txBody>
                  <a:tcPr>
                    <a:solidFill>
                      <a:schemeClr val="bg1"/>
                    </a:solidFill>
                  </a:tcPr>
                </a:tc>
                <a:tc>
                  <a:txBody>
                    <a:bodyPr/>
                    <a:lstStyle/>
                    <a:p>
                      <a:pPr algn="ctr"/>
                      <a:endParaRPr lang="en-GB" sz="1200" dirty="0"/>
                    </a:p>
                    <a:p>
                      <a:pPr algn="ctr"/>
                      <a:endParaRPr lang="en-GB" sz="1200" dirty="0"/>
                    </a:p>
                  </a:txBody>
                  <a:tcPr anchor="ctr">
                    <a:solidFill>
                      <a:schemeClr val="bg1"/>
                    </a:solidFill>
                  </a:tcPr>
                </a:tc>
                <a:tc>
                  <a:txBody>
                    <a:bodyPr/>
                    <a:lstStyle/>
                    <a:p>
                      <a:pPr algn="ctr"/>
                      <a:endParaRPr lang="en-GB" sz="1200" dirty="0"/>
                    </a:p>
                  </a:txBody>
                  <a:tcPr anchor="ctr">
                    <a:solidFill>
                      <a:schemeClr val="bg1"/>
                    </a:solidFill>
                  </a:tcPr>
                </a:tc>
                <a:extLst>
                  <a:ext uri="{0D108BD9-81ED-4DB2-BD59-A6C34878D82A}">
                    <a16:rowId xmlns:a16="http://schemas.microsoft.com/office/drawing/2014/main" val="1690129559"/>
                  </a:ext>
                </a:extLst>
              </a:tr>
              <a:tr h="485719">
                <a:tc>
                  <a:txBody>
                    <a:bodyPr/>
                    <a:lstStyle/>
                    <a:p>
                      <a:pPr algn="ctr"/>
                      <a:endParaRPr lang="en-GB" sz="1200" dirty="0"/>
                    </a:p>
                  </a:txBody>
                  <a:tcPr>
                    <a:solidFill>
                      <a:schemeClr val="bg1"/>
                    </a:solidFill>
                  </a:tcPr>
                </a:tc>
                <a:tc>
                  <a:txBody>
                    <a:bodyPr/>
                    <a:lstStyle/>
                    <a:p>
                      <a:pPr algn="ctr"/>
                      <a:r>
                        <a:rPr lang="en-GB" sz="1200" dirty="0"/>
                        <a:t>Eat primary and secondary consumers as their main source of food. They are the top of the food chain.</a:t>
                      </a:r>
                    </a:p>
                  </a:txBody>
                  <a:tcPr anchor="ctr">
                    <a:solidFill>
                      <a:schemeClr val="bg1"/>
                    </a:solidFill>
                  </a:tcPr>
                </a:tc>
                <a:tc>
                  <a:txBody>
                    <a:bodyPr/>
                    <a:lstStyle/>
                    <a:p>
                      <a:pPr algn="ctr"/>
                      <a:endParaRPr lang="en-GB" sz="1200" dirty="0"/>
                    </a:p>
                  </a:txBody>
                  <a:tcPr anchor="ctr">
                    <a:solidFill>
                      <a:schemeClr val="bg1"/>
                    </a:solidFill>
                  </a:tcPr>
                </a:tc>
                <a:extLst>
                  <a:ext uri="{0D108BD9-81ED-4DB2-BD59-A6C34878D82A}">
                    <a16:rowId xmlns:a16="http://schemas.microsoft.com/office/drawing/2014/main" val="1814811332"/>
                  </a:ext>
                </a:extLst>
              </a:tr>
            </a:tbl>
          </a:graphicData>
        </a:graphic>
      </p:graphicFrame>
      <p:cxnSp>
        <p:nvCxnSpPr>
          <p:cNvPr id="31" name="Straight Arrow Connector 30">
            <a:extLst>
              <a:ext uri="{FF2B5EF4-FFF2-40B4-BE49-F238E27FC236}">
                <a16:creationId xmlns:a16="http://schemas.microsoft.com/office/drawing/2014/main" id="{A7F1CA81-150F-4F88-AF51-59C7F6EF2251}"/>
              </a:ext>
            </a:extLst>
          </p:cNvPr>
          <p:cNvCxnSpPr/>
          <p:nvPr/>
        </p:nvCxnSpPr>
        <p:spPr>
          <a:xfrm>
            <a:off x="5267325" y="1870469"/>
            <a:ext cx="0" cy="25391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9B961E9-9367-49AC-AF04-37B8BC719F57}"/>
              </a:ext>
            </a:extLst>
          </p:cNvPr>
          <p:cNvCxnSpPr/>
          <p:nvPr/>
        </p:nvCxnSpPr>
        <p:spPr>
          <a:xfrm>
            <a:off x="5267325" y="2409064"/>
            <a:ext cx="0" cy="25391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9BD70F6C-CD8A-46DC-91DF-8193717B7817}"/>
              </a:ext>
            </a:extLst>
          </p:cNvPr>
          <p:cNvCxnSpPr/>
          <p:nvPr/>
        </p:nvCxnSpPr>
        <p:spPr>
          <a:xfrm>
            <a:off x="5267325" y="2975855"/>
            <a:ext cx="0" cy="25391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C5F7DF3-0010-4ECB-AF77-4993080B6C74}"/>
              </a:ext>
            </a:extLst>
          </p:cNvPr>
          <p:cNvSpPr txBox="1"/>
          <p:nvPr/>
        </p:nvSpPr>
        <p:spPr>
          <a:xfrm>
            <a:off x="6086129" y="638175"/>
            <a:ext cx="5977785" cy="5973045"/>
          </a:xfrm>
          <a:prstGeom prst="rect">
            <a:avLst/>
          </a:prstGeom>
          <a:solidFill>
            <a:schemeClr val="bg1"/>
          </a:solidFill>
          <a:ln w="12700">
            <a:solidFill>
              <a:schemeClr val="tx1"/>
            </a:solidFill>
          </a:ln>
        </p:spPr>
        <p:txBody>
          <a:bodyPr wrap="square" rtlCol="0">
            <a:spAutoFit/>
          </a:bodyPr>
          <a:lstStyle/>
          <a:p>
            <a:r>
              <a:rPr lang="en-GB" sz="1200" b="1" dirty="0"/>
              <a:t>3.  Research an animal that lives in the Tropical Rainforest. In the space below, draw a picture of that animal, then underneath, describe how it is specifically adapted to survive:</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b="1" dirty="0">
              <a:cs typeface="Arial"/>
            </a:endParaRPr>
          </a:p>
          <a:p>
            <a:endParaRPr lang="en-GB" sz="1200" dirty="0"/>
          </a:p>
          <a:p>
            <a:endParaRPr lang="en-GB" sz="1200" dirty="0"/>
          </a:p>
          <a:p>
            <a:endParaRPr lang="en-GB" sz="1200" dirty="0"/>
          </a:p>
          <a:p>
            <a:r>
              <a:rPr lang="en-GB" sz="1200" dirty="0"/>
              <a:t>____________________________________________________________________________</a:t>
            </a:r>
          </a:p>
          <a:p>
            <a:pPr>
              <a:lnSpc>
                <a:spcPct val="150000"/>
              </a:lnSpc>
            </a:pPr>
            <a:r>
              <a:rPr lang="en-GB"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r>
              <a:rPr lang="en-GB" sz="1200" dirty="0"/>
              <a:t>________________________________________________________________________________________________________________________________________________________</a:t>
            </a:r>
          </a:p>
          <a:p>
            <a:pPr>
              <a:lnSpc>
                <a:spcPct val="150000"/>
              </a:lnSpc>
            </a:pPr>
            <a:r>
              <a:rPr lang="en-GB" sz="1200" dirty="0"/>
              <a:t>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9292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pPr algn="l"/>
            <a:r>
              <a:rPr lang="en-GB" sz="1600" dirty="0">
                <a:cs typeface="Arial" panose="020B0604020202020204" pitchFamily="34" charset="0"/>
              </a:rPr>
              <a:t>Year 7 Weekly Homework Spring 2.4		        </a:t>
            </a:r>
            <a:r>
              <a:rPr lang="en-GB" sz="1600" b="1" dirty="0">
                <a:cs typeface="Arial" panose="020B0604020202020204" pitchFamily="34" charset="0"/>
              </a:rPr>
              <a:t>The Structure of the Earth	                                     	               </a:t>
            </a:r>
            <a:r>
              <a:rPr lang="en-GB" sz="1600" dirty="0">
                <a:cs typeface="Arial" panose="020B0604020202020204" pitchFamily="34" charset="0"/>
              </a:rPr>
              <a:t>Knowledge Book 37-38</a:t>
            </a:r>
            <a:endParaRPr lang="en-GB" sz="16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71114166"/>
              </p:ext>
            </p:extLst>
          </p:nvPr>
        </p:nvGraphicFramePr>
        <p:xfrm>
          <a:off x="121916" y="622585"/>
          <a:ext cx="11956872" cy="6185604"/>
        </p:xfrm>
        <a:graphic>
          <a:graphicData uri="http://schemas.openxmlformats.org/drawingml/2006/table">
            <a:tbl>
              <a:tblPr firstRow="1" bandRow="1">
                <a:tableStyleId>{5940675A-B579-460E-94D1-54222C63F5DA}</a:tableStyleId>
              </a:tblPr>
              <a:tblGrid>
                <a:gridCol w="5978436">
                  <a:extLst>
                    <a:ext uri="{9D8B030D-6E8A-4147-A177-3AD203B41FA5}">
                      <a16:colId xmlns:a16="http://schemas.microsoft.com/office/drawing/2014/main" val="1663066600"/>
                    </a:ext>
                  </a:extLst>
                </a:gridCol>
                <a:gridCol w="5978436">
                  <a:extLst>
                    <a:ext uri="{9D8B030D-6E8A-4147-A177-3AD203B41FA5}">
                      <a16:colId xmlns:a16="http://schemas.microsoft.com/office/drawing/2014/main" val="2551129518"/>
                    </a:ext>
                  </a:extLst>
                </a:gridCol>
              </a:tblGrid>
              <a:tr h="2428370">
                <a:tc>
                  <a:txBody>
                    <a:bodyPr/>
                    <a:lstStyle/>
                    <a:p>
                      <a:pPr marL="228600" indent="-228600">
                        <a:buAutoNum type="arabicPeriod"/>
                      </a:pPr>
                      <a:r>
                        <a:rPr lang="en-GB" sz="1200" b="1" baseline="0" dirty="0">
                          <a:latin typeface="+mn-lt"/>
                          <a:cs typeface="Arial"/>
                        </a:rPr>
                        <a:t>Label the diagram correctly:</a:t>
                      </a:r>
                      <a:endParaRPr lang="en-GB" sz="1200" b="0" baseline="0" dirty="0">
                        <a:latin typeface="+mn-lt"/>
                        <a:cs typeface="Arial"/>
                      </a:endParaRPr>
                    </a:p>
                  </a:txBody>
                  <a:tcPr/>
                </a:tc>
                <a:tc>
                  <a:txBody>
                    <a:bodyPr/>
                    <a:lstStyle/>
                    <a:p>
                      <a:pPr>
                        <a:lnSpc>
                          <a:spcPct val="150000"/>
                        </a:lnSpc>
                      </a:pPr>
                      <a:r>
                        <a:rPr lang="en-GB" sz="1200" b="1" dirty="0">
                          <a:latin typeface="+mn-lt"/>
                          <a:cs typeface="Arial"/>
                        </a:rPr>
                        <a:t>3. </a:t>
                      </a:r>
                      <a:r>
                        <a:rPr lang="en-GB" sz="1200" b="1" baseline="0" dirty="0">
                          <a:latin typeface="+mn-lt"/>
                          <a:cs typeface="Arial"/>
                        </a:rPr>
                        <a:t> Fill in the blanks using the word bank below to understand the different types of crust: </a:t>
                      </a:r>
                    </a:p>
                    <a:p>
                      <a:pPr>
                        <a:lnSpc>
                          <a:spcPct val="150000"/>
                        </a:lnSpc>
                      </a:pPr>
                      <a:r>
                        <a:rPr lang="en-GB" sz="1200" b="0" baseline="0" dirty="0">
                          <a:latin typeface="+mn-lt"/>
                          <a:cs typeface="Arial"/>
                        </a:rPr>
                        <a:t>There are two types of crust; there is ___________________ crust and _____________ crust. Continental crust is found under the ______________. It is ___________________ and ___________________ than oceanic crust. This is because continental crust is much _____________________ than oceanic crust and this means that continental crust cannot be subducted, therefore it cannot be melted in the mantle and so we have some very old rocks forming the continental crust. Oceanic crust is found under ______________ and it is _____________ and ______________ than continental crust. It is also more _____________ which means it’s heavier.</a:t>
                      </a:r>
                    </a:p>
                    <a:p>
                      <a:pPr>
                        <a:lnSpc>
                          <a:spcPct val="150000"/>
                        </a:lnSpc>
                      </a:pPr>
                      <a:r>
                        <a:rPr lang="en-GB" sz="1200" b="1" baseline="0" dirty="0">
                          <a:latin typeface="+mn-lt"/>
                          <a:cs typeface="Arial"/>
                        </a:rPr>
                        <a:t>Dense    Oceans    Bigger   Continental    Oceanic    Lighter   Smaller    Land    Older    Younger</a:t>
                      </a:r>
                      <a:endParaRPr lang="en-US" sz="1200" b="1" dirty="0">
                        <a:latin typeface="+mn-lt"/>
                      </a:endParaRPr>
                    </a:p>
                  </a:txBody>
                  <a:tcPr/>
                </a:tc>
                <a:extLst>
                  <a:ext uri="{0D108BD9-81ED-4DB2-BD59-A6C34878D82A}">
                    <a16:rowId xmlns:a16="http://schemas.microsoft.com/office/drawing/2014/main" val="3606664193"/>
                  </a:ext>
                </a:extLst>
              </a:tr>
              <a:tr h="33509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latin typeface="+mn-lt"/>
                          <a:cs typeface="Arial"/>
                        </a:rPr>
                        <a:t>2. </a:t>
                      </a:r>
                      <a:r>
                        <a:rPr lang="en-GB" sz="1200" b="1" dirty="0">
                          <a:latin typeface="+mn-lt"/>
                          <a:cs typeface="Arial" panose="020B0604020202020204" pitchFamily="34" charset="0"/>
                        </a:rPr>
                        <a:t>Tick the correct boxes for which the following statements are true</a:t>
                      </a:r>
                      <a:r>
                        <a:rPr lang="en-GB" sz="1200" b="1" baseline="0" dirty="0">
                          <a:latin typeface="+mn-lt"/>
                          <a:cs typeface="Arial" panose="020B0604020202020204" pitchFamily="34" charset="0"/>
                        </a:rPr>
                        <a:t>:</a:t>
                      </a: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txBody>
                  <a:tcPr/>
                </a:tc>
                <a:tc>
                  <a:txBody>
                    <a:bodyPr/>
                    <a:lstStyle/>
                    <a:p>
                      <a:pPr marL="0" marR="0" lvl="0" indent="0" algn="l" defTabSz="914400" rtl="0" eaLnBrk="1" fontAlgn="auto" latinLnBrk="0" hangingPunct="1">
                        <a:lnSpc>
                          <a:spcPct val="200000"/>
                        </a:lnSpc>
                        <a:spcBef>
                          <a:spcPts val="0"/>
                        </a:spcBef>
                        <a:spcAft>
                          <a:spcPts val="0"/>
                        </a:spcAft>
                        <a:buClrTx/>
                        <a:buSzTx/>
                        <a:buFontTx/>
                        <a:buNone/>
                        <a:tabLst/>
                        <a:defRPr/>
                      </a:pPr>
                      <a:endParaRPr lang="en-GB" sz="1200" b="1" baseline="0" dirty="0">
                        <a:latin typeface="+mn-lt"/>
                        <a:cs typeface="Arial" panose="020B0604020202020204" pitchFamily="34" charset="0"/>
                      </a:endParaRPr>
                    </a:p>
                  </a:txBody>
                  <a:tcPr/>
                </a:tc>
                <a:extLst>
                  <a:ext uri="{0D108BD9-81ED-4DB2-BD59-A6C34878D82A}">
                    <a16:rowId xmlns:a16="http://schemas.microsoft.com/office/drawing/2014/main" val="4145184444"/>
                  </a:ext>
                </a:extLst>
              </a:tr>
            </a:tbl>
          </a:graphicData>
        </a:graphic>
      </p:graphicFrame>
      <p:sp>
        <p:nvSpPr>
          <p:cNvPr id="3" name="Rectangle 2">
            <a:extLst>
              <a:ext uri="{FF2B5EF4-FFF2-40B4-BE49-F238E27FC236}">
                <a16:creationId xmlns:a16="http://schemas.microsoft.com/office/drawing/2014/main" id="{3043CA24-735D-46E1-ABC3-C29363112320}"/>
              </a:ext>
            </a:extLst>
          </p:cNvPr>
          <p:cNvSpPr/>
          <p:nvPr/>
        </p:nvSpPr>
        <p:spPr>
          <a:xfrm>
            <a:off x="5781675" y="3457575"/>
            <a:ext cx="838200" cy="33081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7" name="Table 27">
            <a:extLst>
              <a:ext uri="{FF2B5EF4-FFF2-40B4-BE49-F238E27FC236}">
                <a16:creationId xmlns:a16="http://schemas.microsoft.com/office/drawing/2014/main" id="{2DF316FB-9B0F-494E-8363-47A145D38897}"/>
              </a:ext>
            </a:extLst>
          </p:cNvPr>
          <p:cNvGraphicFramePr>
            <a:graphicFrameLocks noGrp="1"/>
          </p:cNvGraphicFramePr>
          <p:nvPr>
            <p:extLst>
              <p:ext uri="{D42A27DB-BD31-4B8C-83A1-F6EECF244321}">
                <p14:modId xmlns:p14="http://schemas.microsoft.com/office/powerpoint/2010/main" val="2193961824"/>
              </p:ext>
            </p:extLst>
          </p:nvPr>
        </p:nvGraphicFramePr>
        <p:xfrm>
          <a:off x="284387" y="3767901"/>
          <a:ext cx="11626487" cy="2854960"/>
        </p:xfrm>
        <a:graphic>
          <a:graphicData uri="http://schemas.openxmlformats.org/drawingml/2006/table">
            <a:tbl>
              <a:tblPr firstRow="1" bandRow="1">
                <a:tableStyleId>{5940675A-B579-460E-94D1-54222C63F5DA}</a:tableStyleId>
              </a:tblPr>
              <a:tblGrid>
                <a:gridCol w="4089069">
                  <a:extLst>
                    <a:ext uri="{9D8B030D-6E8A-4147-A177-3AD203B41FA5}">
                      <a16:colId xmlns:a16="http://schemas.microsoft.com/office/drawing/2014/main" val="2315838179"/>
                    </a:ext>
                  </a:extLst>
                </a:gridCol>
                <a:gridCol w="1849196">
                  <a:extLst>
                    <a:ext uri="{9D8B030D-6E8A-4147-A177-3AD203B41FA5}">
                      <a16:colId xmlns:a16="http://schemas.microsoft.com/office/drawing/2014/main" val="79186200"/>
                    </a:ext>
                  </a:extLst>
                </a:gridCol>
                <a:gridCol w="1849196">
                  <a:extLst>
                    <a:ext uri="{9D8B030D-6E8A-4147-A177-3AD203B41FA5}">
                      <a16:colId xmlns:a16="http://schemas.microsoft.com/office/drawing/2014/main" val="1306213993"/>
                    </a:ext>
                  </a:extLst>
                </a:gridCol>
                <a:gridCol w="1849196">
                  <a:extLst>
                    <a:ext uri="{9D8B030D-6E8A-4147-A177-3AD203B41FA5}">
                      <a16:colId xmlns:a16="http://schemas.microsoft.com/office/drawing/2014/main" val="1170400968"/>
                    </a:ext>
                  </a:extLst>
                </a:gridCol>
                <a:gridCol w="1989830">
                  <a:extLst>
                    <a:ext uri="{9D8B030D-6E8A-4147-A177-3AD203B41FA5}">
                      <a16:colId xmlns:a16="http://schemas.microsoft.com/office/drawing/2014/main" val="3737570170"/>
                    </a:ext>
                  </a:extLst>
                </a:gridCol>
              </a:tblGrid>
              <a:tr h="239588">
                <a:tc>
                  <a:txBody>
                    <a:bodyPr/>
                    <a:lstStyle/>
                    <a:p>
                      <a:pPr algn="ctr"/>
                      <a:r>
                        <a:rPr lang="en-GB" sz="1100" b="1" dirty="0"/>
                        <a:t>Statement</a:t>
                      </a:r>
                    </a:p>
                  </a:txBody>
                  <a:tcPr>
                    <a:solidFill>
                      <a:schemeClr val="bg1"/>
                    </a:solidFill>
                  </a:tcPr>
                </a:tc>
                <a:tc>
                  <a:txBody>
                    <a:bodyPr/>
                    <a:lstStyle/>
                    <a:p>
                      <a:pPr algn="ctr"/>
                      <a:r>
                        <a:rPr lang="en-GB" sz="1100" b="1" dirty="0"/>
                        <a:t>Crust</a:t>
                      </a:r>
                    </a:p>
                  </a:txBody>
                  <a:tcPr>
                    <a:solidFill>
                      <a:schemeClr val="bg1"/>
                    </a:solidFill>
                  </a:tcPr>
                </a:tc>
                <a:tc>
                  <a:txBody>
                    <a:bodyPr/>
                    <a:lstStyle/>
                    <a:p>
                      <a:pPr algn="ctr"/>
                      <a:r>
                        <a:rPr lang="en-GB" sz="1100" b="1" dirty="0"/>
                        <a:t>Mantle</a:t>
                      </a:r>
                    </a:p>
                  </a:txBody>
                  <a:tcPr>
                    <a:solidFill>
                      <a:schemeClr val="bg1"/>
                    </a:solidFill>
                  </a:tcPr>
                </a:tc>
                <a:tc>
                  <a:txBody>
                    <a:bodyPr/>
                    <a:lstStyle/>
                    <a:p>
                      <a:pPr algn="ctr"/>
                      <a:r>
                        <a:rPr lang="en-GB" sz="1100" b="1" dirty="0"/>
                        <a:t>Outer Core</a:t>
                      </a:r>
                    </a:p>
                  </a:txBody>
                  <a:tcPr>
                    <a:solidFill>
                      <a:schemeClr val="bg1"/>
                    </a:solidFill>
                  </a:tcPr>
                </a:tc>
                <a:tc>
                  <a:txBody>
                    <a:bodyPr/>
                    <a:lstStyle/>
                    <a:p>
                      <a:pPr algn="ctr"/>
                      <a:r>
                        <a:rPr lang="en-GB" sz="1100" b="1" dirty="0"/>
                        <a:t>Inner Core</a:t>
                      </a:r>
                    </a:p>
                  </a:txBody>
                  <a:tcPr>
                    <a:solidFill>
                      <a:schemeClr val="bg1"/>
                    </a:solidFill>
                  </a:tcPr>
                </a:tc>
                <a:extLst>
                  <a:ext uri="{0D108BD9-81ED-4DB2-BD59-A6C34878D82A}">
                    <a16:rowId xmlns:a16="http://schemas.microsoft.com/office/drawing/2014/main" val="1613616579"/>
                  </a:ext>
                </a:extLst>
              </a:tr>
              <a:tr h="370840">
                <a:tc>
                  <a:txBody>
                    <a:bodyPr/>
                    <a:lstStyle/>
                    <a:p>
                      <a:pPr algn="ctr"/>
                      <a:r>
                        <a:rPr lang="en-GB" sz="1100" b="0" dirty="0"/>
                        <a:t>Made of iron and nickel</a:t>
                      </a:r>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dirty="0"/>
                    </a:p>
                  </a:txBody>
                  <a:tcPr>
                    <a:solidFill>
                      <a:schemeClr val="bg1"/>
                    </a:solidFill>
                  </a:tcPr>
                </a:tc>
                <a:extLst>
                  <a:ext uri="{0D108BD9-81ED-4DB2-BD59-A6C34878D82A}">
                    <a16:rowId xmlns:a16="http://schemas.microsoft.com/office/drawing/2014/main" val="856858482"/>
                  </a:ext>
                </a:extLst>
              </a:tr>
              <a:tr h="370840">
                <a:tc>
                  <a:txBody>
                    <a:bodyPr/>
                    <a:lstStyle/>
                    <a:p>
                      <a:pPr algn="ctr"/>
                      <a:r>
                        <a:rPr lang="en-GB" sz="1100" b="0" dirty="0"/>
                        <a:t>The biggest/ thickest layer</a:t>
                      </a:r>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extLst>
                  <a:ext uri="{0D108BD9-81ED-4DB2-BD59-A6C34878D82A}">
                    <a16:rowId xmlns:a16="http://schemas.microsoft.com/office/drawing/2014/main" val="2133658977"/>
                  </a:ext>
                </a:extLst>
              </a:tr>
              <a:tr h="370840">
                <a:tc>
                  <a:txBody>
                    <a:bodyPr/>
                    <a:lstStyle/>
                    <a:p>
                      <a:pPr algn="ctr"/>
                      <a:r>
                        <a:rPr lang="en-GB" sz="1100" b="0" dirty="0"/>
                        <a:t>Solid</a:t>
                      </a:r>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dirty="0"/>
                    </a:p>
                  </a:txBody>
                  <a:tcPr>
                    <a:solidFill>
                      <a:schemeClr val="bg1"/>
                    </a:solidFill>
                  </a:tcPr>
                </a:tc>
                <a:extLst>
                  <a:ext uri="{0D108BD9-81ED-4DB2-BD59-A6C34878D82A}">
                    <a16:rowId xmlns:a16="http://schemas.microsoft.com/office/drawing/2014/main" val="3340861911"/>
                  </a:ext>
                </a:extLst>
              </a:tr>
              <a:tr h="370840">
                <a:tc>
                  <a:txBody>
                    <a:bodyPr/>
                    <a:lstStyle/>
                    <a:p>
                      <a:pPr algn="ctr"/>
                      <a:r>
                        <a:rPr lang="en-GB" sz="1100" b="0" dirty="0"/>
                        <a:t>Molten rock / viscous</a:t>
                      </a:r>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dirty="0"/>
                    </a:p>
                  </a:txBody>
                  <a:tcPr>
                    <a:solidFill>
                      <a:schemeClr val="bg1"/>
                    </a:solidFill>
                  </a:tcPr>
                </a:tc>
                <a:extLst>
                  <a:ext uri="{0D108BD9-81ED-4DB2-BD59-A6C34878D82A}">
                    <a16:rowId xmlns:a16="http://schemas.microsoft.com/office/drawing/2014/main" val="709189296"/>
                  </a:ext>
                </a:extLst>
              </a:tr>
              <a:tr h="370840">
                <a:tc>
                  <a:txBody>
                    <a:bodyPr/>
                    <a:lstStyle/>
                    <a:p>
                      <a:pPr algn="ctr"/>
                      <a:r>
                        <a:rPr lang="en-GB" sz="1100" b="0" dirty="0"/>
                        <a:t>Thinnest layer</a:t>
                      </a:r>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dirty="0"/>
                    </a:p>
                  </a:txBody>
                  <a:tcPr>
                    <a:solidFill>
                      <a:schemeClr val="bg1"/>
                    </a:solidFill>
                  </a:tcPr>
                </a:tc>
                <a:extLst>
                  <a:ext uri="{0D108BD9-81ED-4DB2-BD59-A6C34878D82A}">
                    <a16:rowId xmlns:a16="http://schemas.microsoft.com/office/drawing/2014/main" val="1160704577"/>
                  </a:ext>
                </a:extLst>
              </a:tr>
              <a:tr h="370840">
                <a:tc>
                  <a:txBody>
                    <a:bodyPr/>
                    <a:lstStyle/>
                    <a:p>
                      <a:pPr algn="ctr"/>
                      <a:r>
                        <a:rPr lang="en-GB" sz="1100" b="0" dirty="0"/>
                        <a:t>Extremely hot (5000°C) </a:t>
                      </a:r>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a:p>
                  </a:txBody>
                  <a:tcPr>
                    <a:solidFill>
                      <a:schemeClr val="bg1"/>
                    </a:solidFill>
                  </a:tcPr>
                </a:tc>
                <a:tc>
                  <a:txBody>
                    <a:bodyPr/>
                    <a:lstStyle/>
                    <a:p>
                      <a:endParaRPr lang="en-GB" sz="1100" dirty="0"/>
                    </a:p>
                  </a:txBody>
                  <a:tcPr>
                    <a:solidFill>
                      <a:schemeClr val="bg1"/>
                    </a:solidFill>
                  </a:tcPr>
                </a:tc>
                <a:extLst>
                  <a:ext uri="{0D108BD9-81ED-4DB2-BD59-A6C34878D82A}">
                    <a16:rowId xmlns:a16="http://schemas.microsoft.com/office/drawing/2014/main" val="2859258450"/>
                  </a:ext>
                </a:extLst>
              </a:tr>
              <a:tr h="370840">
                <a:tc>
                  <a:txBody>
                    <a:bodyPr/>
                    <a:lstStyle/>
                    <a:p>
                      <a:pPr algn="ctr"/>
                      <a:r>
                        <a:rPr lang="en-GB" sz="1100" b="0" dirty="0"/>
                        <a:t>Under extreme pressure</a:t>
                      </a:r>
                    </a:p>
                  </a:txBody>
                  <a:tcPr>
                    <a:solidFill>
                      <a:schemeClr val="bg1"/>
                    </a:solidFill>
                  </a:tcPr>
                </a:tc>
                <a:tc>
                  <a:txBody>
                    <a:bodyPr/>
                    <a:lstStyle/>
                    <a:p>
                      <a:endParaRPr lang="en-GB" sz="1100"/>
                    </a:p>
                  </a:txBody>
                  <a:tcPr>
                    <a:solidFill>
                      <a:schemeClr val="bg1"/>
                    </a:solidFill>
                  </a:tcPr>
                </a:tc>
                <a:tc>
                  <a:txBody>
                    <a:bodyPr/>
                    <a:lstStyle/>
                    <a:p>
                      <a:endParaRPr lang="en-GB" sz="1100" dirty="0"/>
                    </a:p>
                  </a:txBody>
                  <a:tcPr>
                    <a:solidFill>
                      <a:schemeClr val="bg1"/>
                    </a:solidFill>
                  </a:tcPr>
                </a:tc>
                <a:tc>
                  <a:txBody>
                    <a:bodyPr/>
                    <a:lstStyle/>
                    <a:p>
                      <a:endParaRPr lang="en-GB" sz="1100" dirty="0"/>
                    </a:p>
                  </a:txBody>
                  <a:tcPr>
                    <a:solidFill>
                      <a:schemeClr val="bg1"/>
                    </a:solidFill>
                  </a:tcPr>
                </a:tc>
                <a:tc>
                  <a:txBody>
                    <a:bodyPr/>
                    <a:lstStyle/>
                    <a:p>
                      <a:endParaRPr lang="en-GB" sz="1100" dirty="0"/>
                    </a:p>
                  </a:txBody>
                  <a:tcPr>
                    <a:solidFill>
                      <a:schemeClr val="bg1"/>
                    </a:solidFill>
                  </a:tcPr>
                </a:tc>
                <a:extLst>
                  <a:ext uri="{0D108BD9-81ED-4DB2-BD59-A6C34878D82A}">
                    <a16:rowId xmlns:a16="http://schemas.microsoft.com/office/drawing/2014/main" val="3498602157"/>
                  </a:ext>
                </a:extLst>
              </a:tr>
            </a:tbl>
          </a:graphicData>
        </a:graphic>
      </p:graphicFrame>
      <p:pic>
        <p:nvPicPr>
          <p:cNvPr id="6146" name="Picture 2">
            <a:extLst>
              <a:ext uri="{FF2B5EF4-FFF2-40B4-BE49-F238E27FC236}">
                <a16:creationId xmlns:a16="http://schemas.microsoft.com/office/drawing/2014/main" id="{DBA890C8-5317-4453-956E-2523C73A48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25" y="867674"/>
            <a:ext cx="3448049" cy="244328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F0A599DA-E8BA-4A88-91C8-7E8421608BEB}"/>
              </a:ext>
            </a:extLst>
          </p:cNvPr>
          <p:cNvSpPr/>
          <p:nvPr/>
        </p:nvSpPr>
        <p:spPr>
          <a:xfrm>
            <a:off x="4343399" y="858149"/>
            <a:ext cx="1504950" cy="3134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F8F2CDD1-1614-4D2B-9A07-D13D5F659EFE}"/>
              </a:ext>
            </a:extLst>
          </p:cNvPr>
          <p:cNvSpPr/>
          <p:nvPr/>
        </p:nvSpPr>
        <p:spPr>
          <a:xfrm>
            <a:off x="4343399" y="1220099"/>
            <a:ext cx="1504950" cy="3134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C7521817-8D69-4AA9-999F-F698233C0241}"/>
              </a:ext>
            </a:extLst>
          </p:cNvPr>
          <p:cNvSpPr/>
          <p:nvPr/>
        </p:nvSpPr>
        <p:spPr>
          <a:xfrm>
            <a:off x="4343400" y="1937484"/>
            <a:ext cx="1504950" cy="3134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8B684B80-C262-4DA4-8BEA-CDF6DC8DD7C2}"/>
              </a:ext>
            </a:extLst>
          </p:cNvPr>
          <p:cNvSpPr/>
          <p:nvPr/>
        </p:nvSpPr>
        <p:spPr>
          <a:xfrm>
            <a:off x="4343399" y="1580948"/>
            <a:ext cx="1504950" cy="3134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34118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pPr algn="l"/>
            <a:r>
              <a:rPr lang="en-GB" sz="1600" dirty="0">
                <a:cs typeface="Arial" panose="020B0604020202020204" pitchFamily="34" charset="0"/>
              </a:rPr>
              <a:t>Year 7 Weekly Homework Spring 2.5		        </a:t>
            </a:r>
            <a:r>
              <a:rPr lang="en-GB" sz="1600" b="1" dirty="0">
                <a:cs typeface="Arial" panose="020B0604020202020204" pitchFamily="34" charset="0"/>
              </a:rPr>
              <a:t>Plate Boundaries and Earthquakes                       	               </a:t>
            </a:r>
            <a:r>
              <a:rPr lang="en-GB" sz="1600" dirty="0">
                <a:cs typeface="Arial" panose="020B0604020202020204" pitchFamily="34" charset="0"/>
              </a:rPr>
              <a:t>Knowledge Book 39-40</a:t>
            </a:r>
            <a:endParaRPr lang="en-GB" sz="16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86293370"/>
              </p:ext>
            </p:extLst>
          </p:nvPr>
        </p:nvGraphicFramePr>
        <p:xfrm>
          <a:off x="121916" y="617941"/>
          <a:ext cx="11956872" cy="6198233"/>
        </p:xfrm>
        <a:graphic>
          <a:graphicData uri="http://schemas.openxmlformats.org/drawingml/2006/table">
            <a:tbl>
              <a:tblPr firstRow="1" bandRow="1">
                <a:tableStyleId>{5940675A-B579-460E-94D1-54222C63F5DA}</a:tableStyleId>
              </a:tblPr>
              <a:tblGrid>
                <a:gridCol w="5978436">
                  <a:extLst>
                    <a:ext uri="{9D8B030D-6E8A-4147-A177-3AD203B41FA5}">
                      <a16:colId xmlns:a16="http://schemas.microsoft.com/office/drawing/2014/main" val="1663066600"/>
                    </a:ext>
                  </a:extLst>
                </a:gridCol>
                <a:gridCol w="5978436">
                  <a:extLst>
                    <a:ext uri="{9D8B030D-6E8A-4147-A177-3AD203B41FA5}">
                      <a16:colId xmlns:a16="http://schemas.microsoft.com/office/drawing/2014/main" val="2551129518"/>
                    </a:ext>
                  </a:extLst>
                </a:gridCol>
              </a:tblGrid>
              <a:tr h="2967045">
                <a:tc>
                  <a:txBody>
                    <a:bodyPr/>
                    <a:lstStyle/>
                    <a:p>
                      <a:pPr marL="228600" indent="-228600">
                        <a:buAutoNum type="arabicPeriod"/>
                      </a:pPr>
                      <a:r>
                        <a:rPr lang="en-GB" sz="1200" b="1" baseline="0" dirty="0">
                          <a:latin typeface="+mn-lt"/>
                          <a:cs typeface="Arial"/>
                        </a:rPr>
                        <a:t>Label the diagram correctly:</a:t>
                      </a: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1" baseline="0" dirty="0">
                        <a:latin typeface="+mn-lt"/>
                        <a:cs typeface="Arial"/>
                      </a:endParaRPr>
                    </a:p>
                    <a:p>
                      <a:pPr marL="228600" indent="-228600">
                        <a:buAutoNum type="arabicPeriod"/>
                      </a:pPr>
                      <a:endParaRPr lang="en-GB" sz="1200" b="0" baseline="0" dirty="0">
                        <a:latin typeface="+mn-lt"/>
                        <a:cs typeface="Arial"/>
                      </a:endParaRPr>
                    </a:p>
                  </a:txBody>
                  <a:tcPr/>
                </a:tc>
                <a:tc>
                  <a:txBody>
                    <a:bodyPr/>
                    <a:lstStyle/>
                    <a:p>
                      <a:pPr marL="228600" indent="-228600">
                        <a:lnSpc>
                          <a:spcPct val="150000"/>
                        </a:lnSpc>
                        <a:buAutoNum type="arabicPeriod" startAt="3"/>
                      </a:pPr>
                      <a:r>
                        <a:rPr lang="en-GB" sz="1200" b="1" baseline="0" dirty="0">
                          <a:latin typeface="+mn-lt"/>
                          <a:cs typeface="Arial" panose="020B0604020202020204" pitchFamily="34" charset="0"/>
                        </a:rPr>
                        <a:t>Fill in the key terms and definitions for the following:</a:t>
                      </a:r>
                      <a:endParaRPr lang="en-GB" sz="1200" b="1" baseline="0" dirty="0">
                        <a:latin typeface="+mn-lt"/>
                        <a:cs typeface="Arial"/>
                      </a:endParaRPr>
                    </a:p>
                    <a:p>
                      <a:pPr marL="0" indent="0">
                        <a:lnSpc>
                          <a:spcPct val="150000"/>
                        </a:lnSpc>
                        <a:buNone/>
                      </a:pPr>
                      <a:endParaRPr lang="en-GB" sz="1200" b="0" baseline="0" dirty="0">
                        <a:latin typeface="+mn-lt"/>
                        <a:cs typeface="Arial"/>
                      </a:endParaRPr>
                    </a:p>
                    <a:p>
                      <a:pPr>
                        <a:lnSpc>
                          <a:spcPct val="150000"/>
                        </a:lnSpc>
                      </a:pPr>
                      <a:endParaRPr lang="en-GB" sz="1200" b="0" baseline="0" dirty="0">
                        <a:latin typeface="+mn-lt"/>
                        <a:cs typeface="Arial"/>
                      </a:endParaRPr>
                    </a:p>
                    <a:p>
                      <a:pPr>
                        <a:lnSpc>
                          <a:spcPct val="150000"/>
                        </a:lnSpc>
                      </a:pPr>
                      <a:endParaRPr lang="en-GB" sz="1200" b="0" baseline="0" dirty="0">
                        <a:latin typeface="+mn-lt"/>
                        <a:cs typeface="Arial"/>
                      </a:endParaRPr>
                    </a:p>
                    <a:p>
                      <a:pPr>
                        <a:lnSpc>
                          <a:spcPct val="150000"/>
                        </a:lnSpc>
                      </a:pPr>
                      <a:endParaRPr lang="en-GB" sz="1200" b="0" baseline="0" dirty="0">
                        <a:latin typeface="+mn-lt"/>
                        <a:cs typeface="Arial"/>
                      </a:endParaRPr>
                    </a:p>
                    <a:p>
                      <a:pPr>
                        <a:lnSpc>
                          <a:spcPct val="150000"/>
                        </a:lnSpc>
                      </a:pPr>
                      <a:endParaRPr lang="en-GB" sz="1200" b="0" baseline="0" dirty="0">
                        <a:latin typeface="+mn-lt"/>
                        <a:cs typeface="Arial"/>
                      </a:endParaRPr>
                    </a:p>
                    <a:p>
                      <a:pPr>
                        <a:lnSpc>
                          <a:spcPct val="150000"/>
                        </a:lnSpc>
                      </a:pPr>
                      <a:endParaRPr lang="en-GB" sz="1200" b="0" baseline="0" dirty="0">
                        <a:latin typeface="+mn-lt"/>
                        <a:cs typeface="Arial"/>
                      </a:endParaRPr>
                    </a:p>
                    <a:p>
                      <a:pPr>
                        <a:lnSpc>
                          <a:spcPct val="150000"/>
                        </a:lnSpc>
                      </a:pPr>
                      <a:endParaRPr lang="en-GB" sz="1200" b="0" baseline="0" dirty="0">
                        <a:latin typeface="+mn-lt"/>
                        <a:cs typeface="Arial"/>
                      </a:endParaRPr>
                    </a:p>
                    <a:p>
                      <a:pPr>
                        <a:lnSpc>
                          <a:spcPct val="150000"/>
                        </a:lnSpc>
                      </a:pPr>
                      <a:endParaRPr lang="en-GB" sz="1200" b="0" baseline="0" dirty="0">
                        <a:latin typeface="+mn-lt"/>
                        <a:cs typeface="Arial"/>
                      </a:endParaRPr>
                    </a:p>
                    <a:p>
                      <a:pPr>
                        <a:lnSpc>
                          <a:spcPct val="150000"/>
                        </a:lnSpc>
                      </a:pPr>
                      <a:endParaRPr lang="en-GB" sz="1200" b="0" baseline="0" dirty="0">
                        <a:latin typeface="+mn-lt"/>
                        <a:cs typeface="Arial"/>
                      </a:endParaRPr>
                    </a:p>
                  </a:txBody>
                  <a:tcPr/>
                </a:tc>
                <a:extLst>
                  <a:ext uri="{0D108BD9-81ED-4DB2-BD59-A6C34878D82A}">
                    <a16:rowId xmlns:a16="http://schemas.microsoft.com/office/drawing/2014/main" val="3606664193"/>
                  </a:ext>
                </a:extLst>
              </a:tr>
              <a:tr h="3180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latin typeface="+mn-lt"/>
                          <a:cs typeface="Arial"/>
                        </a:rPr>
                        <a:t>2. </a:t>
                      </a:r>
                      <a:r>
                        <a:rPr lang="en-GB" sz="1200" b="1" baseline="0" dirty="0">
                          <a:latin typeface="+mn-lt"/>
                          <a:cs typeface="Arial" panose="020B0604020202020204" pitchFamily="34" charset="0"/>
                        </a:rPr>
                        <a:t>Use P39 to complete the information in the blank boxes:</a:t>
                      </a: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p>
                      <a:endParaRPr lang="en-GB" sz="1200" b="1" baseline="0" dirty="0">
                        <a:latin typeface="+mn-lt"/>
                        <a:cs typeface="Arial"/>
                      </a:endParaRPr>
                    </a:p>
                  </a:txBody>
                  <a:tcPr/>
                </a:tc>
                <a:tc>
                  <a:txBody>
                    <a:bodyPr/>
                    <a:lstStyle/>
                    <a:p>
                      <a:pPr marL="0" marR="0" lvl="0" indent="0" algn="l" defTabSz="914400" rtl="0" eaLnBrk="1" fontAlgn="auto" latinLnBrk="0" hangingPunct="1">
                        <a:lnSpc>
                          <a:spcPct val="200000"/>
                        </a:lnSpc>
                        <a:spcBef>
                          <a:spcPts val="0"/>
                        </a:spcBef>
                        <a:spcAft>
                          <a:spcPts val="0"/>
                        </a:spcAft>
                        <a:buClrTx/>
                        <a:buSzTx/>
                        <a:buFontTx/>
                        <a:buNone/>
                        <a:tabLst/>
                        <a:defRPr/>
                      </a:pPr>
                      <a:endParaRPr lang="en-GB" sz="1200" b="1" baseline="0" dirty="0">
                        <a:latin typeface="+mn-lt"/>
                        <a:cs typeface="Arial" panose="020B0604020202020204" pitchFamily="34" charset="0"/>
                      </a:endParaRPr>
                    </a:p>
                  </a:txBody>
                  <a:tcPr/>
                </a:tc>
                <a:extLst>
                  <a:ext uri="{0D108BD9-81ED-4DB2-BD59-A6C34878D82A}">
                    <a16:rowId xmlns:a16="http://schemas.microsoft.com/office/drawing/2014/main" val="4145184444"/>
                  </a:ext>
                </a:extLst>
              </a:tr>
            </a:tbl>
          </a:graphicData>
        </a:graphic>
      </p:graphicFrame>
      <p:sp>
        <p:nvSpPr>
          <p:cNvPr id="3" name="Rectangle 2">
            <a:extLst>
              <a:ext uri="{FF2B5EF4-FFF2-40B4-BE49-F238E27FC236}">
                <a16:creationId xmlns:a16="http://schemas.microsoft.com/office/drawing/2014/main" id="{3043CA24-735D-46E1-ABC3-C29363112320}"/>
              </a:ext>
            </a:extLst>
          </p:cNvPr>
          <p:cNvSpPr/>
          <p:nvPr/>
        </p:nvSpPr>
        <p:spPr>
          <a:xfrm>
            <a:off x="5781675" y="3676650"/>
            <a:ext cx="838200" cy="3089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7" name="Table 27">
            <a:extLst>
              <a:ext uri="{FF2B5EF4-FFF2-40B4-BE49-F238E27FC236}">
                <a16:creationId xmlns:a16="http://schemas.microsoft.com/office/drawing/2014/main" id="{2DF316FB-9B0F-494E-8363-47A145D38897}"/>
              </a:ext>
            </a:extLst>
          </p:cNvPr>
          <p:cNvGraphicFramePr>
            <a:graphicFrameLocks noGrp="1"/>
          </p:cNvGraphicFramePr>
          <p:nvPr>
            <p:extLst>
              <p:ext uri="{D42A27DB-BD31-4B8C-83A1-F6EECF244321}">
                <p14:modId xmlns:p14="http://schemas.microsoft.com/office/powerpoint/2010/main" val="3965409945"/>
              </p:ext>
            </p:extLst>
          </p:nvPr>
        </p:nvGraphicFramePr>
        <p:xfrm>
          <a:off x="224787" y="3910776"/>
          <a:ext cx="11707588" cy="2851218"/>
        </p:xfrm>
        <a:graphic>
          <a:graphicData uri="http://schemas.openxmlformats.org/drawingml/2006/table">
            <a:tbl>
              <a:tblPr firstRow="1" bandRow="1">
                <a:tableStyleId>{5940675A-B579-460E-94D1-54222C63F5DA}</a:tableStyleId>
              </a:tblPr>
              <a:tblGrid>
                <a:gridCol w="3303213">
                  <a:extLst>
                    <a:ext uri="{9D8B030D-6E8A-4147-A177-3AD203B41FA5}">
                      <a16:colId xmlns:a16="http://schemas.microsoft.com/office/drawing/2014/main" val="2315838179"/>
                    </a:ext>
                  </a:extLst>
                </a:gridCol>
                <a:gridCol w="3911193">
                  <a:extLst>
                    <a:ext uri="{9D8B030D-6E8A-4147-A177-3AD203B41FA5}">
                      <a16:colId xmlns:a16="http://schemas.microsoft.com/office/drawing/2014/main" val="79186200"/>
                    </a:ext>
                  </a:extLst>
                </a:gridCol>
                <a:gridCol w="2246591">
                  <a:extLst>
                    <a:ext uri="{9D8B030D-6E8A-4147-A177-3AD203B41FA5}">
                      <a16:colId xmlns:a16="http://schemas.microsoft.com/office/drawing/2014/main" val="1306213993"/>
                    </a:ext>
                  </a:extLst>
                </a:gridCol>
                <a:gridCol w="2246591">
                  <a:extLst>
                    <a:ext uri="{9D8B030D-6E8A-4147-A177-3AD203B41FA5}">
                      <a16:colId xmlns:a16="http://schemas.microsoft.com/office/drawing/2014/main" val="1914553437"/>
                    </a:ext>
                  </a:extLst>
                </a:gridCol>
              </a:tblGrid>
              <a:tr h="239588">
                <a:tc>
                  <a:txBody>
                    <a:bodyPr/>
                    <a:lstStyle/>
                    <a:p>
                      <a:pPr algn="ctr"/>
                      <a:r>
                        <a:rPr lang="en-GB" sz="1100" b="1" dirty="0"/>
                        <a:t>Plate Boundary</a:t>
                      </a:r>
                    </a:p>
                  </a:txBody>
                  <a:tcPr>
                    <a:solidFill>
                      <a:schemeClr val="bg1"/>
                    </a:solidFill>
                  </a:tcPr>
                </a:tc>
                <a:tc>
                  <a:txBody>
                    <a:bodyPr/>
                    <a:lstStyle/>
                    <a:p>
                      <a:pPr algn="ctr"/>
                      <a:r>
                        <a:rPr lang="en-GB" sz="1100" b="1" dirty="0"/>
                        <a:t>Description</a:t>
                      </a:r>
                    </a:p>
                  </a:txBody>
                  <a:tcPr>
                    <a:solidFill>
                      <a:schemeClr val="bg1"/>
                    </a:solidFill>
                  </a:tcPr>
                </a:tc>
                <a:tc>
                  <a:txBody>
                    <a:bodyPr/>
                    <a:lstStyle/>
                    <a:p>
                      <a:pPr algn="ctr"/>
                      <a:r>
                        <a:rPr lang="en-GB" sz="1100" b="1" dirty="0"/>
                        <a:t>Diagram</a:t>
                      </a:r>
                    </a:p>
                  </a:txBody>
                  <a:tcPr>
                    <a:solidFill>
                      <a:schemeClr val="bg1"/>
                    </a:solidFill>
                  </a:tcPr>
                </a:tc>
                <a:tc>
                  <a:txBody>
                    <a:bodyPr/>
                    <a:lstStyle/>
                    <a:p>
                      <a:pPr algn="ctr"/>
                      <a:r>
                        <a:rPr lang="en-GB" sz="1100" b="1" dirty="0"/>
                        <a:t>What Occurs?</a:t>
                      </a:r>
                    </a:p>
                  </a:txBody>
                  <a:tcPr>
                    <a:solidFill>
                      <a:schemeClr val="bg1"/>
                    </a:solidFill>
                  </a:tcPr>
                </a:tc>
                <a:extLst>
                  <a:ext uri="{0D108BD9-81ED-4DB2-BD59-A6C34878D82A}">
                    <a16:rowId xmlns:a16="http://schemas.microsoft.com/office/drawing/2014/main" val="1613616579"/>
                  </a:ext>
                </a:extLst>
              </a:tr>
              <a:tr h="619503">
                <a:tc>
                  <a:txBody>
                    <a:bodyPr/>
                    <a:lstStyle/>
                    <a:p>
                      <a:pPr algn="ctr"/>
                      <a:endParaRPr lang="en-GB" sz="1100" b="0" dirty="0"/>
                    </a:p>
                    <a:p>
                      <a:pPr algn="ctr"/>
                      <a:r>
                        <a:rPr lang="en-GB" sz="1100" b="1" dirty="0"/>
                        <a:t>Conservative</a:t>
                      </a:r>
                    </a:p>
                  </a:txBody>
                  <a:tcPr>
                    <a:solidFill>
                      <a:schemeClr val="bg1"/>
                    </a:solidFill>
                  </a:tcPr>
                </a:tc>
                <a:tc>
                  <a:txBody>
                    <a:bodyPr/>
                    <a:lstStyle/>
                    <a:p>
                      <a:pPr algn="ctr"/>
                      <a:r>
                        <a:rPr lang="en-GB" sz="1100" dirty="0"/>
                        <a:t>Two plates slide past each other either in the same or in opposite directions. Often the plates become stuck on one another due to friction and this causes pressure to build up.</a:t>
                      </a:r>
                    </a:p>
                  </a:txBody>
                  <a:tcPr>
                    <a:solidFill>
                      <a:schemeClr val="bg1"/>
                    </a:solidFill>
                  </a:tcPr>
                </a:tc>
                <a:tc>
                  <a:txBody>
                    <a:bodyPr/>
                    <a:lstStyle/>
                    <a:p>
                      <a:endParaRPr lang="en-GB" sz="1100"/>
                    </a:p>
                  </a:txBody>
                  <a:tcPr>
                    <a:solidFill>
                      <a:schemeClr val="bg1"/>
                    </a:solidFill>
                  </a:tcPr>
                </a:tc>
                <a:tc>
                  <a:txBody>
                    <a:bodyPr/>
                    <a:lstStyle/>
                    <a:p>
                      <a:pPr algn="ctr"/>
                      <a:endParaRPr lang="en-GB" sz="1100" dirty="0"/>
                    </a:p>
                    <a:p>
                      <a:pPr algn="ctr"/>
                      <a:r>
                        <a:rPr lang="en-GB" sz="1100" dirty="0"/>
                        <a:t>Earthquakes</a:t>
                      </a:r>
                    </a:p>
                  </a:txBody>
                  <a:tcPr>
                    <a:solidFill>
                      <a:schemeClr val="bg1"/>
                    </a:solidFill>
                  </a:tcPr>
                </a:tc>
                <a:extLst>
                  <a:ext uri="{0D108BD9-81ED-4DB2-BD59-A6C34878D82A}">
                    <a16:rowId xmlns:a16="http://schemas.microsoft.com/office/drawing/2014/main" val="856858482"/>
                  </a:ext>
                </a:extLst>
              </a:tr>
              <a:tr h="666939">
                <a:tc>
                  <a:txBody>
                    <a:bodyPr/>
                    <a:lstStyle/>
                    <a:p>
                      <a:pPr algn="ctr"/>
                      <a:endParaRPr lang="en-GB" sz="1100" b="0" dirty="0"/>
                    </a:p>
                  </a:txBody>
                  <a:tcPr>
                    <a:solidFill>
                      <a:schemeClr val="bg1"/>
                    </a:solidFill>
                  </a:tcPr>
                </a:tc>
                <a:tc>
                  <a:txBody>
                    <a:bodyPr/>
                    <a:lstStyle/>
                    <a:p>
                      <a:pPr algn="ctr"/>
                      <a:endParaRPr lang="en-GB" sz="1100" dirty="0"/>
                    </a:p>
                  </a:txBody>
                  <a:tcPr>
                    <a:solidFill>
                      <a:schemeClr val="bg1"/>
                    </a:solidFill>
                  </a:tcPr>
                </a:tc>
                <a:tc>
                  <a:txBody>
                    <a:bodyPr/>
                    <a:lstStyle/>
                    <a:p>
                      <a:endParaRPr lang="en-GB" sz="1100" dirty="0"/>
                    </a:p>
                  </a:txBody>
                  <a:tcPr>
                    <a:solidFill>
                      <a:schemeClr val="bg1"/>
                    </a:solidFill>
                  </a:tcPr>
                </a:tc>
                <a:tc>
                  <a:txBody>
                    <a:bodyPr/>
                    <a:lstStyle/>
                    <a:p>
                      <a:pPr algn="ctr"/>
                      <a:endParaRPr lang="en-GB" sz="1100" dirty="0"/>
                    </a:p>
                  </a:txBody>
                  <a:tcPr>
                    <a:solidFill>
                      <a:schemeClr val="bg1"/>
                    </a:solidFill>
                  </a:tcPr>
                </a:tc>
                <a:extLst>
                  <a:ext uri="{0D108BD9-81ED-4DB2-BD59-A6C34878D82A}">
                    <a16:rowId xmlns:a16="http://schemas.microsoft.com/office/drawing/2014/main" val="2133658977"/>
                  </a:ext>
                </a:extLst>
              </a:tr>
              <a:tr h="696852">
                <a:tc>
                  <a:txBody>
                    <a:bodyPr/>
                    <a:lstStyle/>
                    <a:p>
                      <a:pPr algn="ctr"/>
                      <a:endParaRPr lang="en-GB" sz="1100" b="0" dirty="0"/>
                    </a:p>
                  </a:txBody>
                  <a:tcPr>
                    <a:solidFill>
                      <a:schemeClr val="bg1"/>
                    </a:solidFill>
                  </a:tcPr>
                </a:tc>
                <a:tc>
                  <a:txBody>
                    <a:bodyPr/>
                    <a:lstStyle/>
                    <a:p>
                      <a:pPr algn="ctr"/>
                      <a:endParaRPr lang="en-GB" sz="1100" dirty="0"/>
                    </a:p>
                  </a:txBody>
                  <a:tcPr>
                    <a:solidFill>
                      <a:schemeClr val="bg1"/>
                    </a:solidFill>
                  </a:tcPr>
                </a:tc>
                <a:tc>
                  <a:txBody>
                    <a:bodyPr/>
                    <a:lstStyle/>
                    <a:p>
                      <a:endParaRPr lang="en-GB" sz="1100" dirty="0"/>
                    </a:p>
                  </a:txBody>
                  <a:tcPr>
                    <a:solidFill>
                      <a:schemeClr val="bg1"/>
                    </a:solidFill>
                  </a:tcPr>
                </a:tc>
                <a:tc>
                  <a:txBody>
                    <a:bodyPr/>
                    <a:lstStyle/>
                    <a:p>
                      <a:pPr algn="ctr"/>
                      <a:endParaRPr lang="en-GB" sz="1100" dirty="0"/>
                    </a:p>
                  </a:txBody>
                  <a:tcPr>
                    <a:solidFill>
                      <a:schemeClr val="bg1"/>
                    </a:solidFill>
                  </a:tcPr>
                </a:tc>
                <a:extLst>
                  <a:ext uri="{0D108BD9-81ED-4DB2-BD59-A6C34878D82A}">
                    <a16:rowId xmlns:a16="http://schemas.microsoft.com/office/drawing/2014/main" val="3340861911"/>
                  </a:ext>
                </a:extLst>
              </a:tr>
              <a:tr h="608844">
                <a:tc>
                  <a:txBody>
                    <a:bodyPr/>
                    <a:lstStyle/>
                    <a:p>
                      <a:pPr algn="ctr"/>
                      <a:endParaRPr lang="en-GB" sz="1100" b="0" dirty="0"/>
                    </a:p>
                  </a:txBody>
                  <a:tcPr>
                    <a:solidFill>
                      <a:schemeClr val="bg1"/>
                    </a:solidFill>
                  </a:tcPr>
                </a:tc>
                <a:tc>
                  <a:txBody>
                    <a:bodyPr/>
                    <a:lstStyle/>
                    <a:p>
                      <a:pPr algn="ctr"/>
                      <a:endParaRPr lang="en-GB" sz="1100" dirty="0"/>
                    </a:p>
                  </a:txBody>
                  <a:tcPr>
                    <a:solidFill>
                      <a:schemeClr val="bg1"/>
                    </a:solidFill>
                  </a:tcPr>
                </a:tc>
                <a:tc>
                  <a:txBody>
                    <a:bodyPr/>
                    <a:lstStyle/>
                    <a:p>
                      <a:endParaRPr lang="en-GB" sz="1100" dirty="0"/>
                    </a:p>
                  </a:txBody>
                  <a:tcPr>
                    <a:solidFill>
                      <a:schemeClr val="bg1"/>
                    </a:solidFill>
                  </a:tcPr>
                </a:tc>
                <a:tc>
                  <a:txBody>
                    <a:bodyPr/>
                    <a:lstStyle/>
                    <a:p>
                      <a:pPr algn="ctr"/>
                      <a:endParaRPr lang="en-GB" sz="1100" dirty="0"/>
                    </a:p>
                  </a:txBody>
                  <a:tcPr>
                    <a:solidFill>
                      <a:schemeClr val="bg1"/>
                    </a:solidFill>
                  </a:tcPr>
                </a:tc>
                <a:extLst>
                  <a:ext uri="{0D108BD9-81ED-4DB2-BD59-A6C34878D82A}">
                    <a16:rowId xmlns:a16="http://schemas.microsoft.com/office/drawing/2014/main" val="709189296"/>
                  </a:ext>
                </a:extLst>
              </a:tr>
            </a:tbl>
          </a:graphicData>
        </a:graphic>
      </p:graphicFrame>
      <p:graphicFrame>
        <p:nvGraphicFramePr>
          <p:cNvPr id="12" name="Table 11">
            <a:extLst>
              <a:ext uri="{FF2B5EF4-FFF2-40B4-BE49-F238E27FC236}">
                <a16:creationId xmlns:a16="http://schemas.microsoft.com/office/drawing/2014/main" id="{736AE465-A2F0-4C19-9275-F1D80549E014}"/>
              </a:ext>
            </a:extLst>
          </p:cNvPr>
          <p:cNvGraphicFramePr>
            <a:graphicFrameLocks noGrp="1"/>
          </p:cNvGraphicFramePr>
          <p:nvPr>
            <p:extLst>
              <p:ext uri="{D42A27DB-BD31-4B8C-83A1-F6EECF244321}">
                <p14:modId xmlns:p14="http://schemas.microsoft.com/office/powerpoint/2010/main" val="2172980519"/>
              </p:ext>
            </p:extLst>
          </p:nvPr>
        </p:nvGraphicFramePr>
        <p:xfrm>
          <a:off x="6149171" y="941146"/>
          <a:ext cx="5842804" cy="2646425"/>
        </p:xfrm>
        <a:graphic>
          <a:graphicData uri="http://schemas.openxmlformats.org/drawingml/2006/table">
            <a:tbl>
              <a:tblPr firstRow="1" bandRow="1">
                <a:tableStyleId>{5940675A-B579-460E-94D1-54222C63F5DA}</a:tableStyleId>
              </a:tblPr>
              <a:tblGrid>
                <a:gridCol w="1216420">
                  <a:extLst>
                    <a:ext uri="{9D8B030D-6E8A-4147-A177-3AD203B41FA5}">
                      <a16:colId xmlns:a16="http://schemas.microsoft.com/office/drawing/2014/main" val="3720703643"/>
                    </a:ext>
                  </a:extLst>
                </a:gridCol>
                <a:gridCol w="4626384">
                  <a:extLst>
                    <a:ext uri="{9D8B030D-6E8A-4147-A177-3AD203B41FA5}">
                      <a16:colId xmlns:a16="http://schemas.microsoft.com/office/drawing/2014/main" val="3263919625"/>
                    </a:ext>
                  </a:extLst>
                </a:gridCol>
              </a:tblGrid>
              <a:tr h="326693">
                <a:tc>
                  <a:txBody>
                    <a:bodyPr/>
                    <a:lstStyle/>
                    <a:p>
                      <a:pPr algn="ctr"/>
                      <a:r>
                        <a:rPr lang="en-GB" sz="1200" b="1" dirty="0"/>
                        <a:t>Key Term</a:t>
                      </a:r>
                    </a:p>
                  </a:txBody>
                  <a:tcPr>
                    <a:solidFill>
                      <a:schemeClr val="bg1"/>
                    </a:solidFill>
                  </a:tcPr>
                </a:tc>
                <a:tc>
                  <a:txBody>
                    <a:bodyPr/>
                    <a:lstStyle/>
                    <a:p>
                      <a:pPr lvl="0" algn="ctr">
                        <a:buNone/>
                      </a:pPr>
                      <a:r>
                        <a:rPr lang="en-GB" sz="1200" b="1" dirty="0"/>
                        <a:t>Definition</a:t>
                      </a:r>
                    </a:p>
                  </a:txBody>
                  <a:tcPr anchor="ctr">
                    <a:solidFill>
                      <a:schemeClr val="bg1"/>
                    </a:solidFill>
                  </a:tcPr>
                </a:tc>
                <a:extLst>
                  <a:ext uri="{0D108BD9-81ED-4DB2-BD59-A6C34878D82A}">
                    <a16:rowId xmlns:a16="http://schemas.microsoft.com/office/drawing/2014/main" val="1187194644"/>
                  </a:ext>
                </a:extLst>
              </a:tr>
              <a:tr h="498166">
                <a:tc>
                  <a:txBody>
                    <a:bodyPr/>
                    <a:lstStyle/>
                    <a:p>
                      <a:pPr algn="ctr"/>
                      <a:r>
                        <a:rPr lang="en-GB" sz="1200" dirty="0"/>
                        <a:t>Subducts</a:t>
                      </a:r>
                    </a:p>
                  </a:txBody>
                  <a:tcPr>
                    <a:solidFill>
                      <a:schemeClr val="bg1"/>
                    </a:solidFill>
                  </a:tcPr>
                </a:tc>
                <a:tc>
                  <a:txBody>
                    <a:bodyPr/>
                    <a:lstStyle/>
                    <a:p>
                      <a:pPr algn="ctr"/>
                      <a:endParaRPr lang="en-GB" sz="1200" dirty="0"/>
                    </a:p>
                  </a:txBody>
                  <a:tcPr anchor="ctr">
                    <a:solidFill>
                      <a:schemeClr val="bg1"/>
                    </a:solidFill>
                  </a:tcPr>
                </a:tc>
                <a:extLst>
                  <a:ext uri="{0D108BD9-81ED-4DB2-BD59-A6C34878D82A}">
                    <a16:rowId xmlns:a16="http://schemas.microsoft.com/office/drawing/2014/main" val="1143731674"/>
                  </a:ext>
                </a:extLst>
              </a:tr>
              <a:tr h="447555">
                <a:tc>
                  <a:txBody>
                    <a:bodyPr/>
                    <a:lstStyle/>
                    <a:p>
                      <a:pPr algn="ctr"/>
                      <a:endParaRPr lang="en-GB" sz="1200" dirty="0"/>
                    </a:p>
                  </a:txBody>
                  <a:tcPr>
                    <a:solidFill>
                      <a:schemeClr val="bg1"/>
                    </a:solidFill>
                  </a:tcPr>
                </a:tc>
                <a:tc>
                  <a:txBody>
                    <a:bodyPr/>
                    <a:lstStyle/>
                    <a:p>
                      <a:pPr algn="ctr"/>
                      <a:r>
                        <a:rPr lang="en-GB" sz="1200" dirty="0"/>
                        <a:t>Waves of energy that travel through the Earth’s surface.</a:t>
                      </a:r>
                    </a:p>
                  </a:txBody>
                  <a:tcPr anchor="ctr">
                    <a:solidFill>
                      <a:schemeClr val="bg1"/>
                    </a:solidFill>
                  </a:tcPr>
                </a:tc>
                <a:extLst>
                  <a:ext uri="{0D108BD9-81ED-4DB2-BD59-A6C34878D82A}">
                    <a16:rowId xmlns:a16="http://schemas.microsoft.com/office/drawing/2014/main" val="1034832151"/>
                  </a:ext>
                </a:extLst>
              </a:tr>
              <a:tr h="459386">
                <a:tc>
                  <a:txBody>
                    <a:bodyPr/>
                    <a:lstStyle/>
                    <a:p>
                      <a:pPr algn="ctr"/>
                      <a:r>
                        <a:rPr lang="en-GB" sz="1200" dirty="0"/>
                        <a:t>Epicentre</a:t>
                      </a:r>
                    </a:p>
                  </a:txBody>
                  <a:tcPr>
                    <a:solidFill>
                      <a:schemeClr val="bg1"/>
                    </a:solidFill>
                  </a:tcPr>
                </a:tc>
                <a:tc>
                  <a:txBody>
                    <a:bodyPr/>
                    <a:lstStyle/>
                    <a:p>
                      <a:pPr algn="ctr"/>
                      <a:endParaRPr lang="en-GB" sz="1200" dirty="0"/>
                    </a:p>
                  </a:txBody>
                  <a:tcPr anchor="ctr">
                    <a:solidFill>
                      <a:schemeClr val="bg1"/>
                    </a:solidFill>
                  </a:tcPr>
                </a:tc>
                <a:extLst>
                  <a:ext uri="{0D108BD9-81ED-4DB2-BD59-A6C34878D82A}">
                    <a16:rowId xmlns:a16="http://schemas.microsoft.com/office/drawing/2014/main" val="1690129559"/>
                  </a:ext>
                </a:extLst>
              </a:tr>
              <a:tr h="485719">
                <a:tc>
                  <a:txBody>
                    <a:bodyPr/>
                    <a:lstStyle/>
                    <a:p>
                      <a:pPr algn="ctr"/>
                      <a:r>
                        <a:rPr lang="en-GB" sz="1200" dirty="0"/>
                        <a:t>Focus</a:t>
                      </a:r>
                    </a:p>
                  </a:txBody>
                  <a:tcPr>
                    <a:solidFill>
                      <a:schemeClr val="bg1"/>
                    </a:solidFill>
                  </a:tcPr>
                </a:tc>
                <a:tc>
                  <a:txBody>
                    <a:bodyPr/>
                    <a:lstStyle/>
                    <a:p>
                      <a:pPr algn="ctr"/>
                      <a:endParaRPr lang="en-GB" sz="1200" dirty="0"/>
                    </a:p>
                  </a:txBody>
                  <a:tcPr anchor="ctr">
                    <a:solidFill>
                      <a:schemeClr val="bg1"/>
                    </a:solidFill>
                  </a:tcPr>
                </a:tc>
                <a:extLst>
                  <a:ext uri="{0D108BD9-81ED-4DB2-BD59-A6C34878D82A}">
                    <a16:rowId xmlns:a16="http://schemas.microsoft.com/office/drawing/2014/main" val="1814811332"/>
                  </a:ext>
                </a:extLst>
              </a:tr>
              <a:tr h="428906">
                <a:tc>
                  <a:txBody>
                    <a:bodyPr/>
                    <a:lstStyle/>
                    <a:p>
                      <a:pPr algn="ctr"/>
                      <a:endParaRPr lang="en-GB" sz="1200" dirty="0"/>
                    </a:p>
                  </a:txBody>
                  <a:tcPr>
                    <a:solidFill>
                      <a:schemeClr val="bg1"/>
                    </a:solidFill>
                  </a:tcPr>
                </a:tc>
                <a:tc>
                  <a:txBody>
                    <a:bodyPr/>
                    <a:lstStyle/>
                    <a:p>
                      <a:pPr algn="ctr"/>
                      <a:r>
                        <a:rPr lang="en-GB" sz="1200" dirty="0"/>
                        <a:t>The point where two tectonic plates meet.</a:t>
                      </a:r>
                    </a:p>
                  </a:txBody>
                  <a:tcPr anchor="ctr">
                    <a:solidFill>
                      <a:schemeClr val="bg1"/>
                    </a:solidFill>
                  </a:tcPr>
                </a:tc>
                <a:extLst>
                  <a:ext uri="{0D108BD9-81ED-4DB2-BD59-A6C34878D82A}">
                    <a16:rowId xmlns:a16="http://schemas.microsoft.com/office/drawing/2014/main" val="3266994362"/>
                  </a:ext>
                </a:extLst>
              </a:tr>
            </a:tbl>
          </a:graphicData>
        </a:graphic>
      </p:graphicFrame>
      <p:pic>
        <p:nvPicPr>
          <p:cNvPr id="7170" name="Picture 2">
            <a:extLst>
              <a:ext uri="{FF2B5EF4-FFF2-40B4-BE49-F238E27FC236}">
                <a16:creationId xmlns:a16="http://schemas.microsoft.com/office/drawing/2014/main" id="{03311E23-67EF-413C-B033-C41246AC39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000" y="778324"/>
            <a:ext cx="4317087" cy="275872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F0A599DA-E8BA-4A88-91C8-7E8421608BEB}"/>
              </a:ext>
            </a:extLst>
          </p:cNvPr>
          <p:cNvSpPr/>
          <p:nvPr/>
        </p:nvSpPr>
        <p:spPr>
          <a:xfrm>
            <a:off x="514350" y="2951194"/>
            <a:ext cx="1390656" cy="31342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F8F2CDD1-1614-4D2B-9A07-D13D5F659EFE}"/>
              </a:ext>
            </a:extLst>
          </p:cNvPr>
          <p:cNvSpPr/>
          <p:nvPr/>
        </p:nvSpPr>
        <p:spPr>
          <a:xfrm>
            <a:off x="996050" y="1014862"/>
            <a:ext cx="1504950" cy="31342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C7521817-8D69-4AA9-999F-F698233C0241}"/>
              </a:ext>
            </a:extLst>
          </p:cNvPr>
          <p:cNvSpPr/>
          <p:nvPr/>
        </p:nvSpPr>
        <p:spPr>
          <a:xfrm>
            <a:off x="4818743" y="2177796"/>
            <a:ext cx="1153432" cy="31342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8B684B80-C262-4DA4-8BEA-CDF6DC8DD7C2}"/>
              </a:ext>
            </a:extLst>
          </p:cNvPr>
          <p:cNvSpPr/>
          <p:nvPr/>
        </p:nvSpPr>
        <p:spPr>
          <a:xfrm>
            <a:off x="1971668" y="3274145"/>
            <a:ext cx="1390656" cy="31342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2" name="Picture 4" descr="Plate boundaries | Teaching Resources">
            <a:extLst>
              <a:ext uri="{FF2B5EF4-FFF2-40B4-BE49-F238E27FC236}">
                <a16:creationId xmlns:a16="http://schemas.microsoft.com/office/drawing/2014/main" id="{3BCB633D-B5B0-4848-817A-2EE902DD7CB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3800" t="57235" r="2400" b="10140"/>
          <a:stretch/>
        </p:blipFill>
        <p:spPr bwMode="auto">
          <a:xfrm>
            <a:off x="7897170" y="6174748"/>
            <a:ext cx="1465931" cy="55958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Plate boundaries | Teaching Resources">
            <a:extLst>
              <a:ext uri="{FF2B5EF4-FFF2-40B4-BE49-F238E27FC236}">
                <a16:creationId xmlns:a16="http://schemas.microsoft.com/office/drawing/2014/main" id="{CBEA3FC4-C756-495D-8A90-791411BBA9D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000" t="10737" r="50600" b="54336"/>
          <a:stretch/>
        </p:blipFill>
        <p:spPr bwMode="auto">
          <a:xfrm>
            <a:off x="7835257" y="5476729"/>
            <a:ext cx="1524001" cy="66172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Plate boundaries | Teaching Resources">
            <a:extLst>
              <a:ext uri="{FF2B5EF4-FFF2-40B4-BE49-F238E27FC236}">
                <a16:creationId xmlns:a16="http://schemas.microsoft.com/office/drawing/2014/main" id="{AE23C48E-3C4D-4651-94E1-62D967A0463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5400" t="15440" r="6200" b="54520"/>
          <a:stretch/>
        </p:blipFill>
        <p:spPr bwMode="auto">
          <a:xfrm>
            <a:off x="7804863" y="4210613"/>
            <a:ext cx="1404937" cy="53810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Plate boundaries | Teaching Resources">
            <a:extLst>
              <a:ext uri="{FF2B5EF4-FFF2-40B4-BE49-F238E27FC236}">
                <a16:creationId xmlns:a16="http://schemas.microsoft.com/office/drawing/2014/main" id="{A9DBD619-099F-4E92-9B1F-802179AC612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600" t="56747" r="51400" b="9040"/>
          <a:stretch/>
        </p:blipFill>
        <p:spPr bwMode="auto">
          <a:xfrm>
            <a:off x="7897170" y="4802894"/>
            <a:ext cx="1404937" cy="629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140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335688"/>
            <a:ext cx="5157787" cy="823912"/>
          </a:xfrm>
        </p:spPr>
        <p:txBody>
          <a:bodyPr/>
          <a:lstStyle/>
          <a:p>
            <a:r>
              <a:rPr lang="en-GB" dirty="0">
                <a:latin typeface="Arial" panose="020B0604020202020204" pitchFamily="34" charset="0"/>
                <a:cs typeface="Arial" panose="020B0604020202020204" pitchFamily="34" charset="0"/>
              </a:rPr>
              <a:t>Questions to ask:</a:t>
            </a:r>
          </a:p>
        </p:txBody>
      </p:sp>
      <p:sp>
        <p:nvSpPr>
          <p:cNvPr id="7" name="Content Placeholder 6"/>
          <p:cNvSpPr>
            <a:spLocks noGrp="1"/>
          </p:cNvSpPr>
          <p:nvPr>
            <p:ph sz="half" idx="2"/>
          </p:nvPr>
        </p:nvSpPr>
        <p:spPr>
          <a:xfrm>
            <a:off x="839788" y="1159600"/>
            <a:ext cx="5157787" cy="5030063"/>
          </a:xfrm>
        </p:spPr>
        <p:txBody>
          <a:bodyPr>
            <a:normAutofit fontScale="92500" lnSpcReduction="20000"/>
          </a:bodyPr>
          <a:lstStyle/>
          <a:p>
            <a:pPr marL="0" indent="0">
              <a:buNone/>
            </a:pPr>
            <a:r>
              <a:rPr lang="en-GB">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8" name="Text Placeholder 7"/>
          <p:cNvSpPr>
            <a:spLocks noGrp="1"/>
          </p:cNvSpPr>
          <p:nvPr>
            <p:ph type="body" sz="quarter" idx="3"/>
          </p:nvPr>
        </p:nvSpPr>
        <p:spPr>
          <a:xfrm>
            <a:off x="6172200" y="335688"/>
            <a:ext cx="5183188" cy="823912"/>
          </a:xfrm>
        </p:spPr>
        <p:txBody>
          <a:bodyPr/>
          <a:lstStyle/>
          <a:p>
            <a:r>
              <a:rPr lang="en-GB" dirty="0">
                <a:latin typeface="Arial" panose="020B0604020202020204" pitchFamily="34" charset="0"/>
                <a:cs typeface="Arial" panose="020B0604020202020204" pitchFamily="34" charset="0"/>
              </a:rPr>
              <a:t>Notes:</a:t>
            </a:r>
          </a:p>
        </p:txBody>
      </p:sp>
      <p:sp>
        <p:nvSpPr>
          <p:cNvPr id="9" name="Content Placeholder 8"/>
          <p:cNvSpPr>
            <a:spLocks noGrp="1"/>
          </p:cNvSpPr>
          <p:nvPr>
            <p:ph sz="quarter" idx="4"/>
          </p:nvPr>
        </p:nvSpPr>
        <p:spPr>
          <a:xfrm>
            <a:off x="6172200" y="1159600"/>
            <a:ext cx="5183188" cy="5030063"/>
          </a:xfrm>
        </p:spPr>
        <p:txBody>
          <a:bodyPr>
            <a:normAutofit fontScale="92500" lnSpcReduction="20000"/>
          </a:bodyPr>
          <a:lstStyle/>
          <a:p>
            <a:pPr marL="0" indent="0">
              <a:buNone/>
            </a:pPr>
            <a:r>
              <a:rPr lang="en-GB">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7814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335688"/>
            <a:ext cx="5157787" cy="823912"/>
          </a:xfrm>
        </p:spPr>
        <p:txBody>
          <a:bodyPr/>
          <a:lstStyle/>
          <a:p>
            <a:r>
              <a:rPr lang="en-GB" dirty="0">
                <a:latin typeface="Arial" panose="020B0604020202020204" pitchFamily="34" charset="0"/>
                <a:cs typeface="Arial" panose="020B0604020202020204" pitchFamily="34" charset="0"/>
              </a:rPr>
              <a:t>Questions to ask:</a:t>
            </a:r>
          </a:p>
        </p:txBody>
      </p:sp>
      <p:sp>
        <p:nvSpPr>
          <p:cNvPr id="7" name="Content Placeholder 6"/>
          <p:cNvSpPr>
            <a:spLocks noGrp="1"/>
          </p:cNvSpPr>
          <p:nvPr>
            <p:ph sz="half" idx="2"/>
          </p:nvPr>
        </p:nvSpPr>
        <p:spPr>
          <a:xfrm>
            <a:off x="839788" y="1159600"/>
            <a:ext cx="5157787" cy="5030063"/>
          </a:xfrm>
        </p:spPr>
        <p:txBody>
          <a:bodyPr>
            <a:normAutofit fontScale="92500" lnSpcReduction="20000"/>
          </a:bodyPr>
          <a:lstStyle/>
          <a:p>
            <a:pPr marL="0" indent="0">
              <a:buNone/>
            </a:pPr>
            <a:r>
              <a:rPr lang="en-GB">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8" name="Text Placeholder 7"/>
          <p:cNvSpPr>
            <a:spLocks noGrp="1"/>
          </p:cNvSpPr>
          <p:nvPr>
            <p:ph type="body" sz="quarter" idx="3"/>
          </p:nvPr>
        </p:nvSpPr>
        <p:spPr>
          <a:xfrm>
            <a:off x="6172200" y="335688"/>
            <a:ext cx="5183188" cy="823912"/>
          </a:xfrm>
        </p:spPr>
        <p:txBody>
          <a:bodyPr/>
          <a:lstStyle/>
          <a:p>
            <a:r>
              <a:rPr lang="en-GB" dirty="0">
                <a:latin typeface="Arial" panose="020B0604020202020204" pitchFamily="34" charset="0"/>
                <a:cs typeface="Arial" panose="020B0604020202020204" pitchFamily="34" charset="0"/>
              </a:rPr>
              <a:t>Notes:</a:t>
            </a:r>
          </a:p>
        </p:txBody>
      </p:sp>
      <p:sp>
        <p:nvSpPr>
          <p:cNvPr id="9" name="Content Placeholder 8"/>
          <p:cNvSpPr>
            <a:spLocks noGrp="1"/>
          </p:cNvSpPr>
          <p:nvPr>
            <p:ph sz="quarter" idx="4"/>
          </p:nvPr>
        </p:nvSpPr>
        <p:spPr>
          <a:xfrm>
            <a:off x="6172200" y="1159600"/>
            <a:ext cx="5183188" cy="5030063"/>
          </a:xfrm>
        </p:spPr>
        <p:txBody>
          <a:bodyPr>
            <a:normAutofit fontScale="92500" lnSpcReduction="20000"/>
          </a:bodyPr>
          <a:lstStyle/>
          <a:p>
            <a:pPr marL="0" indent="0">
              <a:buNone/>
            </a:pPr>
            <a:r>
              <a:rPr lang="en-GB">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7677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335688"/>
            <a:ext cx="5157787" cy="823912"/>
          </a:xfrm>
        </p:spPr>
        <p:txBody>
          <a:bodyPr/>
          <a:lstStyle/>
          <a:p>
            <a:r>
              <a:rPr lang="en-GB" dirty="0">
                <a:latin typeface="Arial" panose="020B0604020202020204" pitchFamily="34" charset="0"/>
                <a:cs typeface="Arial" panose="020B0604020202020204" pitchFamily="34" charset="0"/>
              </a:rPr>
              <a:t>Questions to ask:</a:t>
            </a:r>
          </a:p>
        </p:txBody>
      </p:sp>
      <p:sp>
        <p:nvSpPr>
          <p:cNvPr id="7" name="Content Placeholder 6"/>
          <p:cNvSpPr>
            <a:spLocks noGrp="1"/>
          </p:cNvSpPr>
          <p:nvPr>
            <p:ph sz="half" idx="2"/>
          </p:nvPr>
        </p:nvSpPr>
        <p:spPr>
          <a:xfrm>
            <a:off x="839788" y="1159600"/>
            <a:ext cx="5157787" cy="5030063"/>
          </a:xfrm>
        </p:spPr>
        <p:txBody>
          <a:bodyPr>
            <a:normAutofit fontScale="92500" lnSpcReduction="20000"/>
          </a:bodyPr>
          <a:lstStyle/>
          <a:p>
            <a:pPr marL="0" indent="0">
              <a:buNone/>
            </a:pPr>
            <a:r>
              <a:rPr lang="en-GB">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8" name="Text Placeholder 7"/>
          <p:cNvSpPr>
            <a:spLocks noGrp="1"/>
          </p:cNvSpPr>
          <p:nvPr>
            <p:ph type="body" sz="quarter" idx="3"/>
          </p:nvPr>
        </p:nvSpPr>
        <p:spPr>
          <a:xfrm>
            <a:off x="6172200" y="335688"/>
            <a:ext cx="5183188" cy="823912"/>
          </a:xfrm>
        </p:spPr>
        <p:txBody>
          <a:bodyPr/>
          <a:lstStyle/>
          <a:p>
            <a:r>
              <a:rPr lang="en-GB" dirty="0">
                <a:latin typeface="Arial" panose="020B0604020202020204" pitchFamily="34" charset="0"/>
                <a:cs typeface="Arial" panose="020B0604020202020204" pitchFamily="34" charset="0"/>
              </a:rPr>
              <a:t>Notes:</a:t>
            </a:r>
          </a:p>
        </p:txBody>
      </p:sp>
      <p:sp>
        <p:nvSpPr>
          <p:cNvPr id="9" name="Content Placeholder 8"/>
          <p:cNvSpPr>
            <a:spLocks noGrp="1"/>
          </p:cNvSpPr>
          <p:nvPr>
            <p:ph sz="quarter" idx="4"/>
          </p:nvPr>
        </p:nvSpPr>
        <p:spPr>
          <a:xfrm>
            <a:off x="6172200" y="1159600"/>
            <a:ext cx="5183188" cy="5030063"/>
          </a:xfrm>
        </p:spPr>
        <p:txBody>
          <a:bodyPr>
            <a:normAutofit fontScale="92500" lnSpcReduction="20000"/>
          </a:bodyPr>
          <a:lstStyle/>
          <a:p>
            <a:pPr marL="0" indent="0">
              <a:buNone/>
            </a:pPr>
            <a:r>
              <a:rPr lang="en-GB">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6032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21" ma:contentTypeDescription="Create a new document." ma:contentTypeScope="" ma:versionID="0a08bc4dcccfe27e78abec6b4de1ff41">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a440bc91a1757b50560911b0958e52f3"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cfc646e7-1ca0-4c93-8f68-1daae34359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35eee122-889a-4c0e-bbab-2dbd83197f23}" ma:internalName="TaxCatchAll" ma:showField="CatchAllData" ma:web="55f71bee-26e1-45d7-9db5-e4529f37ce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loudMigratorVersion xmlns="b0291392-46c3-446b-b4e2-e6b1ee46160b">3.33.3.0</CloudMigratorVersion>
    <FileHash xmlns="b0291392-46c3-446b-b4e2-e6b1ee46160b">f82bb13c6f824b1e19fa8b15cfaf62144029adb1</FileHash>
    <UniqueSourceRef xmlns="b0291392-46c3-446b-b4e2-e6b1ee46160b" xsi:nil="true"/>
    <CloudMigratorOriginId xmlns="b0291392-46c3-446b-b4e2-e6b1ee46160b">b95d4996-a356-4c51-923a-89fe28eac20b</CloudMigratorOriginId>
    <TaxCatchAll xmlns="55f71bee-26e1-45d7-9db5-e4529f37cebc" xsi:nil="true"/>
    <lcf76f155ced4ddcb4097134ff3c332f xmlns="b0291392-46c3-446b-b4e2-e6b1ee46160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99CF85-FF6E-4463-8721-9CFF8893399D}"/>
</file>

<file path=customXml/itemProps2.xml><?xml version="1.0" encoding="utf-8"?>
<ds:datastoreItem xmlns:ds="http://schemas.openxmlformats.org/officeDocument/2006/customXml" ds:itemID="{63B9876D-6705-4F9F-812C-15728DFDC7F1}">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a6ad1c22-1184-4f62-ab9a-7984d8b1e22d"/>
    <ds:schemaRef ds:uri="http://schemas.microsoft.com/office/2006/documentManagement/types"/>
    <ds:schemaRef ds:uri="f61d70ed-885f-4891-981e-18c834a22ba6"/>
    <ds:schemaRef ds:uri="http://www.w3.org/XML/1998/namespace"/>
  </ds:schemaRefs>
</ds:datastoreItem>
</file>

<file path=customXml/itemProps3.xml><?xml version="1.0" encoding="utf-8"?>
<ds:datastoreItem xmlns:ds="http://schemas.openxmlformats.org/officeDocument/2006/customXml" ds:itemID="{06F0C299-808D-434A-94F1-915E3B3221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1752</TotalTime>
  <Words>894</Words>
  <Application>Microsoft Office PowerPoint</Application>
  <PresentationFormat>Widescreen</PresentationFormat>
  <Paragraphs>243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Year 7 Weekly Homework Spring  2.1                                            Alaska                                   Knowledge Book 32-33</vt:lpstr>
      <vt:lpstr>Year 7 Weekly Homework Spring  2.2                             Brazils Tropical Rainforests                                                    Knowledge Book P34</vt:lpstr>
      <vt:lpstr>Year 7 Weekly Homework Spring  2.3                 Tropical Rainforest Food Chains and Adaptations                        Knowledge Book P5, 35-36</vt:lpstr>
      <vt:lpstr>Year 7 Weekly Homework Spring 2.4          The Structure of the Earth                                                      Knowledge Book 37-38</vt:lpstr>
      <vt:lpstr>Year 7 Weekly Homework Spring 2.5          Plate Boundaries and Earthquakes                                       Knowledge Book 39-40</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Riana Burton</dc:creator>
  <cp:lastModifiedBy>Riana Burton Waul</cp:lastModifiedBy>
  <cp:revision>40</cp:revision>
  <dcterms:created xsi:type="dcterms:W3CDTF">2020-12-17T13:08:03Z</dcterms:created>
  <dcterms:modified xsi:type="dcterms:W3CDTF">2021-06-22T10:08:48Z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ies>
</file>