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1" r:id="rId5"/>
    <p:sldId id="260" r:id="rId6"/>
    <p:sldId id="278" r:id="rId7"/>
    <p:sldId id="277" r:id="rId8"/>
    <p:sldId id="285" r:id="rId9"/>
    <p:sldId id="264" r:id="rId10"/>
    <p:sldId id="281" r:id="rId11"/>
    <p:sldId id="282" r:id="rId12"/>
    <p:sldId id="283" r:id="rId13"/>
    <p:sldId id="284" r:id="rId1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43D68C-8445-8F4C-7584-A9956B146021}" v="336" dt="2021-06-09T06:45:05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.Booth" userId="S::mbooth@saintben.derby.sch.uk::01d0694c-0182-4f6d-bafa-704ef7e209d3" providerId="AD" clId="Web-{5C43D68C-8445-8F4C-7584-A9956B146021}"/>
    <pc:docChg chg="modSld">
      <pc:chgData name="M.Booth" userId="S::mbooth@saintben.derby.sch.uk::01d0694c-0182-4f6d-bafa-704ef7e209d3" providerId="AD" clId="Web-{5C43D68C-8445-8F4C-7584-A9956B146021}" dt="2021-06-09T06:45:05.115" v="326"/>
      <pc:docMkLst>
        <pc:docMk/>
      </pc:docMkLst>
      <pc:sldChg chg="modSp">
        <pc:chgData name="M.Booth" userId="S::mbooth@saintben.derby.sch.uk::01d0694c-0182-4f6d-bafa-704ef7e209d3" providerId="AD" clId="Web-{5C43D68C-8445-8F4C-7584-A9956B146021}" dt="2021-06-09T06:45:05.115" v="326"/>
        <pc:sldMkLst>
          <pc:docMk/>
          <pc:sldMk cId="2399735266" sldId="265"/>
        </pc:sldMkLst>
        <pc:grpChg chg="mod">
          <ac:chgData name="M.Booth" userId="S::mbooth@saintben.derby.sch.uk::01d0694c-0182-4f6d-bafa-704ef7e209d3" providerId="AD" clId="Web-{5C43D68C-8445-8F4C-7584-A9956B146021}" dt="2021-06-09T06:42:01.907" v="184" actId="14100"/>
          <ac:grpSpMkLst>
            <pc:docMk/>
            <pc:sldMk cId="2399735266" sldId="265"/>
            <ac:grpSpMk id="8" creationId="{A79A198B-A4D9-449F-92E8-AE5FD23211F0}"/>
          </ac:grpSpMkLst>
        </pc:grpChg>
        <pc:graphicFrameChg chg="mod modGraphic">
          <ac:chgData name="M.Booth" userId="S::mbooth@saintben.derby.sch.uk::01d0694c-0182-4f6d-bafa-704ef7e209d3" providerId="AD" clId="Web-{5C43D68C-8445-8F4C-7584-A9956B146021}" dt="2021-06-09T06:45:05.115" v="326"/>
          <ac:graphicFrameMkLst>
            <pc:docMk/>
            <pc:sldMk cId="2399735266" sldId="265"/>
            <ac:graphicFrameMk id="4" creationId="{00000000-0000-0000-0000-000000000000}"/>
          </ac:graphicFrameMkLst>
        </pc:graphicFrameChg>
        <pc:graphicFrameChg chg="mod modGraphic">
          <ac:chgData name="M.Booth" userId="S::mbooth@saintben.derby.sch.uk::01d0694c-0182-4f6d-bafa-704ef7e209d3" providerId="AD" clId="Web-{5C43D68C-8445-8F4C-7584-A9956B146021}" dt="2021-06-09T06:44:24.754" v="302"/>
          <ac:graphicFrameMkLst>
            <pc:docMk/>
            <pc:sldMk cId="2399735266" sldId="265"/>
            <ac:graphicFrameMk id="21" creationId="{CF57FBD0-C169-42B9-858B-D687C811E89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76EFA8-4CC0-4FCE-B7CA-E99A041D48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0B411-062E-4104-B441-6653B0732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B24D0-4EB8-44B5-9A86-BE828C8B008E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D7E49-CB32-48C3-9246-5DB4FEB8EB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A89DE-F616-4412-A78D-84820F0A10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E10-F1D7-49DA-B82D-2C86B042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65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B5E34-77CE-4C93-A051-15949F0437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2C0F8-C8DC-44AA-B0E0-886333BD2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21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2C0F8-C8DC-44AA-B0E0-886333BD24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0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99CC-F61B-4B02-AC7B-507632EFA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25565-1009-4B32-8D54-EEA589292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35954-709B-4912-939F-C7D72BE6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70C9-0A50-45EA-9D83-8792A9DB7FB4}" type="datetime1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78365-9069-4852-8DC6-A9B19E64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74D8D-6B88-4410-990C-9A0BBE97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9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7177-0374-450A-9E5D-44B84D58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4897E-3ABC-47B2-B080-0957BD2AC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46D9-DFE2-4544-9A81-8D829D37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85B-7FE8-43A6-920F-D19135B4909A}" type="datetime1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04282-3285-4FE3-90C6-385FBEFB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186E1-0757-4770-9118-5E989148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AA056-96C7-489B-8809-0F818FED4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BE941-2393-4C36-AC1F-4F5A776ED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5BA50-DFE8-4F5A-A52C-1AFFF954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7941-C21F-488B-8125-C88C628CE185}" type="datetime1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7A8A0-32D8-4909-A904-28722A7F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D504B-8FA6-4825-B974-B5A6B277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2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96C8-EC69-4CEA-8C19-10C8F82A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CB88-D0EC-48F3-B9FC-9C18E82B1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94098-C600-486B-9181-0AC4953B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45F1-E31F-43FA-ABF5-2D2E16AF7A46}" type="datetime1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F48DC-FF29-40AF-B39B-10CAA568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C1F92-8EF1-43D5-BFAE-7355B42D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3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8A0A-129C-447C-AF82-EE61ADFE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6746A-DF43-4F8C-B0DF-C5DBD7227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D1ABC-1531-40EE-AE7A-038A8424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E89C-94FB-47B3-90DF-0323378D61A3}" type="datetime1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2CA0-113D-4B33-BE17-D1853038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419D3-E9AF-4F83-ACC4-BE46A4D9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A091-039A-4B96-B97A-30D6978E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975C-A20E-4862-81E8-1CD2EA751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BC6D9-5D7A-446C-82C3-2FDCA89E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5F4D2-C589-43E0-947A-903F0C40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95F0-35AD-483E-836F-437A76023731}" type="datetime1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DDAF0-9D0B-4E70-8C51-931FAEDE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40FE9-F0C1-4720-8EE1-BA714DCD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4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8E5A-951E-42B2-B3AF-EAFEEA98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119CB-7940-4A56-81A3-654D34922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230CE-CAD8-4C55-8B1E-385C2E80C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CFA01-E90C-4CB4-81A0-582420F68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6ED03B-4F8E-44EA-9242-1A67E66C1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BBF43-97FB-4116-A646-6EFAA3E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F70F-38AA-4ECD-9B63-5609FCDD9F91}" type="datetime1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177B8-1DBA-4021-B1E1-61386A48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24D69-CEDD-4891-83E7-A236C9E3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6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283D-D5F9-449C-9C2B-4C6CF69F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6A782-017F-4AED-BADE-288EBB62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DAFF-F604-4700-95F6-CCDF47F7F152}" type="datetime1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9433B-D347-44DA-B296-57FD438E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A2D0E-5770-417E-B3BD-91CFB3A4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98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0D413-8C44-4F49-ACFC-4D2DA9A5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5D4-C441-416A-93BC-D797E970DCEA}" type="datetime1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00A40-024B-459B-AA57-3563B93F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290BA-5F08-4D1C-8CE7-755BE46A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2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CCA8-0153-427C-911A-43342459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FBB6A-EB9C-44AC-B328-B368959EA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8B976-E151-4108-9705-AA9DA091F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89623-E459-471D-8FD5-FB63F0E0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21F4-D52A-4678-A054-4AC012AB1ED5}" type="datetime1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1149A-609C-4315-AC0E-3641473B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65CA2-C0D2-4F5E-BDC6-D5178714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3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F7C9-3135-49E1-9713-287FE423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D7D8F-0671-4ACB-9E63-5F66AFDEB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E0AE5-43D3-45BE-98C9-114CEA1AE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2DCB8-E673-4832-86CB-93360AE2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8A80-6538-4F2E-B8FE-21D26473F874}" type="datetime1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DCA90-B7CA-42D1-BF49-D32D528B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A4CD6-2E0F-4755-AC3D-04BCC4B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4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DF162-3B16-4CF7-9CBA-E15694BB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4A81C-19C0-4542-A44C-ED3026EC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00301-510F-4806-A5E5-98C8A4293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4045-73B5-4450-AE14-2D18E713899A}" type="datetime1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01D09-2CF6-4337-A365-07D3F2C44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D1008-AFC4-4A72-8835-E3D56B5BC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1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47A1C-1068-4477-B2A9-DEA3F041B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200" y="963507"/>
            <a:ext cx="4815769" cy="2304627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Geography Homework Booklet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Year 7 Spring </a:t>
            </a:r>
            <a:r>
              <a:rPr lang="en-GB" sz="2000" b="1" dirty="0" smtClean="0">
                <a:latin typeface="Arial"/>
                <a:cs typeface="Arial"/>
              </a:rPr>
              <a:t>1: America’s Part 1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Name: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Class: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Teacher: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989D8-7BD8-49CF-9568-B5EA01392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0874" y="3589865"/>
            <a:ext cx="4866095" cy="2383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Homework Expectations: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must keep this booklet neat and presentable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homework must be completed for the date set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High effort is expected in all tasks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will boost all work in red pen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82C7F8-089E-4428-B794-64E4B4D02BC8}"/>
              </a:ext>
            </a:extLst>
          </p:cNvPr>
          <p:cNvGrpSpPr/>
          <p:nvPr/>
        </p:nvGrpSpPr>
        <p:grpSpPr>
          <a:xfrm>
            <a:off x="341601" y="764307"/>
            <a:ext cx="5845272" cy="5366328"/>
            <a:chOff x="341601" y="764307"/>
            <a:chExt cx="5845272" cy="536632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3CDF843-B27B-4E67-884B-0BBE69634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601" y="814747"/>
              <a:ext cx="5845272" cy="52285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341E48F-200B-4E41-8512-3BAFAC0B0799}"/>
                </a:ext>
              </a:extLst>
            </p:cNvPr>
            <p:cNvSpPr/>
            <p:nvPr/>
          </p:nvSpPr>
          <p:spPr>
            <a:xfrm>
              <a:off x="646546" y="764307"/>
              <a:ext cx="5366328" cy="5366328"/>
            </a:xfrm>
            <a:prstGeom prst="ellips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8050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335688"/>
            <a:ext cx="5157787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 to ask: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159600"/>
            <a:ext cx="5157787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35688"/>
            <a:ext cx="5183188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159600"/>
            <a:ext cx="5183188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7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01213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/>
              </a:rPr>
              <a:t>Year 7 Weekly Homework Spring 1.1	</a:t>
            </a:r>
            <a:r>
              <a:rPr lang="en-GB" sz="1600" b="1" dirty="0">
                <a:cs typeface="Arial"/>
              </a:rPr>
              <a:t>        How Are Populations Changing in the Americas?</a:t>
            </a:r>
            <a:r>
              <a:rPr lang="en-GB" sz="1600" dirty="0">
                <a:cs typeface="Arial"/>
              </a:rPr>
              <a:t>		                             KB: page 27-28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661979"/>
              </p:ext>
            </p:extLst>
          </p:nvPr>
        </p:nvGraphicFramePr>
        <p:xfrm>
          <a:off x="121916" y="597696"/>
          <a:ext cx="11956872" cy="6161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607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1.  Fill in the key terms and definitions for the following: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latin typeface="+mn-lt"/>
                        </a:rPr>
                        <a:t> </a:t>
                      </a:r>
                      <a:r>
                        <a:rPr lang="en-GB" sz="1200" b="1" dirty="0">
                          <a:latin typeface="+mn-lt"/>
                          <a:cs typeface="Arial"/>
                        </a:rPr>
                        <a:t>3.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  Use P27 and P28 in your KB to fill in the blanks:</a:t>
                      </a:r>
                      <a:endParaRPr lang="en-GB" sz="1200" b="0" i="0" u="none" strike="noStrike" baseline="0" noProof="0" dirty="0">
                        <a:latin typeface="+mn-lt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en-GB" sz="1200" b="0" i="0" u="none" strike="noStrike" baseline="0" noProof="0" dirty="0">
                          <a:latin typeface="+mn-lt"/>
                        </a:rPr>
                        <a:t>The _______________ is the most populated country in North America. It has a population of _________________________ people. </a:t>
                      </a:r>
                    </a:p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en-GB" sz="1200" b="0" i="0" u="none" strike="noStrike" baseline="0" noProof="0" dirty="0">
                          <a:latin typeface="+mn-lt"/>
                        </a:rPr>
                        <a:t>Brazil is the most populated country in ____________________________. It has a population of __________________________ people.</a:t>
                      </a:r>
                    </a:p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en-GB" sz="1200" b="0" i="0" u="none" strike="noStrike" baseline="0" noProof="0" dirty="0">
                          <a:latin typeface="+mn-lt"/>
                        </a:rPr>
                        <a:t>Wealthy countries are known as __________________________________ (HIC’s) and poorer countries are known as ____________________________________ (LIC’s). Population is not evenly distributed. Some countries are ______________ populated, with lots of people living in one area, and other areas are ________________ populated, with very few people living in one area.</a:t>
                      </a:r>
                      <a:r>
                        <a:rPr lang="en-GB" sz="1200" b="1" i="0" u="none" strike="noStrike" baseline="0" noProof="0" dirty="0">
                          <a:latin typeface="+mn-lt"/>
                        </a:rPr>
                        <a:t> </a:t>
                      </a:r>
                      <a:r>
                        <a:rPr lang="en-GB" sz="1100" b="0" i="0" u="none" strike="noStrike" baseline="0" noProof="0" dirty="0">
                          <a:latin typeface="+mn-lt"/>
                        </a:rPr>
                        <a:t>One reason for unequal population distribution is _________________________________.</a:t>
                      </a:r>
                      <a:endParaRPr lang="en-GB" sz="1200" b="0" i="0" u="none" strike="noStrike" baseline="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775336">
                <a:tc>
                  <a:txBody>
                    <a:bodyPr/>
                    <a:lstStyle/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2. Draw an image/ icon for the following key terms:</a:t>
                      </a: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/>
                        </a:rPr>
                        <a:t>4.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 Use compass points to describe the population distribution in South America 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0434F52-D2C7-4D3D-9D2A-EEE3090CED69}"/>
              </a:ext>
            </a:extLst>
          </p:cNvPr>
          <p:cNvSpPr/>
          <p:nvPr/>
        </p:nvSpPr>
        <p:spPr>
          <a:xfrm>
            <a:off x="131747" y="3224981"/>
            <a:ext cx="5954421" cy="801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C414809-A8F2-4DE1-BB0F-03277709E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92840"/>
              </p:ext>
            </p:extLst>
          </p:nvPr>
        </p:nvGraphicFramePr>
        <p:xfrm>
          <a:off x="211621" y="902341"/>
          <a:ext cx="5761703" cy="3934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535">
                  <a:extLst>
                    <a:ext uri="{9D8B030D-6E8A-4147-A177-3AD203B41FA5}">
                      <a16:colId xmlns:a16="http://schemas.microsoft.com/office/drawing/2014/main" val="3720703643"/>
                    </a:ext>
                  </a:extLst>
                </a:gridCol>
                <a:gridCol w="4562168">
                  <a:extLst>
                    <a:ext uri="{9D8B030D-6E8A-4147-A177-3AD203B41FA5}">
                      <a16:colId xmlns:a16="http://schemas.microsoft.com/office/drawing/2014/main" val="3263919625"/>
                    </a:ext>
                  </a:extLst>
                </a:gridCol>
              </a:tblGrid>
              <a:tr h="32669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Key Term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dirty="0"/>
                        <a:t>Definition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94644"/>
                  </a:ext>
                </a:extLst>
              </a:tr>
              <a:tr h="537896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Population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31674"/>
                  </a:ext>
                </a:extLst>
              </a:tr>
              <a:tr h="53835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 small amount of people in a given area.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2151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Densely Populated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29559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Population Distribution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11332"/>
                  </a:ext>
                </a:extLst>
              </a:tr>
              <a:tr h="49399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The number of people living in a given area, usually within 1km²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94362"/>
                  </a:ext>
                </a:extLst>
              </a:tr>
              <a:tr h="519749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HIC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4053"/>
                  </a:ext>
                </a:extLst>
              </a:tr>
              <a:tr h="45158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LIC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081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9563141-8499-4C22-8FBC-9FC5B0441AD6}"/>
              </a:ext>
            </a:extLst>
          </p:cNvPr>
          <p:cNvSpPr/>
          <p:nvPr/>
        </p:nvSpPr>
        <p:spPr>
          <a:xfrm>
            <a:off x="258772" y="5157809"/>
            <a:ext cx="2700738" cy="1467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D5EC8-C0CF-427E-8494-2E5498EE0781}"/>
              </a:ext>
            </a:extLst>
          </p:cNvPr>
          <p:cNvSpPr/>
          <p:nvPr/>
        </p:nvSpPr>
        <p:spPr>
          <a:xfrm>
            <a:off x="3233258" y="5157809"/>
            <a:ext cx="2700738" cy="1467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ABC9D-D7A8-447B-9488-3C7656BE9E28}"/>
              </a:ext>
            </a:extLst>
          </p:cNvPr>
          <p:cNvSpPr txBox="1"/>
          <p:nvPr/>
        </p:nvSpPr>
        <p:spPr>
          <a:xfrm>
            <a:off x="826183" y="6336211"/>
            <a:ext cx="156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Sparsely Populated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27D043-B259-4AC2-A4DA-138185EFEAA7}"/>
              </a:ext>
            </a:extLst>
          </p:cNvPr>
          <p:cNvSpPr txBox="1"/>
          <p:nvPr/>
        </p:nvSpPr>
        <p:spPr>
          <a:xfrm>
            <a:off x="3824976" y="6336211"/>
            <a:ext cx="156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Densely Populated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CF137A-3838-4A5E-8BC8-B8E6B73BC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2366" t="31684" r="29758" b="15412"/>
          <a:stretch/>
        </p:blipFill>
        <p:spPr>
          <a:xfrm>
            <a:off x="6189182" y="3923071"/>
            <a:ext cx="2418509" cy="26999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D812FB-1ADD-477A-BD77-21195507E868}"/>
              </a:ext>
            </a:extLst>
          </p:cNvPr>
          <p:cNvSpPr txBox="1"/>
          <p:nvPr/>
        </p:nvSpPr>
        <p:spPr>
          <a:xfrm>
            <a:off x="8710705" y="3750888"/>
            <a:ext cx="3325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C78A29-5509-4863-A47E-D2E604142C79}"/>
              </a:ext>
            </a:extLst>
          </p:cNvPr>
          <p:cNvCxnSpPr/>
          <p:nvPr/>
        </p:nvCxnSpPr>
        <p:spPr>
          <a:xfrm flipV="1">
            <a:off x="8357419" y="4144177"/>
            <a:ext cx="0" cy="41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C195FA-A05A-4A17-B082-8394FC756AA7}"/>
              </a:ext>
            </a:extLst>
          </p:cNvPr>
          <p:cNvSpPr txBox="1"/>
          <p:nvPr/>
        </p:nvSpPr>
        <p:spPr>
          <a:xfrm>
            <a:off x="8219767" y="3913239"/>
            <a:ext cx="275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3726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23" y="162173"/>
            <a:ext cx="12000413" cy="3294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/>
              </a:rPr>
              <a:t>Year 7 Weekly Homework Spring 1.2	</a:t>
            </a:r>
            <a:r>
              <a:rPr lang="en-GB" sz="1600" b="1" dirty="0">
                <a:cs typeface="Arial"/>
              </a:rPr>
              <a:t>	          Population in the UK</a:t>
            </a:r>
            <a:r>
              <a:rPr lang="en-GB" sz="1600" dirty="0">
                <a:cs typeface="Arial"/>
              </a:rPr>
              <a:t>		                                              KB: page 8-9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37052"/>
              </p:ext>
            </p:extLst>
          </p:nvPr>
        </p:nvGraphicFramePr>
        <p:xfrm>
          <a:off x="117564" y="568960"/>
          <a:ext cx="11956872" cy="6155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9305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1. Are these statements TRUE or FALSE?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Britain consists of England and Wales:                                    __________________</a:t>
                      </a:r>
                      <a:endParaRPr lang="en-GB" sz="1200" b="0" i="0" u="none" strike="noStrike" baseline="0" noProof="0" dirty="0"/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The capital city of Northern Ireland is Dublin:                        </a:t>
                      </a:r>
                      <a:r>
                        <a:rPr lang="en-GB" sz="1200" b="0" i="0" u="none" strike="noStrike" baseline="0" noProof="0" dirty="0">
                          <a:latin typeface="+mn-lt"/>
                          <a:cs typeface="Arial"/>
                        </a:rPr>
                        <a:t>__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</a:t>
                      </a:r>
                      <a:endParaRPr lang="en-GB" sz="1200" b="0" i="0" u="none" strike="noStrike" baseline="0" noProof="0" dirty="0"/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The countryside is more densely populated than cities:      __________________             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Wales is located west of England:                                 </a:t>
                      </a:r>
                      <a:r>
                        <a:rPr lang="en-GB" sz="1200" b="0" i="0" u="none" strike="noStrike" baseline="0" noProof="0" dirty="0">
                          <a:latin typeface="+mn-lt"/>
                          <a:cs typeface="Arial"/>
                        </a:rPr>
                        <a:t>           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</a:t>
                      </a:r>
                      <a:endParaRPr lang="en-GB" sz="1200" b="0" i="0" u="none" strike="noStrike" baseline="0" noProof="0" dirty="0">
                        <a:latin typeface="Calibri"/>
                      </a:endParaRP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Calibri"/>
                          <a:cs typeface="Arial"/>
                        </a:rPr>
                        <a:t>Ireland is located south east of Scotland:                               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+mn-lt"/>
                          <a:cs typeface="Arial"/>
                        </a:rPr>
                        <a:t>The British Isles consists of two large islands:                        __________________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+mn-lt"/>
                          <a:cs typeface="Arial"/>
                        </a:rPr>
                        <a:t>London, Cardiff and Belfast are densely populated:              __________________</a:t>
                      </a:r>
                      <a:endParaRPr lang="en-GB" sz="1200" b="0" i="0" u="none" strike="noStrike" baseline="0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latin typeface="+mn-lt"/>
                        </a:rPr>
                        <a:t> </a:t>
                      </a:r>
                      <a:r>
                        <a:rPr lang="en-GB" sz="1200" b="1" dirty="0">
                          <a:latin typeface="+mn-lt"/>
                          <a:cs typeface="Arial"/>
                        </a:rPr>
                        <a:t>3.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  Answer the following questions:</a:t>
                      </a:r>
                      <a:endParaRPr lang="en-GB" sz="1200" b="0" i="0" u="none" strike="noStrike" baseline="0" noProof="0" dirty="0">
                        <a:latin typeface="+mn-lt"/>
                      </a:endParaRPr>
                    </a:p>
                    <a:p>
                      <a:pPr marL="685800" lvl="1" indent="-228600">
                        <a:lnSpc>
                          <a:spcPct val="1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Why are some places densely populated?</a:t>
                      </a:r>
                    </a:p>
                    <a:p>
                      <a:pPr marL="685800" lvl="1" indent="-228600">
                        <a:lnSpc>
                          <a:spcPct val="100000"/>
                        </a:lnSpc>
                        <a:buFont typeface="+mj-lt"/>
                        <a:buAutoNum type="alphaLcParenR"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 marL="685800" lvl="1" indent="-228600">
                        <a:lnSpc>
                          <a:spcPct val="100000"/>
                        </a:lnSpc>
                        <a:buFont typeface="+mj-lt"/>
                        <a:buAutoNum type="alphaLcParenR"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 marL="685800" lvl="1" indent="-228600">
                        <a:lnSpc>
                          <a:spcPct val="100000"/>
                        </a:lnSpc>
                        <a:buFont typeface="+mj-lt"/>
                        <a:buAutoNum type="alphaLcParenR"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 marL="685800" lvl="1" indent="-228600">
                        <a:lnSpc>
                          <a:spcPct val="100000"/>
                        </a:lnSpc>
                        <a:buFont typeface="+mj-lt"/>
                        <a:buAutoNum type="alphaLcParenR"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 marL="685800" lvl="1" indent="-228600">
                        <a:lnSpc>
                          <a:spcPct val="1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Why are some places sparsely populated?</a:t>
                      </a:r>
                    </a:p>
                    <a:p>
                      <a:pPr marL="685800" lvl="1" indent="-228600">
                        <a:lnSpc>
                          <a:spcPct val="100000"/>
                        </a:lnSpc>
                        <a:buFont typeface="+mj-lt"/>
                        <a:buAutoNum type="alphaLcParenR"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 marL="685800" lvl="1" indent="-228600">
                        <a:lnSpc>
                          <a:spcPct val="100000"/>
                        </a:lnSpc>
                        <a:buFont typeface="+mj-lt"/>
                        <a:buAutoNum type="alphaLcParenR"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 marL="685800" lvl="1" indent="-228600">
                        <a:lnSpc>
                          <a:spcPct val="100000"/>
                        </a:lnSpc>
                        <a:buFont typeface="+mj-lt"/>
                        <a:buAutoNum type="alphaLcParenR"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 marL="685800" lvl="1" indent="-228600">
                        <a:lnSpc>
                          <a:spcPct val="100000"/>
                        </a:lnSpc>
                        <a:buFont typeface="+mj-lt"/>
                        <a:buAutoNum type="alphaLcParenR"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 marL="685800" lvl="1" indent="-228600">
                        <a:lnSpc>
                          <a:spcPct val="1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is a choropleth map?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162918"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2a. Shade in the population distribution of the UK:</a:t>
                      </a: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2b. Name one ‘crowded’ place in the UK.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2c. Name one ‘medium populated’ place in the UK.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2d. Name one place in the UK with ‘few people’.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/>
                        </a:rPr>
                        <a:t>4.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 Connect these words (you must make at least 4 connections):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49E2EF-CF52-48AE-BAFC-7015C1D41CB8}"/>
              </a:ext>
            </a:extLst>
          </p:cNvPr>
          <p:cNvSpPr txBox="1"/>
          <p:nvPr/>
        </p:nvSpPr>
        <p:spPr>
          <a:xfrm>
            <a:off x="10819711" y="3835076"/>
            <a:ext cx="10151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Densely Populated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91D2C-6BAE-4005-A912-96563D363778}"/>
              </a:ext>
            </a:extLst>
          </p:cNvPr>
          <p:cNvSpPr txBox="1"/>
          <p:nvPr/>
        </p:nvSpPr>
        <p:spPr>
          <a:xfrm>
            <a:off x="10990546" y="6212358"/>
            <a:ext cx="80367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London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8D903-5148-4EE2-A03A-7A5C60FC234A}"/>
              </a:ext>
            </a:extLst>
          </p:cNvPr>
          <p:cNvSpPr txBox="1"/>
          <p:nvPr/>
        </p:nvSpPr>
        <p:spPr>
          <a:xfrm>
            <a:off x="6382846" y="3942798"/>
            <a:ext cx="6410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Cities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FD8D1-0914-495B-B0C2-EE4DB7C22BCE}"/>
              </a:ext>
            </a:extLst>
          </p:cNvPr>
          <p:cNvSpPr txBox="1"/>
          <p:nvPr/>
        </p:nvSpPr>
        <p:spPr>
          <a:xfrm>
            <a:off x="6226862" y="6212358"/>
            <a:ext cx="10667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Countryside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F2CA7-65C7-4951-87CB-DE587C267A6D}"/>
              </a:ext>
            </a:extLst>
          </p:cNvPr>
          <p:cNvSpPr txBox="1"/>
          <p:nvPr/>
        </p:nvSpPr>
        <p:spPr>
          <a:xfrm>
            <a:off x="8558952" y="5544387"/>
            <a:ext cx="10243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Sparsely Populated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03611-8705-48CC-88F4-3F38B9DDD589}"/>
              </a:ext>
            </a:extLst>
          </p:cNvPr>
          <p:cNvSpPr txBox="1"/>
          <p:nvPr/>
        </p:nvSpPr>
        <p:spPr>
          <a:xfrm>
            <a:off x="8486466" y="4373997"/>
            <a:ext cx="11693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Snowdonia National Park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8FA34-7976-44CF-A42F-373E52D80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9" t="25002" r="15540" b="2882"/>
          <a:stretch/>
        </p:blipFill>
        <p:spPr>
          <a:xfrm>
            <a:off x="3435193" y="3648862"/>
            <a:ext cx="2369125" cy="3069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AC1575-724C-4F06-98F5-ACB01BE132B5}"/>
              </a:ext>
            </a:extLst>
          </p:cNvPr>
          <p:cNvSpPr txBox="1"/>
          <p:nvPr/>
        </p:nvSpPr>
        <p:spPr>
          <a:xfrm>
            <a:off x="5273174" y="3876457"/>
            <a:ext cx="896312" cy="103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b="1" u="sng" dirty="0"/>
              <a:t>Key:</a:t>
            </a:r>
          </a:p>
          <a:p>
            <a:pPr>
              <a:lnSpc>
                <a:spcPct val="150000"/>
              </a:lnSpc>
            </a:pPr>
            <a:r>
              <a:rPr lang="en-GB" sz="1050" b="1" dirty="0"/>
              <a:t>Crowded</a:t>
            </a:r>
          </a:p>
          <a:p>
            <a:pPr>
              <a:lnSpc>
                <a:spcPct val="150000"/>
              </a:lnSpc>
            </a:pPr>
            <a:r>
              <a:rPr lang="en-GB" sz="1050" b="1" dirty="0"/>
              <a:t>Medium </a:t>
            </a:r>
          </a:p>
          <a:p>
            <a:pPr>
              <a:lnSpc>
                <a:spcPct val="150000"/>
              </a:lnSpc>
            </a:pPr>
            <a:r>
              <a:rPr lang="en-GB" sz="1050" b="1" dirty="0"/>
              <a:t>Few People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75D1CE-7956-4947-A281-33E1367C34A1}"/>
              </a:ext>
            </a:extLst>
          </p:cNvPr>
          <p:cNvSpPr/>
          <p:nvPr/>
        </p:nvSpPr>
        <p:spPr>
          <a:xfrm>
            <a:off x="5080134" y="4215102"/>
            <a:ext cx="213360" cy="1799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BAE63-184B-4E79-ABB0-F15EBA248BB2}"/>
              </a:ext>
            </a:extLst>
          </p:cNvPr>
          <p:cNvSpPr/>
          <p:nvPr/>
        </p:nvSpPr>
        <p:spPr>
          <a:xfrm>
            <a:off x="5080134" y="4443504"/>
            <a:ext cx="213360" cy="1799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BA5FF0-15C6-4D03-976B-23699084F476}"/>
              </a:ext>
            </a:extLst>
          </p:cNvPr>
          <p:cNvSpPr/>
          <p:nvPr/>
        </p:nvSpPr>
        <p:spPr>
          <a:xfrm>
            <a:off x="5080134" y="4666488"/>
            <a:ext cx="213360" cy="1799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2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7 Weekly </a:t>
            </a: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Homework</a:t>
            </a:r>
            <a:r>
              <a:rPr lang="en-GB" sz="1600" dirty="0">
                <a:cs typeface="Arial" panose="020B0604020202020204" pitchFamily="34" charset="0"/>
              </a:rPr>
              <a:t> Spring 1.3		</a:t>
            </a:r>
            <a:r>
              <a:rPr lang="en-GB" sz="1600" b="1" dirty="0">
                <a:cs typeface="Arial" panose="020B0604020202020204" pitchFamily="34" charset="0"/>
              </a:rPr>
              <a:t>Americas Population: USA Vs. Mexico	                            </a:t>
            </a:r>
            <a:r>
              <a:rPr lang="en-GB" sz="1600" dirty="0">
                <a:cs typeface="Arial" panose="020B0604020202020204" pitchFamily="34" charset="0"/>
              </a:rPr>
              <a:t>Knowledge Book 29-30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64972"/>
              </p:ext>
            </p:extLst>
          </p:nvPr>
        </p:nvGraphicFramePr>
        <p:xfrm>
          <a:off x="78375" y="589263"/>
          <a:ext cx="11956872" cy="6197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301580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GB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Compare the population statistics of the USA and Mexico: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dirty="0">
                          <a:latin typeface="Arial"/>
                          <a:cs typeface="Arial"/>
                        </a:rPr>
                        <a:t> 3.</a:t>
                      </a:r>
                      <a:r>
                        <a:rPr lang="en-GB" sz="11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100" b="1" dirty="0">
                          <a:latin typeface="Arial"/>
                          <a:cs typeface="Arial"/>
                        </a:rPr>
                        <a:t>Which countries population pyramid is this?  Explain what it shows.</a:t>
                      </a:r>
                      <a:endParaRPr lang="en-GB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181813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baseline="0" dirty="0">
                          <a:latin typeface="Arial"/>
                          <a:cs typeface="Arial"/>
                        </a:rPr>
                        <a:t>2. </a:t>
                      </a:r>
                      <a:r>
                        <a:rPr lang="en-GB" sz="1100" b="1" dirty="0">
                          <a:latin typeface="Arial"/>
                          <a:cs typeface="Arial"/>
                        </a:rPr>
                        <a:t>Which countries population pyramid is this?  Explain what it shows.</a:t>
                      </a:r>
                      <a:endParaRPr lang="en-GB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What effects occur because of the populations in USA and Mexico?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31315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CA2572D7-388C-4A6B-8724-4DCF644BB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54019"/>
              </p:ext>
            </p:extLst>
          </p:nvPr>
        </p:nvGraphicFramePr>
        <p:xfrm>
          <a:off x="6177810" y="3883298"/>
          <a:ext cx="574014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837">
                  <a:extLst>
                    <a:ext uri="{9D8B030D-6E8A-4147-A177-3AD203B41FA5}">
                      <a16:colId xmlns:a16="http://schemas.microsoft.com/office/drawing/2014/main" val="2772034291"/>
                    </a:ext>
                  </a:extLst>
                </a:gridCol>
                <a:gridCol w="4105303">
                  <a:extLst>
                    <a:ext uri="{9D8B030D-6E8A-4147-A177-3AD203B41FA5}">
                      <a16:colId xmlns:a16="http://schemas.microsoft.com/office/drawing/2014/main" val="1083818623"/>
                    </a:ext>
                  </a:extLst>
                </a:gridCol>
              </a:tblGrid>
              <a:tr h="13718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The effect of this…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844255"/>
                  </a:ext>
                </a:extLst>
              </a:tr>
              <a:tr h="371563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USA has an elderly population and high life expectancy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70127"/>
                  </a:ext>
                </a:extLst>
              </a:tr>
              <a:tr h="371564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Mexico has a large young dependent population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41613"/>
                  </a:ext>
                </a:extLst>
              </a:tr>
              <a:tr h="371563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The effects on Mexico of large amounts of people migrating away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83025"/>
                  </a:ext>
                </a:extLst>
              </a:tr>
              <a:tr h="371563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The effects on USA of large amounts of migrants from Mexico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8259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A82D8E-7C59-4F56-9140-E265ECB25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40856"/>
              </p:ext>
            </p:extLst>
          </p:nvPr>
        </p:nvGraphicFramePr>
        <p:xfrm>
          <a:off x="237907" y="1068441"/>
          <a:ext cx="5680366" cy="2452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820">
                  <a:extLst>
                    <a:ext uri="{9D8B030D-6E8A-4147-A177-3AD203B41FA5}">
                      <a16:colId xmlns:a16="http://schemas.microsoft.com/office/drawing/2014/main" val="3720703643"/>
                    </a:ext>
                  </a:extLst>
                </a:gridCol>
                <a:gridCol w="2358773">
                  <a:extLst>
                    <a:ext uri="{9D8B030D-6E8A-4147-A177-3AD203B41FA5}">
                      <a16:colId xmlns:a16="http://schemas.microsoft.com/office/drawing/2014/main" val="2039205728"/>
                    </a:ext>
                  </a:extLst>
                </a:gridCol>
                <a:gridCol w="2358773">
                  <a:extLst>
                    <a:ext uri="{9D8B030D-6E8A-4147-A177-3AD203B41FA5}">
                      <a16:colId xmlns:a16="http://schemas.microsoft.com/office/drawing/2014/main" val="3263919625"/>
                    </a:ext>
                  </a:extLst>
                </a:gridCol>
              </a:tblGrid>
              <a:tr h="323013">
                <a:tc>
                  <a:txBody>
                    <a:bodyPr/>
                    <a:lstStyle/>
                    <a:p>
                      <a:r>
                        <a:rPr lang="en-GB" sz="1200" b="1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dirty="0"/>
                        <a:t>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dirty="0"/>
                        <a:t>Mexico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194644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r>
                        <a:rPr lang="en-GB" sz="12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731674"/>
                  </a:ext>
                </a:extLst>
              </a:tr>
              <a:tr h="538354">
                <a:tc>
                  <a:txBody>
                    <a:bodyPr/>
                    <a:lstStyle/>
                    <a:p>
                      <a:r>
                        <a:rPr lang="en-GB" sz="1200" dirty="0"/>
                        <a:t>Life expectancy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832151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r>
                        <a:rPr lang="en-GB" sz="1200" dirty="0"/>
                        <a:t>Birth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129559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r>
                        <a:rPr lang="en-GB" sz="1200" dirty="0"/>
                        <a:t>Death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81133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A9AF308-74D5-41CB-96A5-E2D109C78974}"/>
              </a:ext>
            </a:extLst>
          </p:cNvPr>
          <p:cNvSpPr txBox="1"/>
          <p:nvPr/>
        </p:nvSpPr>
        <p:spPr>
          <a:xfrm>
            <a:off x="9168346" y="905362"/>
            <a:ext cx="28700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B14EC-7A24-47E1-93E0-7F40F8DD624F}"/>
              </a:ext>
            </a:extLst>
          </p:cNvPr>
          <p:cNvSpPr txBox="1"/>
          <p:nvPr/>
        </p:nvSpPr>
        <p:spPr>
          <a:xfrm>
            <a:off x="3190443" y="3809320"/>
            <a:ext cx="2870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026" name="Picture 2" descr="Pop Quiz: Mexico - Population Education">
            <a:extLst>
              <a:ext uri="{FF2B5EF4-FFF2-40B4-BE49-F238E27FC236}">
                <a16:creationId xmlns:a16="http://schemas.microsoft.com/office/drawing/2014/main" id="{677DBA86-D75C-4447-889D-2956C326F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"/>
          <a:stretch/>
        </p:blipFill>
        <p:spPr bwMode="auto">
          <a:xfrm>
            <a:off x="156753" y="4084673"/>
            <a:ext cx="3017525" cy="24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pulation of United States of America 2020 - PopulationPyramid.net">
            <a:extLst>
              <a:ext uri="{FF2B5EF4-FFF2-40B4-BE49-F238E27FC236}">
                <a16:creationId xmlns:a16="http://schemas.microsoft.com/office/drawing/2014/main" id="{5490B5A8-0573-49BA-AE93-E2CAC463A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0"/>
          <a:stretch/>
        </p:blipFill>
        <p:spPr bwMode="auto">
          <a:xfrm>
            <a:off x="6100499" y="905361"/>
            <a:ext cx="2947381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C42904-E63F-45BD-A1FF-45C74AF77548}"/>
              </a:ext>
            </a:extLst>
          </p:cNvPr>
          <p:cNvSpPr txBox="1"/>
          <p:nvPr/>
        </p:nvSpPr>
        <p:spPr>
          <a:xfrm>
            <a:off x="436880" y="4378960"/>
            <a:ext cx="741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6E694E-E575-4C9D-93FA-AC24227F3C73}"/>
              </a:ext>
            </a:extLst>
          </p:cNvPr>
          <p:cNvSpPr txBox="1"/>
          <p:nvPr/>
        </p:nvSpPr>
        <p:spPr>
          <a:xfrm>
            <a:off x="2148808" y="4378409"/>
            <a:ext cx="741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93060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41BCF9F-24DA-457B-8342-B635F2A51648}"/>
              </a:ext>
            </a:extLst>
          </p:cNvPr>
          <p:cNvGrpSpPr/>
          <p:nvPr/>
        </p:nvGrpSpPr>
        <p:grpSpPr>
          <a:xfrm>
            <a:off x="3962401" y="3507172"/>
            <a:ext cx="2133604" cy="3228715"/>
            <a:chOff x="3867151" y="3497647"/>
            <a:chExt cx="2133604" cy="3228715"/>
          </a:xfrm>
        </p:grpSpPr>
        <p:pic>
          <p:nvPicPr>
            <p:cNvPr id="6148" name="Picture 4" descr="City Centre Maps | Postcode Sector Map | UK | Map Marketing">
              <a:extLst>
                <a:ext uri="{FF2B5EF4-FFF2-40B4-BE49-F238E27FC236}">
                  <a16:creationId xmlns:a16="http://schemas.microsoft.com/office/drawing/2014/main" id="{13B1FFDB-E3F1-4B27-B76F-D20BB44BE4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0" t="3001" r="3960" b="1597"/>
            <a:stretch/>
          </p:blipFill>
          <p:spPr bwMode="auto">
            <a:xfrm>
              <a:off x="3867151" y="3497647"/>
              <a:ext cx="2133604" cy="3228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2E60F3-36A7-4DA9-8FEF-E489F87CA02C}"/>
                </a:ext>
              </a:extLst>
            </p:cNvPr>
            <p:cNvSpPr/>
            <p:nvPr/>
          </p:nvSpPr>
          <p:spPr>
            <a:xfrm>
              <a:off x="5302167" y="3622127"/>
              <a:ext cx="612858" cy="2481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7 Weekly Homework Spring 1.4                           </a:t>
            </a:r>
            <a:r>
              <a:rPr lang="en-GB" sz="1600" b="1" dirty="0">
                <a:cs typeface="Arial" panose="020B0604020202020204" pitchFamily="34" charset="0"/>
              </a:rPr>
              <a:t>Map Skills: Compass Points and Symbols                                	                    </a:t>
            </a:r>
            <a:r>
              <a:rPr lang="en-GB" sz="1600" dirty="0">
                <a:cs typeface="Arial" panose="020B0604020202020204" pitchFamily="34" charset="0"/>
              </a:rPr>
              <a:t>Knowledge Book 10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7326"/>
              </p:ext>
            </p:extLst>
          </p:nvPr>
        </p:nvGraphicFramePr>
        <p:xfrm>
          <a:off x="117564" y="660032"/>
          <a:ext cx="5978436" cy="6121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</a:tblGrid>
              <a:tr h="281594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Correctly label the directions on the compass (write in full words, not initials):</a:t>
                      </a:r>
                      <a:endParaRPr lang="en-GB" sz="1200" b="0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305828"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2.  Add the compass direction to complete these sentences:</a:t>
                      </a: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Edinburgh is located ___________________ of Glasgow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Newcastle is located ___________________ of Leeds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Cardiff is located ______________________ of Bristol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Bristol is located ______________________ of Cardiff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Birmingham is located _________________ of Cardiff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Leeds is located ______________________ of Edinburgh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Liverpool is located ___________________  of London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Birmingham is located _________________ of Liverpool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Manchester is located _________________  of Leeds</a:t>
                      </a: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Glasgow is located ____________________ of Manchester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id="{AAC1C620-DCF6-4C2F-8732-74ABA2705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0"/>
          <a:stretch/>
        </p:blipFill>
        <p:spPr bwMode="auto">
          <a:xfrm>
            <a:off x="1255390" y="914966"/>
            <a:ext cx="3419475" cy="24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661F43-5E5B-4C10-A4B8-E64D1EB28574}"/>
              </a:ext>
            </a:extLst>
          </p:cNvPr>
          <p:cNvSpPr/>
          <p:nvPr/>
        </p:nvSpPr>
        <p:spPr>
          <a:xfrm>
            <a:off x="2212652" y="914965"/>
            <a:ext cx="1504950" cy="248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55E22C-8974-4DE3-8806-6C11DC38C701}"/>
              </a:ext>
            </a:extLst>
          </p:cNvPr>
          <p:cNvSpPr/>
          <p:nvPr/>
        </p:nvSpPr>
        <p:spPr>
          <a:xfrm>
            <a:off x="431477" y="1960884"/>
            <a:ext cx="1504950" cy="248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25E951-F90F-4DDF-B66C-4D8C8535B07C}"/>
              </a:ext>
            </a:extLst>
          </p:cNvPr>
          <p:cNvSpPr/>
          <p:nvPr/>
        </p:nvSpPr>
        <p:spPr>
          <a:xfrm>
            <a:off x="4036217" y="1966883"/>
            <a:ext cx="1504950" cy="248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0057DE-5FCA-4014-82F2-2042A4B2808E}"/>
              </a:ext>
            </a:extLst>
          </p:cNvPr>
          <p:cNvSpPr/>
          <p:nvPr/>
        </p:nvSpPr>
        <p:spPr>
          <a:xfrm>
            <a:off x="2212652" y="3103378"/>
            <a:ext cx="1504950" cy="248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F93319-B66C-4138-AD2B-71A9E21A71C9}"/>
              </a:ext>
            </a:extLst>
          </p:cNvPr>
          <p:cNvSpPr/>
          <p:nvPr/>
        </p:nvSpPr>
        <p:spPr>
          <a:xfrm>
            <a:off x="975109" y="1355077"/>
            <a:ext cx="1504950" cy="248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8EDCEF-3F8E-40F5-A0C3-337E595FE56E}"/>
              </a:ext>
            </a:extLst>
          </p:cNvPr>
          <p:cNvSpPr/>
          <p:nvPr/>
        </p:nvSpPr>
        <p:spPr>
          <a:xfrm>
            <a:off x="3514724" y="1362055"/>
            <a:ext cx="1504950" cy="248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6C7675-64A7-452F-B499-125825DA3D6D}"/>
              </a:ext>
            </a:extLst>
          </p:cNvPr>
          <p:cNvSpPr/>
          <p:nvPr/>
        </p:nvSpPr>
        <p:spPr>
          <a:xfrm>
            <a:off x="975109" y="2632390"/>
            <a:ext cx="1504950" cy="248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52B2B4-9B9D-4184-BAAC-7D662140601A}"/>
              </a:ext>
            </a:extLst>
          </p:cNvPr>
          <p:cNvSpPr/>
          <p:nvPr/>
        </p:nvSpPr>
        <p:spPr>
          <a:xfrm>
            <a:off x="3541391" y="2628642"/>
            <a:ext cx="1504950" cy="248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785B7-B7C7-425C-8A4E-C406D1389D29}"/>
              </a:ext>
            </a:extLst>
          </p:cNvPr>
          <p:cNvSpPr/>
          <p:nvPr/>
        </p:nvSpPr>
        <p:spPr>
          <a:xfrm>
            <a:off x="6096000" y="660032"/>
            <a:ext cx="5978436" cy="61217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FCF37725-2144-4F68-B700-8FD80A0C6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93973"/>
              </p:ext>
            </p:extLst>
          </p:nvPr>
        </p:nvGraphicFramePr>
        <p:xfrm>
          <a:off x="6222711" y="1029440"/>
          <a:ext cx="5725008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2504">
                  <a:extLst>
                    <a:ext uri="{9D8B030D-6E8A-4147-A177-3AD203B41FA5}">
                      <a16:colId xmlns:a16="http://schemas.microsoft.com/office/drawing/2014/main" val="2635363416"/>
                    </a:ext>
                  </a:extLst>
                </a:gridCol>
                <a:gridCol w="2862504">
                  <a:extLst>
                    <a:ext uri="{9D8B030D-6E8A-4147-A177-3AD203B41FA5}">
                      <a16:colId xmlns:a16="http://schemas.microsoft.com/office/drawing/2014/main" val="3949718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/>
                        <a:t>Name of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/>
                        <a:t>Picture of 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92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50" b="0" dirty="0"/>
                    </a:p>
                    <a:p>
                      <a:pPr algn="ctr"/>
                      <a:r>
                        <a:rPr lang="en-GB" sz="1250" b="0" dirty="0"/>
                        <a:t>Train Station</a:t>
                      </a:r>
                    </a:p>
                    <a:p>
                      <a:pPr algn="ctr"/>
                      <a:endParaRPr lang="en-GB" sz="12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6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50" b="0" dirty="0"/>
                    </a:p>
                    <a:p>
                      <a:pPr algn="ctr"/>
                      <a:endParaRPr lang="en-GB" sz="1250" b="0" dirty="0"/>
                    </a:p>
                    <a:p>
                      <a:pPr algn="ctr"/>
                      <a:endParaRPr lang="en-GB" sz="12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89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50" b="0" dirty="0"/>
                    </a:p>
                    <a:p>
                      <a:pPr algn="ctr"/>
                      <a:endParaRPr lang="en-GB" sz="1250" b="0" dirty="0"/>
                    </a:p>
                    <a:p>
                      <a:pPr algn="ctr"/>
                      <a:endParaRPr lang="en-GB" sz="12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345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50" b="0" dirty="0"/>
                    </a:p>
                    <a:p>
                      <a:pPr algn="ctr"/>
                      <a:r>
                        <a:rPr lang="en-GB" sz="1250" b="0" dirty="0"/>
                        <a:t>Golf Course</a:t>
                      </a:r>
                    </a:p>
                    <a:p>
                      <a:pPr algn="ctr"/>
                      <a:endParaRPr lang="en-GB" sz="12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03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50" b="0" dirty="0"/>
                    </a:p>
                    <a:p>
                      <a:pPr algn="ctr"/>
                      <a:r>
                        <a:rPr lang="en-GB" sz="1250" b="0" dirty="0"/>
                        <a:t>Viewpoint</a:t>
                      </a:r>
                    </a:p>
                    <a:p>
                      <a:pPr algn="ctr"/>
                      <a:endParaRPr lang="en-GB" sz="12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6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50" b="0" dirty="0"/>
                    </a:p>
                    <a:p>
                      <a:pPr algn="ctr"/>
                      <a:endParaRPr lang="en-GB" sz="1250" b="0" dirty="0"/>
                    </a:p>
                    <a:p>
                      <a:pPr algn="ctr"/>
                      <a:endParaRPr lang="en-GB" sz="12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858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50" b="0" dirty="0"/>
                    </a:p>
                    <a:p>
                      <a:pPr algn="ctr"/>
                      <a:r>
                        <a:rPr lang="en-GB" sz="1250" b="0" dirty="0"/>
                        <a:t>Parking</a:t>
                      </a:r>
                    </a:p>
                    <a:p>
                      <a:pPr algn="ctr"/>
                      <a:endParaRPr lang="en-GB" sz="12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7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  <a:p>
                      <a:pPr algn="ctr"/>
                      <a:endParaRPr lang="en-GB" sz="1200" b="0" dirty="0"/>
                    </a:p>
                    <a:p>
                      <a:pPr algn="ctr"/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533355"/>
                  </a:ext>
                </a:extLst>
              </a:tr>
            </a:tbl>
          </a:graphicData>
        </a:graphic>
      </p:graphicFrame>
      <p:pic>
        <p:nvPicPr>
          <p:cNvPr id="6150" name="Picture 6">
            <a:extLst>
              <a:ext uri="{FF2B5EF4-FFF2-40B4-BE49-F238E27FC236}">
                <a16:creationId xmlns:a16="http://schemas.microsoft.com/office/drawing/2014/main" id="{3DA2C585-5D9E-47CE-ABF0-ACF913E15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" t="72695" r="70508" b="17857"/>
          <a:stretch/>
        </p:blipFill>
        <p:spPr bwMode="auto">
          <a:xfrm>
            <a:off x="9757060" y="2065854"/>
            <a:ext cx="1792482" cy="30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7F2D5AF6-E97A-466F-9496-AFF5700F0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2" t="52931" r="29492" b="30000"/>
          <a:stretch/>
        </p:blipFill>
        <p:spPr bwMode="auto">
          <a:xfrm>
            <a:off x="10227058" y="2702788"/>
            <a:ext cx="612392" cy="5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E25474A9-B0B3-4CED-8B74-F51A44292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3" t="50000" r="3357" b="33096"/>
          <a:stretch/>
        </p:blipFill>
        <p:spPr bwMode="auto">
          <a:xfrm>
            <a:off x="10208007" y="4661162"/>
            <a:ext cx="679068" cy="58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84D0B8-47DE-4440-B38B-DBAF51FC65F2}"/>
              </a:ext>
            </a:extLst>
          </p:cNvPr>
          <p:cNvSpPr txBox="1"/>
          <p:nvPr/>
        </p:nvSpPr>
        <p:spPr>
          <a:xfrm>
            <a:off x="6096000" y="654661"/>
            <a:ext cx="500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3. Complete the table by either naming or drawing the map symbol:</a:t>
            </a:r>
          </a:p>
        </p:txBody>
      </p:sp>
      <p:pic>
        <p:nvPicPr>
          <p:cNvPr id="6156" name="Picture 12">
            <a:extLst>
              <a:ext uri="{FF2B5EF4-FFF2-40B4-BE49-F238E27FC236}">
                <a16:creationId xmlns:a16="http://schemas.microsoft.com/office/drawing/2014/main" id="{DC1D4E4E-FB5D-467E-9D29-27EABA4DF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6" t="28118" r="50000" b="57184"/>
          <a:stretch/>
        </p:blipFill>
        <p:spPr bwMode="auto">
          <a:xfrm>
            <a:off x="10149875" y="6005507"/>
            <a:ext cx="795331" cy="5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2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531ABE5-3957-4A42-AD20-F13395838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6" r="6414"/>
          <a:stretch/>
        </p:blipFill>
        <p:spPr>
          <a:xfrm>
            <a:off x="7386475" y="4124960"/>
            <a:ext cx="3545840" cy="2621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/>
              </a:rPr>
              <a:t>Year 7 Weekly Homework Spring 1.5                                            </a:t>
            </a:r>
            <a:r>
              <a:rPr lang="en-GB" sz="1600" b="1" dirty="0">
                <a:cs typeface="Arial"/>
              </a:rPr>
              <a:t>Biomes of the Americas                                                        </a:t>
            </a:r>
            <a:r>
              <a:rPr lang="en-GB" sz="1600" dirty="0">
                <a:cs typeface="Arial"/>
              </a:rPr>
              <a:t>Knowledge Book Page 31</a:t>
            </a:r>
            <a:endParaRPr lang="en-GB" sz="1600" dirty="0">
              <a:latin typeface="Arial" panose="020B0604020202020204" pitchFamily="34" charset="0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445848"/>
              </p:ext>
            </p:extLst>
          </p:nvPr>
        </p:nvGraphicFramePr>
        <p:xfrm>
          <a:off x="117564" y="628899"/>
          <a:ext cx="11956872" cy="610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3549984"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1a. Define the following key terms: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Biome- _____________________________________________________________________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Ecosystem- __________________________________________________________________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  <a:endParaRPr lang="en-US" sz="1200" b="0" i="0" u="none" strike="noStrike" baseline="0" noProof="0" dirty="0">
                        <a:latin typeface="+mn-lt"/>
                        <a:cs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+mn-lt"/>
                          <a:cs typeface="Arial" panose="020B0604020202020204" pitchFamily="34" charset="0"/>
                        </a:rPr>
                        <a:t>1b. List 3 biotic (living) components in an ecosystem:</a:t>
                      </a:r>
                    </a:p>
                    <a:p>
                      <a:pPr marL="228600" lvl="0" indent="-2286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lvl="0" indent="-2286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i="0" u="none" strike="noStrike" baseline="0" noProof="0" dirty="0">
                          <a:latin typeface="+mn-lt"/>
                          <a:cs typeface="Arial" panose="020B0604020202020204" pitchFamily="34" charset="0"/>
                        </a:rPr>
                        <a:t>1c. List 3 abiotic (non-living) components in an ecosystem: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1" dirty="0">
                          <a:latin typeface="+mn-lt"/>
                          <a:cs typeface="Arial"/>
                        </a:rPr>
                        <a:t> 2.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  Study the map on P31 – List all the different biomes found in the Americas:</a:t>
                      </a:r>
                      <a:endParaRPr lang="en-GB" sz="1200" b="1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558240"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3. Decide if the following statements are TRUE or FALSE: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The America’s have many different climates and biomes                     ____________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The main biomes of South America are Grasslands and Taiga             ____________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Tropical Rainforest biome is found in South America                            ____________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North America is mainly Taiga and Tundra biome                                  ____________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South America is colder than North America                                          ____________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The USA has no deserts                                                                              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/>
                        </a:rPr>
                        <a:t>4.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 Label these countries on the diagram:</a:t>
                      </a: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4EE83EA-E810-49DA-8B9C-3336BDAFCDFE}"/>
              </a:ext>
            </a:extLst>
          </p:cNvPr>
          <p:cNvSpPr/>
          <p:nvPr/>
        </p:nvSpPr>
        <p:spPr>
          <a:xfrm>
            <a:off x="6437745" y="1191491"/>
            <a:ext cx="360219" cy="2124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76E72B-96E5-443E-A5AC-F6711D3DCF9D}"/>
              </a:ext>
            </a:extLst>
          </p:cNvPr>
          <p:cNvSpPr/>
          <p:nvPr/>
        </p:nvSpPr>
        <p:spPr>
          <a:xfrm>
            <a:off x="8316496" y="2324735"/>
            <a:ext cx="360219" cy="2124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03D0F-6FBC-4737-A25B-8B059BE9D9BA}"/>
              </a:ext>
            </a:extLst>
          </p:cNvPr>
          <p:cNvSpPr/>
          <p:nvPr/>
        </p:nvSpPr>
        <p:spPr>
          <a:xfrm>
            <a:off x="10277148" y="1191491"/>
            <a:ext cx="360219" cy="2124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C3339A-41E6-4B8C-AAD0-ED0C8FE26B6E}"/>
              </a:ext>
            </a:extLst>
          </p:cNvPr>
          <p:cNvSpPr/>
          <p:nvPr/>
        </p:nvSpPr>
        <p:spPr>
          <a:xfrm>
            <a:off x="8316496" y="1907251"/>
            <a:ext cx="1376144" cy="66773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Biomes in the Americas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F23C97-5B5F-49E4-B3FC-3B4278B0D247}"/>
              </a:ext>
            </a:extLst>
          </p:cNvPr>
          <p:cNvCxnSpPr>
            <a:stCxn id="3" idx="7"/>
          </p:cNvCxnSpPr>
          <p:nvPr/>
        </p:nvCxnSpPr>
        <p:spPr>
          <a:xfrm flipV="1">
            <a:off x="9491108" y="1191491"/>
            <a:ext cx="786040" cy="813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2ECA61-C0B9-4583-AFA0-D997E7166019}"/>
              </a:ext>
            </a:extLst>
          </p:cNvPr>
          <p:cNvSpPr txBox="1"/>
          <p:nvPr/>
        </p:nvSpPr>
        <p:spPr>
          <a:xfrm>
            <a:off x="10206028" y="1001759"/>
            <a:ext cx="141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Tropical Rainforest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D94FB-D91F-428A-B1C6-7A344131DEFC}"/>
              </a:ext>
            </a:extLst>
          </p:cNvPr>
          <p:cNvSpPr txBox="1"/>
          <p:nvPr/>
        </p:nvSpPr>
        <p:spPr>
          <a:xfrm>
            <a:off x="6122434" y="4420318"/>
            <a:ext cx="9387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>
                <a:cs typeface="Calibri"/>
              </a:rPr>
              <a:t>Brazil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>
                <a:cs typeface="Calibri"/>
              </a:rPr>
              <a:t>Canada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>
                <a:cs typeface="Calibri"/>
              </a:rPr>
              <a:t>Mexico</a:t>
            </a:r>
          </a:p>
        </p:txBody>
      </p:sp>
    </p:spTree>
    <p:extLst>
      <p:ext uri="{BB962C8B-B14F-4D97-AF65-F5344CB8AC3E}">
        <p14:creationId xmlns:p14="http://schemas.microsoft.com/office/powerpoint/2010/main" val="22992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335688"/>
            <a:ext cx="5157787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 to ask: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159600"/>
            <a:ext cx="5157787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35688"/>
            <a:ext cx="5183188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159600"/>
            <a:ext cx="5183188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2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335688"/>
            <a:ext cx="5157787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 to ask: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159600"/>
            <a:ext cx="5157787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35688"/>
            <a:ext cx="5183188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159600"/>
            <a:ext cx="5183188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5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335688"/>
            <a:ext cx="5157787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 to ask: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159600"/>
            <a:ext cx="5157787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35688"/>
            <a:ext cx="5183188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159600"/>
            <a:ext cx="5183188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9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f71bee-26e1-45d7-9db5-e4529f37cebc">
      <UserInfo>
        <DisplayName>A.Tomlinson</DisplayName>
        <AccountId>16</AccountId>
        <AccountType/>
      </UserInfo>
      <UserInfo>
        <DisplayName>T.Hayre</DisplayName>
        <AccountId>84</AccountId>
        <AccountType/>
      </UserInfo>
      <UserInfo>
        <DisplayName>S.Bounds</DisplayName>
        <AccountId>21</AccountId>
        <AccountType/>
      </UserInfo>
      <UserInfo>
        <DisplayName>Dominic Farby-Hughes</DisplayName>
        <AccountId>711</AccountId>
        <AccountType/>
      </UserInfo>
      <UserInfo>
        <DisplayName>K.Difusco</DisplayName>
        <AccountId>15</AccountId>
        <AccountType/>
      </UserInfo>
      <UserInfo>
        <DisplayName>M.Booth</DisplayName>
        <AccountId>22</AccountId>
        <AccountType/>
      </UserInfo>
      <UserInfo>
        <DisplayName>R.Burton</DisplayName>
        <AccountId>358</AccountId>
        <AccountType/>
      </UserInfo>
      <UserInfo>
        <DisplayName>C.Beardsley</DisplayName>
        <AccountId>25</AccountId>
        <AccountType/>
      </UserInfo>
    </SharedWithUsers>
    <CloudMigratorVersion xmlns="b0291392-46c3-446b-b4e2-e6b1ee46160b">3.33.3.0</CloudMigratorVersion>
    <FileHash xmlns="b0291392-46c3-446b-b4e2-e6b1ee46160b">05cb66f48200fb20e0b148082b47109d8e0ea5ca</FileHash>
    <UniqueSourceRef xmlns="b0291392-46c3-446b-b4e2-e6b1ee46160b" xsi:nil="true"/>
    <CloudMigratorOriginId xmlns="b0291392-46c3-446b-b4e2-e6b1ee46160b">af1d81f6-db79-4fe6-8e78-db10ee7ca72e</CloudMigratorOriginId>
    <TaxCatchAll xmlns="55f71bee-26e1-45d7-9db5-e4529f37cebc" xsi:nil="true"/>
    <lcf76f155ced4ddcb4097134ff3c332f xmlns="b0291392-46c3-446b-b4e2-e6b1ee46160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DAD919C4A92C4A868A6EC556AE103C" ma:contentTypeVersion="21" ma:contentTypeDescription="Create a new document." ma:contentTypeScope="" ma:versionID="0a08bc4dcccfe27e78abec6b4de1ff41">
  <xsd:schema xmlns:xsd="http://www.w3.org/2001/XMLSchema" xmlns:xs="http://www.w3.org/2001/XMLSchema" xmlns:p="http://schemas.microsoft.com/office/2006/metadata/properties" xmlns:ns2="b0291392-46c3-446b-b4e2-e6b1ee46160b" xmlns:ns3="55f71bee-26e1-45d7-9db5-e4529f37cebc" targetNamespace="http://schemas.microsoft.com/office/2006/metadata/properties" ma:root="true" ma:fieldsID="a440bc91a1757b50560911b0958e52f3" ns2:_="" ns3:_="">
    <xsd:import namespace="b0291392-46c3-446b-b4e2-e6b1ee46160b"/>
    <xsd:import namespace="55f71bee-26e1-45d7-9db5-e4529f37cebc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91392-46c3-446b-b4e2-e6b1ee46160b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71bee-26e1-45d7-9db5-e4529f37ceb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35eee122-889a-4c0e-bbab-2dbd83197f23}" ma:internalName="TaxCatchAll" ma:showField="CatchAllData" ma:web="55f71bee-26e1-45d7-9db5-e4529f37c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44DB3C-BDFD-442C-88FE-962F3AF985BB}">
  <ds:schemaRefs>
    <ds:schemaRef ds:uri="http://purl.org/dc/elements/1.1/"/>
    <ds:schemaRef ds:uri="http://schemas.microsoft.com/office/2006/metadata/properties"/>
    <ds:schemaRef ds:uri="a6ad1c22-1184-4f62-ab9a-7984d8b1e22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61d70ed-885f-4891-981e-18c834a22ba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6D03FA-1429-491D-AA84-B72E7CB0C759}"/>
</file>

<file path=customXml/itemProps3.xml><?xml version="1.0" encoding="utf-8"?>
<ds:datastoreItem xmlns:ds="http://schemas.openxmlformats.org/officeDocument/2006/customXml" ds:itemID="{731BA484-BC3A-4947-883E-2A5A2947FF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3262</TotalTime>
  <Words>962</Words>
  <Application>Microsoft Office PowerPoint</Application>
  <PresentationFormat>Widescreen</PresentationFormat>
  <Paragraphs>187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Year 7 Weekly Homework Spring 1.1         How Are Populations Changing in the Americas?                               KB: page 27-28</vt:lpstr>
      <vt:lpstr>Year 7 Weekly Homework Spring 1.2            Population in the UK                                                KB: page 8-9</vt:lpstr>
      <vt:lpstr>Year 7 Weekly Homework Spring 1.3  Americas Population: USA Vs. Mexico                             Knowledge Book 29-30</vt:lpstr>
      <vt:lpstr>Year 7 Weekly Homework Spring 1.4                           Map Skills: Compass Points and Symbols                                                     Knowledge Book 10</vt:lpstr>
      <vt:lpstr>Year 7 Weekly Homework Spring 1.5                                            Biomes of the Americas                                                        Knowledge Book Page 31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ann-marie hill</dc:creator>
  <cp:lastModifiedBy>Riana Burton Waul</cp:lastModifiedBy>
  <cp:revision>462</cp:revision>
  <dcterms:created xsi:type="dcterms:W3CDTF">2020-03-12T18:14:32Z</dcterms:created>
  <dcterms:modified xsi:type="dcterms:W3CDTF">2021-06-22T10:02:06Z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0x010100DCDAD919C4A92C4A868A6EC556AE103C</vt:lpwstr>
  </property>
</Properties>
</file>