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77" r:id="rId5"/>
    <p:sldId id="262" r:id="rId6"/>
    <p:sldId id="263" r:id="rId7"/>
    <p:sldId id="264" r:id="rId8"/>
    <p:sldId id="265" r:id="rId9"/>
    <p:sldId id="266" r:id="rId10"/>
    <p:sldId id="267" r:id="rId11"/>
    <p:sldId id="278" r:id="rId1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8B2CA-B35E-8C31-11D7-CC7929F102E1}" v="14" dt="2021-08-09T13:06:27.566"/>
    <p1510:client id="{11C4E8D9-147C-B708-ADA0-3D80EEF4D1A3}" v="194" dt="2020-03-20T13:09:59.127"/>
    <p1510:client id="{2AA41792-9E58-44B4-80D2-4FC0A5FF6A40}" v="59" dt="2020-03-19T15:23:55.979"/>
    <p1510:client id="{2AD0BDD9-E92B-40F0-8870-836EAE514517}" v="228" dt="2020-09-27T10:00:04.714"/>
    <p1510:client id="{366828C2-651D-AD64-391F-452082DEA029}" v="32" dt="2020-05-05T13:34:41.471"/>
    <p1510:client id="{3BE3342B-4543-472D-86BB-CB059C80D9CE}" v="2" dt="2020-03-20T13:52:08.235"/>
    <p1510:client id="{4369F371-2196-2933-CCC4-35B3D7989C57}" v="33" dt="2020-05-06T08:55:26.557"/>
    <p1510:client id="{47B12300-8F9E-3393-7B7F-F63D1AA1280C}" v="330" dt="2020-05-05T13:27:54.025"/>
    <p1510:client id="{4AFF8A85-5511-54A8-5DA5-12ED48E34068}" v="9" dt="2020-03-23T12:24:11.769"/>
    <p1510:client id="{6DF2A6A5-A997-A993-A6BE-CD1151F24579}" v="35" dt="2020-03-19T16:09:20.129"/>
    <p1510:client id="{7449B1A3-0A9A-9FC8-E1FE-BD703EDAF5B4}" v="84" dt="2020-10-13T20:01:35.727"/>
    <p1510:client id="{8177404E-28CA-8DF7-47A1-AB08B831FABD}" v="8" dt="2021-08-10T11:24:44.993"/>
    <p1510:client id="{A208A1ED-8C56-2171-E5B0-69B0408E4576}" v="82" dt="2021-07-15T09:59:58.416"/>
    <p1510:client id="{CFE0F05B-20D4-EF86-CCDA-5096723A8E6B}" v="5" dt="2020-03-19T15:02:24.838"/>
    <p1510:client id="{E9E9EF28-BF1F-E38E-3808-513F75DC89CE}" v="488" dt="2020-04-21T09:40:01.991"/>
    <p1510:client id="{F4416462-883D-472B-976B-F561AAAE9094}" v="26" dt="2020-03-20T12:22:20.400"/>
    <p1510:client id="{FD1683D0-8757-B87D-CAB9-9B40498EF315}" v="6" dt="2022-09-05T17:31:24.5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3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.Bounds" userId="S::sbounds@saintben.derby.sch.uk::c3d1ff6b-a57e-47ff-a5f8-792e52e4d518" providerId="AD" clId="Web-{8177404E-28CA-8DF7-47A1-AB08B831FABD}"/>
    <pc:docChg chg="modSld">
      <pc:chgData name="S.Bounds" userId="S::sbounds@saintben.derby.sch.uk::c3d1ff6b-a57e-47ff-a5f8-792e52e4d518" providerId="AD" clId="Web-{8177404E-28CA-8DF7-47A1-AB08B831FABD}" dt="2021-08-10T11:24:44.993" v="3" actId="20577"/>
      <pc:docMkLst>
        <pc:docMk/>
      </pc:docMkLst>
      <pc:sldChg chg="modSp">
        <pc:chgData name="S.Bounds" userId="S::sbounds@saintben.derby.sch.uk::c3d1ff6b-a57e-47ff-a5f8-792e52e4d518" providerId="AD" clId="Web-{8177404E-28CA-8DF7-47A1-AB08B831FABD}" dt="2021-08-10T11:24:44.993" v="3" actId="20577"/>
        <pc:sldMkLst>
          <pc:docMk/>
          <pc:sldMk cId="3957311825" sldId="277"/>
        </pc:sldMkLst>
        <pc:spChg chg="mod">
          <ac:chgData name="S.Bounds" userId="S::sbounds@saintben.derby.sch.uk::c3d1ff6b-a57e-47ff-a5f8-792e52e4d518" providerId="AD" clId="Web-{8177404E-28CA-8DF7-47A1-AB08B831FABD}" dt="2021-08-10T11:24:44.993" v="3" actId="20577"/>
          <ac:spMkLst>
            <pc:docMk/>
            <pc:sldMk cId="3957311825" sldId="277"/>
            <ac:spMk id="76" creationId="{27120F59-A1FC-5C4A-B80F-999B2F509785}"/>
          </ac:spMkLst>
        </pc:spChg>
      </pc:sldChg>
    </pc:docChg>
  </pc:docChgLst>
  <pc:docChgLst>
    <pc:chgData name="S.Bounds" userId="S::sbounds@saintben.derby.sch.uk::c3d1ff6b-a57e-47ff-a5f8-792e52e4d518" providerId="AD" clId="Web-{00E8B2CA-B35E-8C31-11D7-CC7929F102E1}"/>
    <pc:docChg chg="modSld">
      <pc:chgData name="S.Bounds" userId="S::sbounds@saintben.derby.sch.uk::c3d1ff6b-a57e-47ff-a5f8-792e52e4d518" providerId="AD" clId="Web-{00E8B2CA-B35E-8C31-11D7-CC7929F102E1}" dt="2021-08-09T13:06:27.566" v="6" actId="20577"/>
      <pc:docMkLst>
        <pc:docMk/>
      </pc:docMkLst>
      <pc:sldChg chg="modSp">
        <pc:chgData name="S.Bounds" userId="S::sbounds@saintben.derby.sch.uk::c3d1ff6b-a57e-47ff-a5f8-792e52e4d518" providerId="AD" clId="Web-{00E8B2CA-B35E-8C31-11D7-CC7929F102E1}" dt="2021-08-09T13:06:27.566" v="6" actId="20577"/>
        <pc:sldMkLst>
          <pc:docMk/>
          <pc:sldMk cId="3957311825" sldId="277"/>
        </pc:sldMkLst>
        <pc:spChg chg="mod">
          <ac:chgData name="S.Bounds" userId="S::sbounds@saintben.derby.sch.uk::c3d1ff6b-a57e-47ff-a5f8-792e52e4d518" providerId="AD" clId="Web-{00E8B2CA-B35E-8C31-11D7-CC7929F102E1}" dt="2021-08-09T13:06:27.566" v="6" actId="20577"/>
          <ac:spMkLst>
            <pc:docMk/>
            <pc:sldMk cId="3957311825" sldId="277"/>
            <ac:spMk id="76" creationId="{27120F59-A1FC-5C4A-B80F-999B2F509785}"/>
          </ac:spMkLst>
        </pc:spChg>
      </pc:sldChg>
    </pc:docChg>
  </pc:docChgLst>
  <pc:docChgLst>
    <pc:chgData name="Adam Tomlinson" userId="S::atomlinson@ben.srscmat.co.uk::3da3c6b1-d3b7-439e-8d1e-87afb35e3ede" providerId="AD" clId="Web-{FD1683D0-8757-B87D-CAB9-9B40498EF315}"/>
    <pc:docChg chg="sldOrd">
      <pc:chgData name="Adam Tomlinson" userId="S::atomlinson@ben.srscmat.co.uk::3da3c6b1-d3b7-439e-8d1e-87afb35e3ede" providerId="AD" clId="Web-{FD1683D0-8757-B87D-CAB9-9B40498EF315}" dt="2022-09-05T17:31:24.523" v="4"/>
      <pc:docMkLst>
        <pc:docMk/>
      </pc:docMkLst>
      <pc:sldChg chg="ord">
        <pc:chgData name="Adam Tomlinson" userId="S::atomlinson@ben.srscmat.co.uk::3da3c6b1-d3b7-439e-8d1e-87afb35e3ede" providerId="AD" clId="Web-{FD1683D0-8757-B87D-CAB9-9B40498EF315}" dt="2022-09-05T17:31:02.084" v="0"/>
        <pc:sldMkLst>
          <pc:docMk/>
          <pc:sldMk cId="1459445888" sldId="263"/>
        </pc:sldMkLst>
      </pc:sldChg>
      <pc:sldChg chg="ord">
        <pc:chgData name="Adam Tomlinson" userId="S::atomlinson@ben.srscmat.co.uk::3da3c6b1-d3b7-439e-8d1e-87afb35e3ede" providerId="AD" clId="Web-{FD1683D0-8757-B87D-CAB9-9B40498EF315}" dt="2022-09-05T17:31:12.991" v="1"/>
        <pc:sldMkLst>
          <pc:docMk/>
          <pc:sldMk cId="229926765" sldId="264"/>
        </pc:sldMkLst>
      </pc:sldChg>
      <pc:sldChg chg="ord">
        <pc:chgData name="Adam Tomlinson" userId="S::atomlinson@ben.srscmat.co.uk::3da3c6b1-d3b7-439e-8d1e-87afb35e3ede" providerId="AD" clId="Web-{FD1683D0-8757-B87D-CAB9-9B40498EF315}" dt="2022-09-05T17:31:15.835" v="2"/>
        <pc:sldMkLst>
          <pc:docMk/>
          <pc:sldMk cId="2399735266" sldId="265"/>
        </pc:sldMkLst>
      </pc:sldChg>
      <pc:sldChg chg="ord">
        <pc:chgData name="Adam Tomlinson" userId="S::atomlinson@ben.srscmat.co.uk::3da3c6b1-d3b7-439e-8d1e-87afb35e3ede" providerId="AD" clId="Web-{FD1683D0-8757-B87D-CAB9-9B40498EF315}" dt="2022-09-05T17:31:18.304" v="3"/>
        <pc:sldMkLst>
          <pc:docMk/>
          <pc:sldMk cId="2659641818" sldId="266"/>
        </pc:sldMkLst>
      </pc:sldChg>
      <pc:sldChg chg="ord">
        <pc:chgData name="Adam Tomlinson" userId="S::atomlinson@ben.srscmat.co.uk::3da3c6b1-d3b7-439e-8d1e-87afb35e3ede" providerId="AD" clId="Web-{FD1683D0-8757-B87D-CAB9-9B40498EF315}" dt="2022-09-05T17:31:24.523" v="4"/>
        <pc:sldMkLst>
          <pc:docMk/>
          <pc:sldMk cId="1398396598" sldId="267"/>
        </pc:sldMkLst>
      </pc:sldChg>
    </pc:docChg>
  </pc:docChgLst>
  <pc:docChgLst>
    <pc:chgData name="S.Bounds" userId="S::sbounds@saintben.derby.sch.uk::c3d1ff6b-a57e-47ff-a5f8-792e52e4d518" providerId="AD" clId="Web-{A208A1ED-8C56-2171-E5B0-69B0408E4576}"/>
    <pc:docChg chg="modSld">
      <pc:chgData name="S.Bounds" userId="S::sbounds@saintben.derby.sch.uk::c3d1ff6b-a57e-47ff-a5f8-792e52e4d518" providerId="AD" clId="Web-{A208A1ED-8C56-2171-E5B0-69B0408E4576}" dt="2021-07-15T09:59:54.603" v="26" actId="20577"/>
      <pc:docMkLst>
        <pc:docMk/>
      </pc:docMkLst>
      <pc:sldChg chg="modSp">
        <pc:chgData name="S.Bounds" userId="S::sbounds@saintben.derby.sch.uk::c3d1ff6b-a57e-47ff-a5f8-792e52e4d518" providerId="AD" clId="Web-{A208A1ED-8C56-2171-E5B0-69B0408E4576}" dt="2021-07-15T09:57:28.741" v="11" actId="20577"/>
        <pc:sldMkLst>
          <pc:docMk/>
          <pc:sldMk cId="937260827" sldId="260"/>
        </pc:sldMkLst>
        <pc:spChg chg="mod">
          <ac:chgData name="S.Bounds" userId="S::sbounds@saintben.derby.sch.uk::c3d1ff6b-a57e-47ff-a5f8-792e52e4d518" providerId="AD" clId="Web-{A208A1ED-8C56-2171-E5B0-69B0408E4576}" dt="2021-07-15T09:57:28.741" v="11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A208A1ED-8C56-2171-E5B0-69B0408E4576}" dt="2021-07-15T09:57:36.382" v="12" actId="20577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A208A1ED-8C56-2171-E5B0-69B0408E4576}" dt="2021-07-15T09:57:36.382" v="12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A208A1ED-8C56-2171-E5B0-69B0408E4576}" dt="2021-07-15T09:57:40.866" v="13" actId="20577"/>
        <pc:sldMkLst>
          <pc:docMk/>
          <pc:sldMk cId="1459445888" sldId="263"/>
        </pc:sldMkLst>
        <pc:spChg chg="mod">
          <ac:chgData name="S.Bounds" userId="S::sbounds@saintben.derby.sch.uk::c3d1ff6b-a57e-47ff-a5f8-792e52e4d518" providerId="AD" clId="Web-{A208A1ED-8C56-2171-E5B0-69B0408E4576}" dt="2021-07-15T09:57:40.866" v="13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A208A1ED-8C56-2171-E5B0-69B0408E4576}" dt="2021-07-15T09:57:45.413" v="14" actId="20577"/>
        <pc:sldMkLst>
          <pc:docMk/>
          <pc:sldMk cId="229926765" sldId="264"/>
        </pc:sldMkLst>
        <pc:spChg chg="mod">
          <ac:chgData name="S.Bounds" userId="S::sbounds@saintben.derby.sch.uk::c3d1ff6b-a57e-47ff-a5f8-792e52e4d518" providerId="AD" clId="Web-{A208A1ED-8C56-2171-E5B0-69B0408E4576}" dt="2021-07-15T09:57:45.413" v="14" actId="20577"/>
          <ac:spMkLst>
            <pc:docMk/>
            <pc:sldMk cId="229926765" sldId="264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A208A1ED-8C56-2171-E5B0-69B0408E4576}" dt="2021-07-15T09:57:49.585" v="15" actId="20577"/>
        <pc:sldMkLst>
          <pc:docMk/>
          <pc:sldMk cId="2399735266" sldId="265"/>
        </pc:sldMkLst>
        <pc:spChg chg="mod">
          <ac:chgData name="S.Bounds" userId="S::sbounds@saintben.derby.sch.uk::c3d1ff6b-a57e-47ff-a5f8-792e52e4d518" providerId="AD" clId="Web-{A208A1ED-8C56-2171-E5B0-69B0408E4576}" dt="2021-07-15T09:57:49.585" v="15" actId="20577"/>
          <ac:spMkLst>
            <pc:docMk/>
            <pc:sldMk cId="2399735266" sldId="265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A208A1ED-8C56-2171-E5B0-69B0408E4576}" dt="2021-07-15T09:58:53.336" v="22" actId="20577"/>
        <pc:sldMkLst>
          <pc:docMk/>
          <pc:sldMk cId="2659641818" sldId="266"/>
        </pc:sldMkLst>
        <pc:spChg chg="mod">
          <ac:chgData name="S.Bounds" userId="S::sbounds@saintben.derby.sch.uk::c3d1ff6b-a57e-47ff-a5f8-792e52e4d518" providerId="AD" clId="Web-{A208A1ED-8C56-2171-E5B0-69B0408E4576}" dt="2021-07-15T09:58:53.336" v="22" actId="20577"/>
          <ac:spMkLst>
            <pc:docMk/>
            <pc:sldMk cId="2659641818" sldId="266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A208A1ED-8C56-2171-E5B0-69B0408E4576}" dt="2021-07-15T09:59:01.383" v="23" actId="20577"/>
        <pc:sldMkLst>
          <pc:docMk/>
          <pc:sldMk cId="1398396598" sldId="267"/>
        </pc:sldMkLst>
        <pc:spChg chg="mod">
          <ac:chgData name="S.Bounds" userId="S::sbounds@saintben.derby.sch.uk::c3d1ff6b-a57e-47ff-a5f8-792e52e4d518" providerId="AD" clId="Web-{A208A1ED-8C56-2171-E5B0-69B0408E4576}" dt="2021-07-15T09:59:01.383" v="23" actId="20577"/>
          <ac:spMkLst>
            <pc:docMk/>
            <pc:sldMk cId="1398396598" sldId="267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A208A1ED-8C56-2171-E5B0-69B0408E4576}" dt="2021-07-15T09:59:54.603" v="26" actId="20577"/>
        <pc:sldMkLst>
          <pc:docMk/>
          <pc:sldMk cId="1846129131" sldId="276"/>
        </pc:sldMkLst>
        <pc:spChg chg="mod">
          <ac:chgData name="S.Bounds" userId="S::sbounds@saintben.derby.sch.uk::c3d1ff6b-a57e-47ff-a5f8-792e52e4d518" providerId="AD" clId="Web-{A208A1ED-8C56-2171-E5B0-69B0408E4576}" dt="2021-07-15T09:59:54.603" v="26" actId="20577"/>
          <ac:spMkLst>
            <pc:docMk/>
            <pc:sldMk cId="1846129131" sldId="276"/>
            <ac:spMk id="2" creationId="{00000000-0000-0000-0000-000000000000}"/>
          </ac:spMkLst>
        </pc:spChg>
      </pc:sldChg>
    </pc:docChg>
  </pc:docChgLst>
  <pc:docChgLst>
    <pc:chgData name="S.Bounds" userId="S::sbounds@saintben.derby.sch.uk::c3d1ff6b-a57e-47ff-a5f8-792e52e4d518" providerId="AD" clId="Web-{7449B1A3-0A9A-9FC8-E1FE-BD703EDAF5B4}"/>
    <pc:docChg chg="modSld">
      <pc:chgData name="S.Bounds" userId="S::sbounds@saintben.derby.sch.uk::c3d1ff6b-a57e-47ff-a5f8-792e52e4d518" providerId="AD" clId="Web-{7449B1A3-0A9A-9FC8-E1FE-BD703EDAF5B4}" dt="2020-10-13T20:01:31.367" v="77"/>
      <pc:docMkLst>
        <pc:docMk/>
      </pc:docMkLst>
      <pc:sldChg chg="modSp">
        <pc:chgData name="S.Bounds" userId="S::sbounds@saintben.derby.sch.uk::c3d1ff6b-a57e-47ff-a5f8-792e52e4d518" providerId="AD" clId="Web-{7449B1A3-0A9A-9FC8-E1FE-BD703EDAF5B4}" dt="2020-10-13T20:01:31.367" v="77"/>
        <pc:sldMkLst>
          <pc:docMk/>
          <pc:sldMk cId="937260827" sldId="260"/>
        </pc:sldMkLst>
        <pc:graphicFrameChg chg="mod modGraphic">
          <ac:chgData name="S.Bounds" userId="S::sbounds@saintben.derby.sch.uk::c3d1ff6b-a57e-47ff-a5f8-792e52e4d518" providerId="AD" clId="Web-{7449B1A3-0A9A-9FC8-E1FE-BD703EDAF5B4}" dt="2020-10-13T20:01:31.367" v="77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7449B1A3-0A9A-9FC8-E1FE-BD703EDAF5B4}" dt="2020-10-13T20:01:17.961" v="75"/>
        <pc:sldMkLst>
          <pc:docMk/>
          <pc:sldMk cId="4135477865" sldId="262"/>
        </pc:sldMkLst>
        <pc:graphicFrameChg chg="mod modGraphic">
          <ac:chgData name="S.Bounds" userId="S::sbounds@saintben.derby.sch.uk::c3d1ff6b-a57e-47ff-a5f8-792e52e4d518" providerId="AD" clId="Web-{7449B1A3-0A9A-9FC8-E1FE-BD703EDAF5B4}" dt="2020-10-13T20:01:17.961" v="75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7449B1A3-0A9A-9FC8-E1FE-BD703EDAF5B4}" dt="2020-10-13T19:59:20.509" v="29"/>
        <pc:sldMkLst>
          <pc:docMk/>
          <pc:sldMk cId="1398396598" sldId="267"/>
        </pc:sldMkLst>
        <pc:graphicFrameChg chg="mod modGraphic">
          <ac:chgData name="S.Bounds" userId="S::sbounds@saintben.derby.sch.uk::c3d1ff6b-a57e-47ff-a5f8-792e52e4d518" providerId="AD" clId="Web-{7449B1A3-0A9A-9FC8-E1FE-BD703EDAF5B4}" dt="2020-10-13T19:59:20.509" v="29"/>
          <ac:graphicFrameMkLst>
            <pc:docMk/>
            <pc:sldMk cId="1398396598" sldId="267"/>
            <ac:graphicFrameMk id="4" creationId="{00000000-0000-0000-0000-000000000000}"/>
          </ac:graphicFrameMkLst>
        </pc:graphicFrameChg>
      </pc:sldChg>
    </pc:docChg>
  </pc:docChgLst>
  <pc:docChgLst>
    <pc:chgData clId="Web-{FD1683D0-8757-B87D-CAB9-9B40498EF315}"/>
    <pc:docChg chg="sldOrd">
      <pc:chgData name="" userId="" providerId="" clId="Web-{FD1683D0-8757-B87D-CAB9-9B40498EF315}" dt="2022-09-05T17:30:57.693" v="0"/>
      <pc:docMkLst>
        <pc:docMk/>
      </pc:docMkLst>
      <pc:sldChg chg="ord">
        <pc:chgData name="" userId="" providerId="" clId="Web-{FD1683D0-8757-B87D-CAB9-9B40498EF315}" dt="2022-09-05T17:30:57.693" v="0"/>
        <pc:sldMkLst>
          <pc:docMk/>
          <pc:sldMk cId="4135477865" sldId="2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06/09/2022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06/09/2022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06/09/2022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06/09/2022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06/09/2022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936088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>
                <a:latin typeface="Calibri"/>
                <a:cs typeface="Calibri"/>
              </a:rPr>
              <a:t>Year 9 Autumn book 1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Name: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858195"/>
            <a:ext cx="6250940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548121" y="2967334"/>
                  <a:ext cx="2989921" cy="83099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800" b="1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7311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Autumn </a:t>
            </a:r>
            <a:r>
              <a:rPr lang="en-GB" sz="1600" dirty="0" smtClean="0">
                <a:cs typeface="Arial"/>
              </a:rPr>
              <a:t>1.1</a:t>
            </a:r>
            <a:r>
              <a:rPr lang="en-GB" sz="1600" dirty="0">
                <a:cs typeface="Arial"/>
              </a:rPr>
              <a:t>		The Paris Peace Treaties 1		Knowledge Book pages </a:t>
            </a:r>
            <a:r>
              <a:rPr lang="en-GB" sz="1600" dirty="0" smtClean="0">
                <a:cs typeface="Arial"/>
              </a:rPr>
              <a:t>4-5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1962"/>
              </p:ext>
            </p:extLst>
          </p:nvPr>
        </p:nvGraphicFramePr>
        <p:xfrm>
          <a:off x="121915" y="676120"/>
          <a:ext cx="11956872" cy="59018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Match the Leader with their aims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2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 panose="020B060402020202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 Correct the following false statements: </a:t>
                      </a:r>
                      <a:endParaRPr lang="en-US" sz="12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lvl="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The Big Three were the representatives of the defeated nations at the Paris Peace talks. </a:t>
                      </a:r>
                      <a:r>
                        <a:rPr lang="en-GB" sz="14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2. The idea that nations should be rules by others is called "Self –determination". </a:t>
                      </a:r>
                      <a:r>
                        <a:rPr lang="en-GB" sz="14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Reparation were payments given to defeated nations as compensation. </a:t>
                      </a:r>
                      <a:r>
                        <a:rPr lang="en-GB" sz="14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4. Wilson’s rules to create world peace were called the Twelve Points.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Explain two ways that Germany was affected by the Treaty of Versailles. </a:t>
                      </a:r>
                      <a:r>
                        <a:rPr lang="en-GB" sz="14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sz="1400" b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Create a 4 part picture to summarise the effect of the Versailles Treaty on Germany.</a:t>
                      </a:r>
                      <a:endParaRPr lang="en-US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904678"/>
              </p:ext>
            </p:extLst>
          </p:nvPr>
        </p:nvGraphicFramePr>
        <p:xfrm>
          <a:off x="310079" y="969050"/>
          <a:ext cx="5651334" cy="2663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5983">
                  <a:extLst>
                    <a:ext uri="{9D8B030D-6E8A-4147-A177-3AD203B41FA5}">
                      <a16:colId xmlns:a16="http://schemas.microsoft.com/office/drawing/2014/main" val="1392327749"/>
                    </a:ext>
                  </a:extLst>
                </a:gridCol>
                <a:gridCol w="952759">
                  <a:extLst>
                    <a:ext uri="{9D8B030D-6E8A-4147-A177-3AD203B41FA5}">
                      <a16:colId xmlns:a16="http://schemas.microsoft.com/office/drawing/2014/main" val="2107392236"/>
                    </a:ext>
                  </a:extLst>
                </a:gridCol>
                <a:gridCol w="3372592">
                  <a:extLst>
                    <a:ext uri="{9D8B030D-6E8A-4147-A177-3AD203B41FA5}">
                      <a16:colId xmlns:a16="http://schemas.microsoft.com/office/drawing/2014/main" val="2175417029"/>
                    </a:ext>
                  </a:extLst>
                </a:gridCol>
              </a:tblGrid>
              <a:tr h="433719">
                <a:tc rowSpan="2">
                  <a:txBody>
                    <a:bodyPr/>
                    <a:lstStyle/>
                    <a:p>
                      <a:r>
                        <a:rPr lang="en-GB" sz="1200" dirty="0"/>
                        <a:t>Clemenceau</a:t>
                      </a:r>
                    </a:p>
                    <a:p>
                      <a:r>
                        <a:rPr lang="en-GB" sz="1200" dirty="0"/>
                        <a:t>(France)</a:t>
                      </a: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Wanted self determination for the</a:t>
                      </a:r>
                      <a:r>
                        <a:rPr lang="en-GB" sz="1200" baseline="0" dirty="0"/>
                        <a:t> nations that had been in Empires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8826"/>
                  </a:ext>
                </a:extLst>
              </a:tr>
              <a:tr h="43371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Wanted to avoid</a:t>
                      </a:r>
                      <a:r>
                        <a:rPr lang="en-GB" sz="1200" baseline="0" dirty="0"/>
                        <a:t> punishing Germany too harshly; afraid they would seek revenge.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619651"/>
                  </a:ext>
                </a:extLst>
              </a:tr>
              <a:tr h="291647">
                <a:tc rowSpan="2">
                  <a:txBody>
                    <a:bodyPr/>
                    <a:lstStyle/>
                    <a:p>
                      <a:r>
                        <a:rPr lang="en-GB" sz="1200" dirty="0"/>
                        <a:t>Lloyd George</a:t>
                      </a:r>
                    </a:p>
                    <a:p>
                      <a:r>
                        <a:rPr lang="en-GB" sz="1200" dirty="0"/>
                        <a:t>(UK)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Wanted to cut the German armed</a:t>
                      </a:r>
                      <a:r>
                        <a:rPr lang="en-GB" sz="1200" baseline="0" dirty="0"/>
                        <a:t> forces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57939"/>
                  </a:ext>
                </a:extLst>
              </a:tr>
              <a:tr h="433719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Wanted to set up the League of Nations to prevent war.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899741"/>
                  </a:ext>
                </a:extLst>
              </a:tr>
              <a:tr h="433719">
                <a:tc rowSpan="2">
                  <a:txBody>
                    <a:bodyPr/>
                    <a:lstStyle/>
                    <a:p>
                      <a:r>
                        <a:rPr lang="en-GB" sz="1200" dirty="0"/>
                        <a:t>Wilson</a:t>
                      </a:r>
                    </a:p>
                    <a:p>
                      <a:r>
                        <a:rPr lang="en-GB" sz="1200" dirty="0"/>
                        <a:t>(USA)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Wanted to cripple Germany</a:t>
                      </a:r>
                      <a:r>
                        <a:rPr lang="en-GB" sz="1200" baseline="0" dirty="0"/>
                        <a:t>, making sure it could not attack France again and gain revenge.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887222"/>
                  </a:ext>
                </a:extLst>
              </a:tr>
              <a:tr h="543273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Wanted Germany to be a strong</a:t>
                      </a:r>
                      <a:r>
                        <a:rPr lang="en-GB" sz="1200" baseline="0" dirty="0"/>
                        <a:t> trading partner, to have a reason to keep the peace.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6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Autumn </a:t>
            </a:r>
            <a:r>
              <a:rPr lang="en-GB" sz="1600" dirty="0" smtClean="0">
                <a:cs typeface="Arial"/>
              </a:rPr>
              <a:t>1.2</a:t>
            </a:r>
            <a:r>
              <a:rPr lang="en-GB" sz="1600" dirty="0">
                <a:cs typeface="Arial"/>
              </a:rPr>
              <a:t>		The Paris Peace Treaties 2 		Knowledge Book pages </a:t>
            </a:r>
            <a:r>
              <a:rPr lang="en-GB" sz="1600" dirty="0" smtClean="0">
                <a:cs typeface="Arial"/>
              </a:rPr>
              <a:t>6-7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691388"/>
              </p:ext>
            </p:extLst>
          </p:nvPr>
        </p:nvGraphicFramePr>
        <p:xfrm>
          <a:off x="121915" y="676120"/>
          <a:ext cx="11956872" cy="5697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4057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1. Which statements are T (true) and F (false): </a:t>
                      </a:r>
                      <a:endParaRPr lang="en-US" sz="12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lvl="0" indent="-228600">
                        <a:buAutoNum type="alphaLcParenBoth"/>
                      </a:pPr>
                      <a:r>
                        <a:rPr lang="en-GB" sz="1200" b="0" baseline="0" dirty="0">
                          <a:latin typeface="+mn-lt"/>
                          <a:cs typeface="Arial" panose="020B0604020202020204" pitchFamily="34" charset="0"/>
                        </a:rPr>
                        <a:t>Lloyd George wanted everyone to have access to the seas.</a:t>
                      </a:r>
                    </a:p>
                    <a:p>
                      <a:pPr marL="228600" lvl="0" indent="-228600">
                        <a:buAutoNum type="alphaLcParenBoth"/>
                      </a:pPr>
                      <a:r>
                        <a:rPr lang="en-GB" sz="1200" b="0" baseline="0" dirty="0">
                          <a:latin typeface="+mn-lt"/>
                          <a:cs typeface="Arial" panose="020B0604020202020204" pitchFamily="34" charset="0"/>
                        </a:rPr>
                        <a:t>Lloyd George wanted to protect the UK’s naval dominance</a:t>
                      </a:r>
                    </a:p>
                    <a:p>
                      <a:pPr marL="228600" lvl="0" indent="-228600">
                        <a:buAutoNum type="alphaLcParenBoth"/>
                      </a:pPr>
                      <a:r>
                        <a:rPr lang="en-GB" sz="1200" b="0" baseline="0" dirty="0">
                          <a:latin typeface="+mn-lt"/>
                          <a:cs typeface="Arial" panose="020B0604020202020204" pitchFamily="34" charset="0"/>
                        </a:rPr>
                        <a:t>Clemenceau wanted to protect France from German invasion</a:t>
                      </a:r>
                    </a:p>
                    <a:p>
                      <a:pPr marL="228600" lvl="0" indent="-228600">
                        <a:buAutoNum type="alphaLcParenBoth"/>
                      </a:pPr>
                      <a:r>
                        <a:rPr lang="en-GB" sz="1200" b="0" baseline="0" dirty="0">
                          <a:latin typeface="+mn-lt"/>
                          <a:cs typeface="Arial" panose="020B0604020202020204" pitchFamily="34" charset="0"/>
                        </a:rPr>
                        <a:t>Lloyd George wanted to keep Germany strong as an ally against France.</a:t>
                      </a:r>
                    </a:p>
                    <a:p>
                      <a:pPr marL="228600" lvl="0" indent="-228600">
                        <a:buAutoNum type="alphaLcParenBoth"/>
                      </a:pPr>
                      <a:r>
                        <a:rPr lang="en-GB" sz="1200" b="0" baseline="0" dirty="0">
                          <a:latin typeface="+mn-lt"/>
                          <a:cs typeface="Arial" panose="020B0604020202020204" pitchFamily="34" charset="0"/>
                        </a:rPr>
                        <a:t>The USA wanted revenge on Germany for their losses and damage</a:t>
                      </a:r>
                    </a:p>
                    <a:p>
                      <a:pPr marL="228600" lvl="0" indent="-228600">
                        <a:buAutoNum type="alphaLcParenBoth"/>
                      </a:pPr>
                      <a:r>
                        <a:rPr lang="en-GB" sz="1200" b="0" baseline="0" dirty="0">
                          <a:latin typeface="+mn-lt"/>
                          <a:cs typeface="Arial" panose="020B0604020202020204" pitchFamily="34" charset="0"/>
                        </a:rPr>
                        <a:t>The USA had not suffered the same as the other Allies and feared that a harsh Treaty would lead to further wars.</a:t>
                      </a:r>
                    </a:p>
                    <a:p>
                      <a:pPr marL="228600" lvl="0" indent="-228600">
                        <a:buAutoNum type="alphaLcParenBoth"/>
                      </a:pPr>
                      <a:r>
                        <a:rPr lang="en-GB" sz="1200" b="0" baseline="0" dirty="0">
                          <a:latin typeface="+mn-lt"/>
                          <a:cs typeface="Arial" panose="020B0604020202020204" pitchFamily="34" charset="0"/>
                        </a:rPr>
                        <a:t>Britain had the World’s largest Empire and wanted to protect it.</a:t>
                      </a:r>
                    </a:p>
                    <a:p>
                      <a:pPr marL="228600" lvl="0" indent="-228600">
                        <a:buAutoNum type="alphaLcParenBoth"/>
                      </a:pPr>
                      <a:r>
                        <a:rPr lang="en-GB" sz="1200" b="0" baseline="0" dirty="0">
                          <a:latin typeface="+mn-lt"/>
                          <a:cs typeface="Arial" panose="020B0604020202020204" pitchFamily="34" charset="0"/>
                        </a:rPr>
                        <a:t>The USA had the World’s largest Empire and wanted to protect it.</a:t>
                      </a:r>
                    </a:p>
                    <a:p>
                      <a:pPr marL="228600" lvl="0" indent="-228600">
                        <a:buAutoNum type="alphaLcParenBoth"/>
                      </a:pPr>
                      <a:endParaRPr lang="en-GB" sz="1200" b="0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Create a diagram to show the differences that existed between Clemenceau, Lloyd George and Wilson.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  Write on sentence to explain how the following affected the Settlement.</a:t>
                      </a:r>
                    </a:p>
                    <a:p>
                      <a:r>
                        <a:rPr lang="en-GB" sz="1200" b="0" i="0" u="none" strike="noStrike" baseline="0" noProof="0" dirty="0">
                          <a:latin typeface="+mn-lt"/>
                          <a:cs typeface="Arial"/>
                        </a:rPr>
                        <a:t>(a) The Armistice ________________________________________________________________________________________________________________________________________________________(b) Prior agreements ________________________________________________________________________________________________________________________________________________________</a:t>
                      </a:r>
                    </a:p>
                    <a:p>
                      <a:r>
                        <a:rPr lang="en-GB" sz="1200" b="0" i="0" u="none" strike="noStrike" baseline="0" noProof="0" dirty="0">
                          <a:latin typeface="+mn-lt"/>
                          <a:cs typeface="Arial"/>
                        </a:rPr>
                        <a:t>(c) Time Constraints ________________________________________________________________________________________________________________________________________________________</a:t>
                      </a:r>
                    </a:p>
                    <a:p>
                      <a:r>
                        <a:rPr lang="en-GB" sz="1200" b="0" i="0" u="none" strike="noStrike" baseline="0" noProof="0" dirty="0">
                          <a:latin typeface="+mn-lt"/>
                          <a:cs typeface="Arial"/>
                        </a:rPr>
                        <a:t>(d) The State of Europe ________________________________________________________________________________________________________________________________________________________</a:t>
                      </a:r>
                    </a:p>
                    <a:p>
                      <a:r>
                        <a:rPr lang="en-GB" sz="1200" b="0" i="0" u="none" strike="noStrike" baseline="0" noProof="0" dirty="0">
                          <a:latin typeface="+mn-lt"/>
                          <a:cs typeface="Arial"/>
                        </a:rPr>
                        <a:t>(e) Conflicts of Interest ________________________________________________________________________________________________________________________________________________________</a:t>
                      </a:r>
                    </a:p>
                    <a:p>
                      <a:endParaRPr lang="en-GB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Rank the pressures the Big 3 faced in 1919 in order of seriousness. Justify your choice.</a:t>
                      </a:r>
                    </a:p>
                    <a:p>
                      <a:endParaRPr lang="en-US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6A317F8-54AB-400A-9198-AB75893E46D9}"/>
              </a:ext>
            </a:extLst>
          </p:cNvPr>
          <p:cNvSpPr/>
          <p:nvPr/>
        </p:nvSpPr>
        <p:spPr>
          <a:xfrm>
            <a:off x="6342961" y="3429001"/>
            <a:ext cx="3063505" cy="259409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A374D7-332A-4254-AF35-8BFA30FFA751}"/>
              </a:ext>
            </a:extLst>
          </p:cNvPr>
          <p:cNvCxnSpPr>
            <a:cxnSpLocks/>
          </p:cNvCxnSpPr>
          <p:nvPr/>
        </p:nvCxnSpPr>
        <p:spPr>
          <a:xfrm>
            <a:off x="7501467" y="4064000"/>
            <a:ext cx="7450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72517-0F62-4CC3-B4FC-A5D2C79AD77E}"/>
              </a:ext>
            </a:extLst>
          </p:cNvPr>
          <p:cNvCxnSpPr>
            <a:cxnSpLocks/>
          </p:cNvCxnSpPr>
          <p:nvPr/>
        </p:nvCxnSpPr>
        <p:spPr>
          <a:xfrm>
            <a:off x="7264400" y="4453467"/>
            <a:ext cx="1202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972F11-0A03-4F69-AFBB-C4FAB68DD427}"/>
              </a:ext>
            </a:extLst>
          </p:cNvPr>
          <p:cNvCxnSpPr>
            <a:cxnSpLocks/>
          </p:cNvCxnSpPr>
          <p:nvPr/>
        </p:nvCxnSpPr>
        <p:spPr>
          <a:xfrm>
            <a:off x="6976534" y="4936067"/>
            <a:ext cx="1777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517614-D860-400E-A915-B4D9205BFD44}"/>
              </a:ext>
            </a:extLst>
          </p:cNvPr>
          <p:cNvCxnSpPr>
            <a:cxnSpLocks/>
          </p:cNvCxnSpPr>
          <p:nvPr/>
        </p:nvCxnSpPr>
        <p:spPr>
          <a:xfrm>
            <a:off x="6680200" y="5444066"/>
            <a:ext cx="23706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Autumn </a:t>
            </a:r>
            <a:r>
              <a:rPr lang="en-GB" sz="1600" dirty="0" smtClean="0">
                <a:cs typeface="Arial"/>
              </a:rPr>
              <a:t>1.3</a:t>
            </a:r>
            <a:r>
              <a:rPr lang="en-GB" sz="1600" dirty="0">
                <a:cs typeface="Arial"/>
              </a:rPr>
              <a:t>		The Paris Peace Treaties 3 		Knowledge Book pages 8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75084"/>
              </p:ext>
            </p:extLst>
          </p:nvPr>
        </p:nvGraphicFramePr>
        <p:xfrm>
          <a:off x="121915" y="676120"/>
          <a:ext cx="11956872" cy="5856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Name the Treaty dealing with the defeated nation.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What military restrictions were places on each nation?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3. Which land was lost by each nation?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Which nation suffered the harshest treaty after World War 1? Justify your choice.</a:t>
                      </a:r>
                    </a:p>
                    <a:p>
                      <a:endParaRPr lang="en-GB" sz="14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endParaRPr lang="en-US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0B9FC21-EA69-475F-B7CC-1A3E2D122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277915"/>
              </p:ext>
            </p:extLst>
          </p:nvPr>
        </p:nvGraphicFramePr>
        <p:xfrm>
          <a:off x="266698" y="1090422"/>
          <a:ext cx="5457348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969">
                  <a:extLst>
                    <a:ext uri="{9D8B030D-6E8A-4147-A177-3AD203B41FA5}">
                      <a16:colId xmlns:a16="http://schemas.microsoft.com/office/drawing/2014/main" val="2068433498"/>
                    </a:ext>
                  </a:extLst>
                </a:gridCol>
                <a:gridCol w="3988379">
                  <a:extLst>
                    <a:ext uri="{9D8B030D-6E8A-4147-A177-3AD203B41FA5}">
                      <a16:colId xmlns:a16="http://schemas.microsoft.com/office/drawing/2014/main" val="603709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03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Austria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15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Hungary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695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Bulgaria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32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Turkey – 1st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113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Turkey – 2nd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72271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F84D673-1F06-4A0D-9D72-40F78EE90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29" y="1065843"/>
            <a:ext cx="5486876" cy="2249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4CC94-7CA5-4BF8-B770-EC3CDBD1B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8" y="4099123"/>
            <a:ext cx="5486876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6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Autumn </a:t>
            </a:r>
            <a:r>
              <a:rPr lang="en-GB" sz="1600" dirty="0" smtClean="0">
                <a:cs typeface="Arial"/>
              </a:rPr>
              <a:t>1.4</a:t>
            </a:r>
            <a:r>
              <a:rPr lang="en-GB" sz="1600" dirty="0">
                <a:cs typeface="Arial"/>
              </a:rPr>
              <a:t>		Was the Versailles Treaty fair?		Knowledge Book pages </a:t>
            </a:r>
            <a:r>
              <a:rPr lang="en-GB" sz="1600" dirty="0" smtClean="0">
                <a:cs typeface="Arial"/>
              </a:rPr>
              <a:t>9-10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82222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1. Match the following key terms with their definitions</a:t>
                      </a: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Define the following key terms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Provide the evidence to support the ideas that the Treaty was or was not fair.</a:t>
                      </a:r>
                    </a:p>
                    <a:p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In one paragraph explain your point of view – was the Treaty of Versailles fair?</a:t>
                      </a:r>
                    </a:p>
                    <a:p>
                      <a:r>
                        <a:rPr lang="en-US" dirty="0">
                          <a:latin typeface="+mn-lt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30B14D5-6921-4D8C-A51E-EC439BD12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390723"/>
              </p:ext>
            </p:extLst>
          </p:nvPr>
        </p:nvGraphicFramePr>
        <p:xfrm>
          <a:off x="6316132" y="1032933"/>
          <a:ext cx="5469467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7001">
                  <a:extLst>
                    <a:ext uri="{9D8B030D-6E8A-4147-A177-3AD203B41FA5}">
                      <a16:colId xmlns:a16="http://schemas.microsoft.com/office/drawing/2014/main" val="1111850760"/>
                    </a:ext>
                  </a:extLst>
                </a:gridCol>
                <a:gridCol w="4072466">
                  <a:extLst>
                    <a:ext uri="{9D8B030D-6E8A-4147-A177-3AD203B41FA5}">
                      <a16:colId xmlns:a16="http://schemas.microsoft.com/office/drawing/2014/main" val="373028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Diktat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60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Clause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080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Anschluss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81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Demilitarise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40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Mandates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95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Propaganda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840142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FC1A82-52A6-4B8C-B09A-BFBBA85C1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987997"/>
              </p:ext>
            </p:extLst>
          </p:nvPr>
        </p:nvGraphicFramePr>
        <p:xfrm>
          <a:off x="406401" y="1032933"/>
          <a:ext cx="4690533" cy="239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2199">
                  <a:extLst>
                    <a:ext uri="{9D8B030D-6E8A-4147-A177-3AD203B41FA5}">
                      <a16:colId xmlns:a16="http://schemas.microsoft.com/office/drawing/2014/main" val="2727008467"/>
                    </a:ext>
                  </a:extLst>
                </a:gridCol>
                <a:gridCol w="567267">
                  <a:extLst>
                    <a:ext uri="{9D8B030D-6E8A-4147-A177-3AD203B41FA5}">
                      <a16:colId xmlns:a16="http://schemas.microsoft.com/office/drawing/2014/main" val="1037030756"/>
                    </a:ext>
                  </a:extLst>
                </a:gridCol>
                <a:gridCol w="3031067">
                  <a:extLst>
                    <a:ext uri="{9D8B030D-6E8A-4147-A177-3AD203B41FA5}">
                      <a16:colId xmlns:a16="http://schemas.microsoft.com/office/drawing/2014/main" val="28685105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Ratify</a:t>
                      </a: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When a nation does not get involved in foreign affairs.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42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Abdicate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Rules setting out how a country is ruled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76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Democratic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System of government where the people vote for their leaders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723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Hyperinflation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To give up a throne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200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Isolationism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Agree or make official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49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Constitution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When money becomes worthless.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1251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D3997F9-8C07-4F59-94CC-1C61E9825F10}"/>
              </a:ext>
            </a:extLst>
          </p:cNvPr>
          <p:cNvSpPr txBox="1"/>
          <p:nvPr/>
        </p:nvSpPr>
        <p:spPr>
          <a:xfrm>
            <a:off x="1667933" y="4087693"/>
            <a:ext cx="474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819BBC-B481-4A9C-A8CE-1A8FF1E1AF63}"/>
              </a:ext>
            </a:extLst>
          </p:cNvPr>
          <p:cNvSpPr txBox="1"/>
          <p:nvPr/>
        </p:nvSpPr>
        <p:spPr>
          <a:xfrm>
            <a:off x="3451018" y="4087693"/>
            <a:ext cx="474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4E752F-0223-4431-A289-ED3207C7F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61"/>
          <a:stretch/>
        </p:blipFill>
        <p:spPr>
          <a:xfrm>
            <a:off x="2159001" y="3900548"/>
            <a:ext cx="1261533" cy="11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3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Autumn </a:t>
            </a:r>
            <a:r>
              <a:rPr lang="en-GB" sz="1600" dirty="0" smtClean="0">
                <a:cs typeface="Arial"/>
              </a:rPr>
              <a:t>1.5</a:t>
            </a:r>
            <a:r>
              <a:rPr lang="en-GB" sz="1600" dirty="0">
                <a:cs typeface="Arial"/>
              </a:rPr>
              <a:t>		The Reaction to the Versailles Treaty.		Knowledge Book pages </a:t>
            </a:r>
            <a:r>
              <a:rPr lang="en-GB" sz="1600" dirty="0" smtClean="0">
                <a:cs typeface="Arial"/>
              </a:rPr>
              <a:t>11-12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491297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1. Summarise how the leaders in each nation felt about the Treaty.</a:t>
                      </a: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endParaRPr lang="en-GB" sz="1200" b="0" i="0" u="none" strike="noStrike" baseline="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Summarise how the public in each nation felt about the Treaty.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Create a diagram that shows the impact of the Versailles Treaty on Germany.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Create a flow chart to show what happened to Germany in the 6 years after World War </a:t>
                      </a:r>
                      <a:r>
                        <a:rPr lang="en-GB" sz="1200" b="1" baseline="0" dirty="0" smtClean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en-US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8B1298A-B2EB-41D9-A61D-C698C636D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217850"/>
              </p:ext>
            </p:extLst>
          </p:nvPr>
        </p:nvGraphicFramePr>
        <p:xfrm>
          <a:off x="440265" y="1159933"/>
          <a:ext cx="5054601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899">
                  <a:extLst>
                    <a:ext uri="{9D8B030D-6E8A-4147-A177-3AD203B41FA5}">
                      <a16:colId xmlns:a16="http://schemas.microsoft.com/office/drawing/2014/main" val="2533498993"/>
                    </a:ext>
                  </a:extLst>
                </a:gridCol>
                <a:gridCol w="4081702">
                  <a:extLst>
                    <a:ext uri="{9D8B030D-6E8A-4147-A177-3AD203B41FA5}">
                      <a16:colId xmlns:a16="http://schemas.microsoft.com/office/drawing/2014/main" val="23868926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Lloyd</a:t>
                      </a:r>
                      <a:r>
                        <a:rPr lang="en-GB" sz="1200" baseline="0" dirty="0"/>
                        <a:t> George</a:t>
                      </a:r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59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Clemenceau</a:t>
                      </a:r>
                    </a:p>
                    <a:p>
                      <a:endParaRPr lang="en-GB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85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Wilson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8880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11DA45-B852-4C09-8B41-CD3C4DE9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129" y="1135463"/>
            <a:ext cx="507840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1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9 Weekly Homework Autumn </a:t>
            </a:r>
            <a:r>
              <a:rPr lang="en-GB" sz="1600" dirty="0" smtClean="0">
                <a:cs typeface="Arial"/>
              </a:rPr>
              <a:t>1.6</a:t>
            </a:r>
            <a:r>
              <a:rPr lang="en-GB" sz="1600" dirty="0">
                <a:cs typeface="Arial"/>
              </a:rPr>
              <a:t>		How Satisfied were the Big 3?		Knowledge Book pages </a:t>
            </a:r>
            <a:r>
              <a:rPr lang="en-GB" sz="1600" dirty="0" smtClean="0">
                <a:cs typeface="Arial"/>
              </a:rPr>
              <a:t>13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106939"/>
              </p:ext>
            </p:extLst>
          </p:nvPr>
        </p:nvGraphicFramePr>
        <p:xfrm>
          <a:off x="121915" y="676120"/>
          <a:ext cx="11956872" cy="6139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30502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How happy was George Clemenceau of France with the treaty?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Overall judgement? </a:t>
                      </a:r>
                      <a:r>
                        <a:rPr lang="en-GB" sz="14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dirty="0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How happy was David Lloyd George of Britain with the treaty?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Overall judgement? 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0" baseline="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30502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How happy was Woodrow Wilson of the USA with the treaty?</a:t>
                      </a: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Overall judgement? </a:t>
                      </a:r>
                      <a:r>
                        <a:rPr lang="en-GB" sz="14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Which member of the Big 3 would be most happy with the outcome of the Treaty of Versailles and why?</a:t>
                      </a:r>
                    </a:p>
                    <a:p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b="0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2A8D0AF-95B9-4B5E-8927-51CF069E3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856907"/>
              </p:ext>
            </p:extLst>
          </p:nvPr>
        </p:nvGraphicFramePr>
        <p:xfrm>
          <a:off x="643465" y="1015999"/>
          <a:ext cx="4775202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7601">
                  <a:extLst>
                    <a:ext uri="{9D8B030D-6E8A-4147-A177-3AD203B41FA5}">
                      <a16:colId xmlns:a16="http://schemas.microsoft.com/office/drawing/2014/main" val="504356448"/>
                    </a:ext>
                  </a:extLst>
                </a:gridCol>
                <a:gridCol w="2387601">
                  <a:extLst>
                    <a:ext uri="{9D8B030D-6E8A-4147-A177-3AD203B41FA5}">
                      <a16:colId xmlns:a16="http://schemas.microsoft.com/office/drawing/2014/main" val="876391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Achieved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Not Achieved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56715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0262164-2B04-4EE4-A866-EAB282308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816" y="990462"/>
            <a:ext cx="4797968" cy="1585097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B07F2DF1-7E28-4135-A49C-2E1EA847F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94213"/>
              </p:ext>
            </p:extLst>
          </p:nvPr>
        </p:nvGraphicFramePr>
        <p:xfrm>
          <a:off x="643465" y="4038600"/>
          <a:ext cx="4775202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7601">
                  <a:extLst>
                    <a:ext uri="{9D8B030D-6E8A-4147-A177-3AD203B41FA5}">
                      <a16:colId xmlns:a16="http://schemas.microsoft.com/office/drawing/2014/main" val="504356448"/>
                    </a:ext>
                  </a:extLst>
                </a:gridCol>
                <a:gridCol w="2387601">
                  <a:extLst>
                    <a:ext uri="{9D8B030D-6E8A-4147-A177-3AD203B41FA5}">
                      <a16:colId xmlns:a16="http://schemas.microsoft.com/office/drawing/2014/main" val="876391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Achieved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Not Achieved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567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39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677417"/>
              </p:ext>
            </p:extLst>
          </p:nvPr>
        </p:nvGraphicFramePr>
        <p:xfrm>
          <a:off x="186579" y="403782"/>
          <a:ext cx="5865092" cy="61466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2546">
                  <a:extLst>
                    <a:ext uri="{9D8B030D-6E8A-4147-A177-3AD203B41FA5}">
                      <a16:colId xmlns:a16="http://schemas.microsoft.com/office/drawing/2014/main" val="3058376135"/>
                    </a:ext>
                  </a:extLst>
                </a:gridCol>
                <a:gridCol w="2932546">
                  <a:extLst>
                    <a:ext uri="{9D8B030D-6E8A-4147-A177-3AD203B41FA5}">
                      <a16:colId xmlns:a16="http://schemas.microsoft.com/office/drawing/2014/main" val="2046780795"/>
                    </a:ext>
                  </a:extLst>
                </a:gridCol>
              </a:tblGrid>
              <a:tr h="558786">
                <a:tc>
                  <a:txBody>
                    <a:bodyPr/>
                    <a:lstStyle/>
                    <a:p>
                      <a:r>
                        <a:rPr lang="en-GB" dirty="0" smtClean="0"/>
                        <a:t>Questions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Answers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232589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789451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614049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106993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232866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15084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050547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280208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580499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519828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04376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434210"/>
              </p:ext>
            </p:extLst>
          </p:nvPr>
        </p:nvGraphicFramePr>
        <p:xfrm>
          <a:off x="6177283" y="420407"/>
          <a:ext cx="5865092" cy="61466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2546">
                  <a:extLst>
                    <a:ext uri="{9D8B030D-6E8A-4147-A177-3AD203B41FA5}">
                      <a16:colId xmlns:a16="http://schemas.microsoft.com/office/drawing/2014/main" val="3058376135"/>
                    </a:ext>
                  </a:extLst>
                </a:gridCol>
                <a:gridCol w="2932546">
                  <a:extLst>
                    <a:ext uri="{9D8B030D-6E8A-4147-A177-3AD203B41FA5}">
                      <a16:colId xmlns:a16="http://schemas.microsoft.com/office/drawing/2014/main" val="2046780795"/>
                    </a:ext>
                  </a:extLst>
                </a:gridCol>
              </a:tblGrid>
              <a:tr h="558786">
                <a:tc>
                  <a:txBody>
                    <a:bodyPr/>
                    <a:lstStyle/>
                    <a:p>
                      <a:r>
                        <a:rPr lang="en-GB" dirty="0" smtClean="0"/>
                        <a:t>Questions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Answers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232589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789451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614049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106993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232866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15084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050547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280208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580499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519828"/>
                  </a:ext>
                </a:extLst>
              </a:tr>
              <a:tr h="5587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04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89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ab29d9a3e03bdd628fbc7a1913f9952bc317cf48</FileHash>
    <UniqueSourceRef xmlns="b0291392-46c3-446b-b4e2-e6b1ee46160b" xsi:nil="true"/>
    <CloudMigratorOriginId xmlns="b0291392-46c3-446b-b4e2-e6b1ee46160b">77a5368b-c89e-4722-8ba8-758a3ad12ebd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1D171D4-3146-4FDC-8A13-335DA42E1A4B}"/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44DB3C-BDFD-442C-88FE-962F3AF985BB}">
  <ds:schemaRefs>
    <ds:schemaRef ds:uri="http://schemas.microsoft.com/office/2006/metadata/properties"/>
    <ds:schemaRef ds:uri="30418c96-795b-4a73-9b2f-a69c438c1c7a"/>
    <ds:schemaRef ds:uri="http://schemas.openxmlformats.org/package/2006/metadata/core-properties"/>
    <ds:schemaRef ds:uri="44e45429-b595-43d9-b982-8ff0051618a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911</Words>
  <Application>Microsoft Office PowerPoint</Application>
  <PresentationFormat>Widescreen</PresentationFormat>
  <Paragraphs>172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Cavolini</vt:lpstr>
      <vt:lpstr>Office Theme</vt:lpstr>
      <vt:lpstr>PowerPoint Presentation</vt:lpstr>
      <vt:lpstr>Year 9 Weekly Homework Autumn 1.1  The Paris Peace Treaties 1  Knowledge Book pages 4-5</vt:lpstr>
      <vt:lpstr>Year 9 Weekly Homework Autumn 1.2  The Paris Peace Treaties 2   Knowledge Book pages 6-7</vt:lpstr>
      <vt:lpstr>Year 9 Weekly Homework Autumn 1.3  The Paris Peace Treaties 3   Knowledge Book pages 8</vt:lpstr>
      <vt:lpstr>Year 9 Weekly Homework Autumn 1.4  Was the Versailles Treaty fair?  Knowledge Book pages 9-10</vt:lpstr>
      <vt:lpstr>Year 9 Weekly Homework Autumn 1.5  The Reaction to the Versailles Treaty.  Knowledge Book pages 11-12</vt:lpstr>
      <vt:lpstr>Year 9 Weekly Homework Autumn 1.6  How Satisfied were the Big 3?  Knowledge Book pages 13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Taran Hayre</cp:lastModifiedBy>
  <cp:revision>141</cp:revision>
  <dcterms:created xsi:type="dcterms:W3CDTF">2020-03-12T18:14:32Z</dcterms:created>
  <dcterms:modified xsi:type="dcterms:W3CDTF">2022-09-06T14:59:12Z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  <property fmtid="{D5CDD505-2E9C-101B-9397-08002B2CF9AE}" pid="3" name="MediaServiceImageTags">
    <vt:lpwstr/>
  </property>
</Properties>
</file>