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61" r:id="rId5"/>
    <p:sldId id="265" r:id="rId6"/>
    <p:sldId id="280" r:id="rId7"/>
    <p:sldId id="285" r:id="rId8"/>
    <p:sldId id="296" r:id="rId9"/>
    <p:sldId id="289" r:id="rId10"/>
    <p:sldId id="260" r:id="rId11"/>
    <p:sldId id="291" r:id="rId12"/>
    <p:sldId id="290" r:id="rId13"/>
    <p:sldId id="270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04023-738E-4D7B-A36D-DD8B28ADD265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1AB22-8AAC-4414-855D-F68CE7F88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81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2C0F8-C8DC-44AA-B0E0-886333BD243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05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2C0F8-C8DC-44AA-B0E0-886333BD243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292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AAE57-57AC-4AB8-A9CD-2289E8844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8C083-8CD0-4D0E-82EB-B20A24902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924EE-CB98-4751-B79D-F2A2412C9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0A136-13DA-446C-B297-A50E63D96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3185C-51CE-4799-918E-CC32DD3D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778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A18B-340A-44EE-9714-CC76E2E5C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4E0122-759C-4B78-86EB-1CAA3CF46C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AFBFE-3664-4AFB-9220-435FB8781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B6451-89A8-4C08-9DF7-8CB24CB24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6068F-B21C-4DA2-BD72-D75B84A9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63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40053C-E7E3-4325-9043-225DFD9115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12B329-BE72-4B0C-90CB-55AD7543E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E355D-42C9-435E-9996-5D49EE20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42C39-BE9E-46F4-AFF1-293E60914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DD2EA-254D-4A18-A38D-6985AE2AF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97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C2591-372B-4CC7-BFB6-8BE53FA37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305CC-E8CD-4954-9430-58B71B93B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26975-35E6-46F7-87E0-FB6C998AA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EB349-3CDC-4B33-ACD5-B8EB909D5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5C6B8-A9D6-4E2B-BBF2-D96C8684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3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92F71-AA10-4153-AD15-BFE6FBCE2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C784F-AF50-454A-9846-78C44777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07A2C-4D92-472B-A7F4-C661AC42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DDAC8-EC74-4F0A-AD40-B13179372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092E9-1096-4FDC-9872-6E8666F00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57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F54F-8FAB-4529-B6CC-AEC9AA75D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3DCA0-2EAB-4A33-AD6F-000D4A2CE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8948D-8EAD-4E62-A921-92A703B11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90086A-66AE-4E91-8847-CFE56AC2E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EFC76-9283-4C0A-ABFF-427446F52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9CB5D-9EF1-4477-AF34-76486B767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409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77711-50FA-44A7-BE32-1D6ED8A9E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FF2B1-D95D-4CE9-B82A-77F3D0E98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D0B1D-5513-4D60-ADA1-954F009E8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FB23CE-FEED-4EE4-85FE-B746417EBF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D15B39-F119-43F6-AFAC-C1C11CA3D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D05C62-EF98-48D0-ABF5-6DAD54B8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D4640D-C5EE-45B4-87F5-437E5C39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83D299-7CE8-4A01-BC73-796AD438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46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06C35-FA8B-4F21-B828-71035831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3676B1-52F5-48CF-8F1C-105B55779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5EBA6-5A08-46EA-BDEF-6B559B83D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46B50E-DA44-4C18-B230-AD90A9C7A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2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A7B6AF-66AB-4D54-A8E5-7260D8BF0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E07924-DFD4-4D26-B0AF-425058931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D27B2-7740-4475-874E-0F43C52A8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0DEA4-9B36-4C12-9EF9-CBAB054E6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E3475-D94F-43C4-8A01-80DDDD42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20CFD-AC45-4D9D-AE68-8D7B0A69F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072B52-53AB-4CBA-A59D-BCC9BEBE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3A0A89-7616-4AE4-9EA0-1D4173204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80999-D9B9-4DC9-A195-13F7B1408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87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73B20-7BF9-46FB-BE3F-50D415B23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DB827D-E51F-48EF-85C2-11FCC3F528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A2D20F-7D31-4C96-A854-8F7B6F696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F7F38-7ACB-4E78-9177-8C175CFD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9F927-F618-4276-A616-9688DAFD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E4E01-3832-44F2-AD7E-492506A2A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68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92B5A2-6EE0-4204-8E52-DD1AF5F2B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6CAE7-E60F-4D66-8CB7-3AFB0D9B4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FE75E-47CC-444B-A5F0-973596548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7F9FA-51A9-4EC8-BA50-20E70DA7DC48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82407-2781-48C0-86B1-59923338F7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44A2F-B797-45C1-8707-221DA99CE3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67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247A1C-1068-4477-B2A9-DEA3F041B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11200" y="963507"/>
            <a:ext cx="4815769" cy="2304627"/>
          </a:xfrm>
        </p:spPr>
        <p:txBody>
          <a:bodyPr anchor="b"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Geography Homework Booklet</a:t>
            </a: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Threats to Ecosystems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Name:</a:t>
            </a: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Class:</a:t>
            </a: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Teacher: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2989D8-7BD8-49CF-9568-B5EA01392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0874" y="3589865"/>
            <a:ext cx="4866095" cy="23835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Homework Expectations: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 must keep this booklet neat and presentable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All homework must be completed for the date set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High effort is expected in all tasks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 will boost all work in red pen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C82C7F8-089E-4428-B794-64E4B4D02BC8}"/>
              </a:ext>
            </a:extLst>
          </p:cNvPr>
          <p:cNvGrpSpPr/>
          <p:nvPr/>
        </p:nvGrpSpPr>
        <p:grpSpPr>
          <a:xfrm>
            <a:off x="341601" y="764307"/>
            <a:ext cx="5845272" cy="5366328"/>
            <a:chOff x="341601" y="764307"/>
            <a:chExt cx="5845272" cy="536632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B3CDF843-B27B-4E67-884B-0BBE69634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1601" y="814747"/>
              <a:ext cx="5845272" cy="5228505"/>
            </a:xfrm>
            <a:prstGeom prst="rect">
              <a:avLst/>
            </a:prstGeom>
          </p:spPr>
        </p:pic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341E48F-200B-4E41-8512-3BAFAC0B0799}"/>
                </a:ext>
              </a:extLst>
            </p:cNvPr>
            <p:cNvSpPr/>
            <p:nvPr/>
          </p:nvSpPr>
          <p:spPr>
            <a:xfrm>
              <a:off x="646546" y="764307"/>
              <a:ext cx="5366328" cy="5366328"/>
            </a:xfrm>
            <a:prstGeom prst="ellipse">
              <a:avLst/>
            </a:prstGeom>
            <a:noFill/>
            <a:ln w="762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80509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814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677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32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8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Weekly Homework Ecosystems 1.1	</a:t>
            </a:r>
            <a:r>
              <a:rPr lang="en-GB" sz="1600" b="1" dirty="0">
                <a:cs typeface="Arial" panose="020B0604020202020204" pitchFamily="34" charset="0"/>
              </a:rPr>
              <a:t>                                                        Ecosystems Function Recap 		                                      </a:t>
            </a:r>
            <a:r>
              <a:rPr lang="en-GB" sz="1600" dirty="0">
                <a:cs typeface="Arial" panose="020B0604020202020204" pitchFamily="34" charset="0"/>
              </a:rPr>
              <a:t>Knowledge Book P133, P137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296860"/>
              </p:ext>
            </p:extLst>
          </p:nvPr>
        </p:nvGraphicFramePr>
        <p:xfrm>
          <a:off x="95794" y="622695"/>
          <a:ext cx="12000412" cy="61612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0020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6000206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952885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1200" b="1" i="0" u="none" strike="noStrike" baseline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the Penang Climate graph on P53 - Draw the missing data onto the graph below:</a:t>
                      </a:r>
                      <a:endParaRPr lang="en-US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3.   </a:t>
                      </a:r>
                      <a:r>
                        <a:rPr lang="en-GB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Fill in the key terms and definitions for the following, using P50: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535369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2"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Use P53. Answer these questions about Penang’s climate: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Identify the wettest month.  ___________________________________________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How low is the lowest temperature?  ___________________________________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Which month(s) have the hottest temperature? 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TRUE or FALSE: There are no dry months in Penang? 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is the driest month in Penang?  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Approx. How much rainfall, falls in August? 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average temperature in Penang? _____________________________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F57FBD0-C169-42B9-858B-D687C811E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124038"/>
              </p:ext>
            </p:extLst>
          </p:nvPr>
        </p:nvGraphicFramePr>
        <p:xfrm>
          <a:off x="6114912" y="1025865"/>
          <a:ext cx="5963876" cy="56856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1626">
                  <a:extLst>
                    <a:ext uri="{9D8B030D-6E8A-4147-A177-3AD203B41FA5}">
                      <a16:colId xmlns:a16="http://schemas.microsoft.com/office/drawing/2014/main" val="3720703643"/>
                    </a:ext>
                  </a:extLst>
                </a:gridCol>
                <a:gridCol w="4722250">
                  <a:extLst>
                    <a:ext uri="{9D8B030D-6E8A-4147-A177-3AD203B41FA5}">
                      <a16:colId xmlns:a16="http://schemas.microsoft.com/office/drawing/2014/main" val="3263919625"/>
                    </a:ext>
                  </a:extLst>
                </a:gridCol>
              </a:tblGrid>
              <a:tr h="32354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Key Term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Definition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94644"/>
                  </a:ext>
                </a:extLst>
              </a:tr>
              <a:tr h="532661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Ecosystem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31674"/>
                  </a:ext>
                </a:extLst>
              </a:tr>
              <a:tr h="602794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Climate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32151"/>
                  </a:ext>
                </a:extLst>
              </a:tr>
              <a:tr h="610784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 climate of hot temperatures and rainfall for only half the year.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29559"/>
                  </a:ext>
                </a:extLst>
              </a:tr>
              <a:tr h="630315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 climate of hot and humid conditions all year round.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811332"/>
                  </a:ext>
                </a:extLst>
              </a:tr>
              <a:tr h="630315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Photosynthesis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505906"/>
                  </a:ext>
                </a:extLst>
              </a:tr>
              <a:tr h="399487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Adjust/ or to change.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771131"/>
                  </a:ext>
                </a:extLst>
              </a:tr>
              <a:tr h="630315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Stakeholder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718688"/>
                  </a:ext>
                </a:extLst>
              </a:tr>
              <a:tr h="630315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Xerophytic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687143"/>
                  </a:ext>
                </a:extLst>
              </a:tr>
              <a:tr h="550418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Evaporation from leaves, trees, and vegetation.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087548"/>
                  </a:ext>
                </a:extLst>
              </a:tr>
            </a:tbl>
          </a:graphicData>
        </a:graphic>
      </p:graphicFrame>
      <p:pic>
        <p:nvPicPr>
          <p:cNvPr id="26" name="Picture 2" descr="See the source image">
            <a:extLst>
              <a:ext uri="{FF2B5EF4-FFF2-40B4-BE49-F238E27FC236}">
                <a16:creationId xmlns:a16="http://schemas.microsoft.com/office/drawing/2014/main" id="{2B0CD4DD-E3E4-45FB-BE4F-BBF0542A68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4"/>
          <a:stretch/>
        </p:blipFill>
        <p:spPr bwMode="auto">
          <a:xfrm>
            <a:off x="465021" y="1025865"/>
            <a:ext cx="5378322" cy="2777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2F42D1-D422-4989-9F29-C5F9C19B2EF9}"/>
              </a:ext>
            </a:extLst>
          </p:cNvPr>
          <p:cNvSpPr/>
          <p:nvPr/>
        </p:nvSpPr>
        <p:spPr>
          <a:xfrm>
            <a:off x="1923584" y="1423265"/>
            <a:ext cx="726939" cy="387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8415249-0B46-4EFC-9205-25152CFC46E7}"/>
              </a:ext>
            </a:extLst>
          </p:cNvPr>
          <p:cNvSpPr/>
          <p:nvPr/>
        </p:nvSpPr>
        <p:spPr>
          <a:xfrm>
            <a:off x="3345717" y="1536012"/>
            <a:ext cx="688219" cy="387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21E6BAD-35BA-4140-9195-E0ABB95A80E1}"/>
              </a:ext>
            </a:extLst>
          </p:cNvPr>
          <p:cNvSpPr/>
          <p:nvPr/>
        </p:nvSpPr>
        <p:spPr>
          <a:xfrm>
            <a:off x="3879835" y="1789283"/>
            <a:ext cx="162979" cy="1874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0711D16-6D7B-4E08-8478-6B6D2E95307F}"/>
              </a:ext>
            </a:extLst>
          </p:cNvPr>
          <p:cNvSpPr/>
          <p:nvPr/>
        </p:nvSpPr>
        <p:spPr>
          <a:xfrm>
            <a:off x="852205" y="1789283"/>
            <a:ext cx="886765" cy="1874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C7535C-0EE3-408B-98CC-CCDA362ED67D}"/>
              </a:ext>
            </a:extLst>
          </p:cNvPr>
          <p:cNvSpPr/>
          <p:nvPr/>
        </p:nvSpPr>
        <p:spPr>
          <a:xfrm>
            <a:off x="3193520" y="1789283"/>
            <a:ext cx="202122" cy="1874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73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Weekly Homework Ecosystems 1.2	                   </a:t>
            </a:r>
            <a:r>
              <a:rPr lang="en-GB" sz="1600" b="1" dirty="0">
                <a:cs typeface="Arial" panose="020B0604020202020204" pitchFamily="34" charset="0"/>
              </a:rPr>
              <a:t>Food Chains and Adaptations Recap                                   </a:t>
            </a:r>
            <a:r>
              <a:rPr lang="en-GB" sz="1600" dirty="0">
                <a:cs typeface="Arial" panose="020B0604020202020204" pitchFamily="34" charset="0"/>
              </a:rPr>
              <a:t>Knowledge Book P133, 139, 147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887445"/>
              </p:ext>
            </p:extLst>
          </p:nvPr>
        </p:nvGraphicFramePr>
        <p:xfrm>
          <a:off x="102864" y="600075"/>
          <a:ext cx="11953012" cy="6195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0585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5992427">
                  <a:extLst>
                    <a:ext uri="{9D8B030D-6E8A-4147-A177-3AD203B41FA5}">
                      <a16:colId xmlns:a16="http://schemas.microsoft.com/office/drawing/2014/main" val="346872699"/>
                    </a:ext>
                  </a:extLst>
                </a:gridCol>
              </a:tblGrid>
              <a:tr h="3051443">
                <a:tc>
                  <a:txBody>
                    <a:bodyPr/>
                    <a:lstStyle/>
                    <a:p>
                      <a:pPr marL="228600" lvl="0" indent="-228600">
                        <a:buAutoNum type="arabicPeriod"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Use P133 to find a key term/ definition to complete the table. Then use P147 to provide an example from the Semi-arid Grassland to complete the food chain in the final column.</a:t>
                      </a: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3.  Use P133 to find a key term/ definition to complete the table. </a:t>
                      </a: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28600" lvl="0" indent="-228600">
                        <a:buAutoNum type="arabicPeriod"/>
                      </a:pP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143652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Use P139, describe the following plant adaptations and draw a picture: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200" b="1" dirty="0"/>
                        <a:t>4.    Use P146. Around the Acacia tree, label all the different adaptations: 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graphicFrame>
        <p:nvGraphicFramePr>
          <p:cNvPr id="20" name="Table 4">
            <a:extLst>
              <a:ext uri="{FF2B5EF4-FFF2-40B4-BE49-F238E27FC236}">
                <a16:creationId xmlns:a16="http://schemas.microsoft.com/office/drawing/2014/main" id="{BCE3D9A7-ED45-43B8-BBE2-4E5EB69644E1}"/>
              </a:ext>
            </a:extLst>
          </p:cNvPr>
          <p:cNvGraphicFramePr>
            <a:graphicFrameLocks noGrp="1"/>
          </p:cNvGraphicFramePr>
          <p:nvPr/>
        </p:nvGraphicFramePr>
        <p:xfrm>
          <a:off x="190500" y="3977894"/>
          <a:ext cx="581416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790">
                  <a:extLst>
                    <a:ext uri="{9D8B030D-6E8A-4147-A177-3AD203B41FA5}">
                      <a16:colId xmlns:a16="http://schemas.microsoft.com/office/drawing/2014/main" val="277203429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083818623"/>
                    </a:ext>
                  </a:extLst>
                </a:gridCol>
                <a:gridCol w="2390775">
                  <a:extLst>
                    <a:ext uri="{9D8B030D-6E8A-4147-A177-3AD203B41FA5}">
                      <a16:colId xmlns:a16="http://schemas.microsoft.com/office/drawing/2014/main" val="4130333053"/>
                    </a:ext>
                  </a:extLst>
                </a:gridCol>
              </a:tblGrid>
              <a:tr h="137189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Adaptation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Description of Adaptation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Drawing of Adaptation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844255"/>
                  </a:ext>
                </a:extLst>
              </a:tr>
              <a:tr h="411314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Drip Tip Leaves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70127"/>
                  </a:ext>
                </a:extLst>
              </a:tr>
              <a:tr h="371564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Buttress Roots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641613"/>
                  </a:ext>
                </a:extLst>
              </a:tr>
              <a:tr h="3715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Lianas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183025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82DC232A-AC83-4F11-AB88-7C2BF58EF1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287745"/>
              </p:ext>
            </p:extLst>
          </p:nvPr>
        </p:nvGraphicFramePr>
        <p:xfrm>
          <a:off x="208883" y="1057075"/>
          <a:ext cx="5761702" cy="25343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7840">
                  <a:extLst>
                    <a:ext uri="{9D8B030D-6E8A-4147-A177-3AD203B41FA5}">
                      <a16:colId xmlns:a16="http://schemas.microsoft.com/office/drawing/2014/main" val="3720703643"/>
                    </a:ext>
                  </a:extLst>
                </a:gridCol>
                <a:gridCol w="3732160">
                  <a:extLst>
                    <a:ext uri="{9D8B030D-6E8A-4147-A177-3AD203B41FA5}">
                      <a16:colId xmlns:a16="http://schemas.microsoft.com/office/drawing/2014/main" val="3263919625"/>
                    </a:ext>
                  </a:extLst>
                </a:gridCol>
                <a:gridCol w="1101702">
                  <a:extLst>
                    <a:ext uri="{9D8B030D-6E8A-4147-A177-3AD203B41FA5}">
                      <a16:colId xmlns:a16="http://schemas.microsoft.com/office/drawing/2014/main" val="1181983882"/>
                    </a:ext>
                  </a:extLst>
                </a:gridCol>
              </a:tblGrid>
              <a:tr h="27765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Key Term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Definition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Example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94644"/>
                  </a:ext>
                </a:extLst>
              </a:tr>
              <a:tr h="49407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Producer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/>
                        <a:t>Acacia Tree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31674"/>
                  </a:ext>
                </a:extLst>
              </a:tr>
              <a:tr h="52349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Primary Consumer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32151"/>
                  </a:ext>
                </a:extLst>
              </a:tr>
              <a:tr h="50616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Secondary Consumer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29559"/>
                  </a:ext>
                </a:extLst>
              </a:tr>
              <a:tr h="732929"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Eat primary and secondary consumers as their main source of food. They are the top of the food chain.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811332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7F1CA81-150F-4F88-AF51-59C7F6EF2251}"/>
              </a:ext>
            </a:extLst>
          </p:cNvPr>
          <p:cNvCxnSpPr/>
          <p:nvPr/>
        </p:nvCxnSpPr>
        <p:spPr>
          <a:xfrm>
            <a:off x="5409830" y="1716090"/>
            <a:ext cx="0" cy="2539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9B961E9-9367-49AC-AF04-37B8BC719F57}"/>
              </a:ext>
            </a:extLst>
          </p:cNvPr>
          <p:cNvCxnSpPr/>
          <p:nvPr/>
        </p:nvCxnSpPr>
        <p:spPr>
          <a:xfrm>
            <a:off x="5416386" y="2254685"/>
            <a:ext cx="0" cy="2539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BD70F6C-CD8A-46DC-91DF-8193717B7817}"/>
              </a:ext>
            </a:extLst>
          </p:cNvPr>
          <p:cNvCxnSpPr/>
          <p:nvPr/>
        </p:nvCxnSpPr>
        <p:spPr>
          <a:xfrm>
            <a:off x="5411067" y="2785850"/>
            <a:ext cx="0" cy="2539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401DF2B-5B0E-4739-B15F-E381A335A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438638"/>
              </p:ext>
            </p:extLst>
          </p:nvPr>
        </p:nvGraphicFramePr>
        <p:xfrm>
          <a:off x="6140313" y="915542"/>
          <a:ext cx="5842804" cy="2675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6420">
                  <a:extLst>
                    <a:ext uri="{9D8B030D-6E8A-4147-A177-3AD203B41FA5}">
                      <a16:colId xmlns:a16="http://schemas.microsoft.com/office/drawing/2014/main" val="3720703643"/>
                    </a:ext>
                  </a:extLst>
                </a:gridCol>
                <a:gridCol w="4626384">
                  <a:extLst>
                    <a:ext uri="{9D8B030D-6E8A-4147-A177-3AD203B41FA5}">
                      <a16:colId xmlns:a16="http://schemas.microsoft.com/office/drawing/2014/main" val="3263919625"/>
                    </a:ext>
                  </a:extLst>
                </a:gridCol>
              </a:tblGrid>
              <a:tr h="32669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Key Term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Definition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94644"/>
                  </a:ext>
                </a:extLst>
              </a:tr>
              <a:tr h="447555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Leaves</a:t>
                      </a:r>
                      <a:r>
                        <a:rPr lang="en-GB" sz="1200" baseline="0" dirty="0"/>
                        <a:t> that have fallen to the ground and are decomposing.</a:t>
                      </a:r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32151"/>
                  </a:ext>
                </a:extLst>
              </a:tr>
              <a:tr h="45938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Biomass</a:t>
                      </a:r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29559"/>
                  </a:ext>
                </a:extLst>
              </a:tr>
              <a:tr h="48571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Decomposers</a:t>
                      </a:r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811332"/>
                  </a:ext>
                </a:extLst>
              </a:tr>
              <a:tr h="428906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When</a:t>
                      </a:r>
                      <a:r>
                        <a:rPr lang="en-GB" sz="1200" baseline="0" dirty="0"/>
                        <a:t> a plant or animal</a:t>
                      </a:r>
                      <a:r>
                        <a:rPr lang="en-GB" sz="1200" dirty="0"/>
                        <a:t> adjusts or changes to suit its</a:t>
                      </a:r>
                      <a:r>
                        <a:rPr lang="en-GB" sz="1200" baseline="0" dirty="0"/>
                        <a:t> environment.</a:t>
                      </a:r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994362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AA6EF5E6-98F3-4C26-BFBF-0BB6820792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15303" b="14017"/>
          <a:stretch/>
        </p:blipFill>
        <p:spPr>
          <a:xfrm>
            <a:off x="8280230" y="4663143"/>
            <a:ext cx="1500080" cy="106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20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Weekly Homework Ecosystems 1.3                                                     </a:t>
            </a:r>
            <a:r>
              <a:rPr lang="en-GB" sz="1600" b="1" dirty="0">
                <a:cs typeface="Arial" panose="020B0604020202020204" pitchFamily="34" charset="0"/>
              </a:rPr>
              <a:t>Deforestation 	                                               </a:t>
            </a:r>
            <a:r>
              <a:rPr lang="en-GB" sz="1600" dirty="0">
                <a:cs typeface="Arial" panose="020B0604020202020204" pitchFamily="34" charset="0"/>
              </a:rPr>
              <a:t>Knowledge Book P154-P156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141547"/>
              </p:ext>
            </p:extLst>
          </p:nvPr>
        </p:nvGraphicFramePr>
        <p:xfrm>
          <a:off x="117564" y="660032"/>
          <a:ext cx="5978436" cy="61243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843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</a:tblGrid>
              <a:tr h="267797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1a. What is deforestation?</a:t>
                      </a:r>
                      <a:endParaRPr lang="en-GB" sz="1200" b="0" baseline="0" dirty="0">
                        <a:latin typeface="+mn-lt"/>
                        <a:cs typeface="Arial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1b. Draw an icon/ image to help you remember what deforestation is: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326512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2.  Read the local and global effects of deforestation below. Decide whether they are social, environmental, or economic effects.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Millions of species have died and become extinct. ________________________________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Less CO2 is being absorbed from the atmosphere.  _______________________________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Indigenous people have been forced to relocate. _________________________________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Deforestation can consume a country’s only natural resource meaning they may one day have nothing to trade on the global market.  ____________________________________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Biodiversity in the tropical rainforest is decreasing. _______________________________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Potential cures to human diseases are being lost. ________________________________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Less trees means the soil becomes loose and more likely to wash away, leading to desertification. ____________________________________________________________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Large quantities of CO2 are being re-released when trees are felled.  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Whole tribes have been lost to western diseases e.g. Malaria._______________________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22785B7-B7C7-425C-8A4E-C406D1389D29}"/>
              </a:ext>
            </a:extLst>
          </p:cNvPr>
          <p:cNvSpPr/>
          <p:nvPr/>
        </p:nvSpPr>
        <p:spPr>
          <a:xfrm>
            <a:off x="6096000" y="660032"/>
            <a:ext cx="5978436" cy="61217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84D0B8-47DE-4440-B38B-DBAF51FC65F2}"/>
              </a:ext>
            </a:extLst>
          </p:cNvPr>
          <p:cNvSpPr txBox="1"/>
          <p:nvPr/>
        </p:nvSpPr>
        <p:spPr>
          <a:xfrm>
            <a:off x="6096000" y="642060"/>
            <a:ext cx="5978436" cy="615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3. Use P68 in your KB. “Explain the causes of deforestation” [6 marks]</a:t>
            </a:r>
          </a:p>
          <a:p>
            <a:endParaRPr lang="en-GB" sz="1200" b="1" dirty="0"/>
          </a:p>
          <a:p>
            <a:r>
              <a:rPr lang="en-GB" sz="1200" dirty="0"/>
              <a:t>Deforestation is… 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One cause of deforestation is… __________________________________________________.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This is where trees are cut down to… 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Another cause of deforestation is…  ______________________________________________.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Here, tree’s are removed because… 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A third reason for deforestation is… ______________________________________________.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Trees are cut down due to… 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endParaRPr lang="en-GB" sz="1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D04AA7-97C2-4275-9D06-3884A6D9EAF7}"/>
              </a:ext>
            </a:extLst>
          </p:cNvPr>
          <p:cNvSpPr/>
          <p:nvPr/>
        </p:nvSpPr>
        <p:spPr>
          <a:xfrm>
            <a:off x="962182" y="1859735"/>
            <a:ext cx="4289199" cy="12537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125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22785B7-B7C7-425C-8A4E-C406D1389D29}"/>
              </a:ext>
            </a:extLst>
          </p:cNvPr>
          <p:cNvSpPr/>
          <p:nvPr/>
        </p:nvSpPr>
        <p:spPr>
          <a:xfrm>
            <a:off x="6096000" y="660032"/>
            <a:ext cx="5978436" cy="61217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84D0B8-47DE-4440-B38B-DBAF51FC65F2}"/>
              </a:ext>
            </a:extLst>
          </p:cNvPr>
          <p:cNvSpPr txBox="1"/>
          <p:nvPr/>
        </p:nvSpPr>
        <p:spPr>
          <a:xfrm>
            <a:off x="6143625" y="623873"/>
            <a:ext cx="5897456" cy="625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Interpreting Scale:</a:t>
            </a:r>
          </a:p>
          <a:p>
            <a:pPr marL="228600" indent="-228600">
              <a:lnSpc>
                <a:spcPct val="150000"/>
              </a:lnSpc>
              <a:buAutoNum type="alphaLcParenR"/>
            </a:pPr>
            <a:r>
              <a:rPr lang="en-GB" sz="1200" dirty="0"/>
              <a:t>2cm on the map is what distance in real life?  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3cm on the map is what distance in real life?  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0.5km in real life is how many ‘cm’ on the map?  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4.5km in real life is how many ‘cm’ on the map?  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endParaRPr lang="en-GB" sz="1200" b="1" dirty="0"/>
          </a:p>
          <a:p>
            <a:pPr>
              <a:lnSpc>
                <a:spcPct val="150000"/>
              </a:lnSpc>
            </a:pPr>
            <a:r>
              <a:rPr lang="en-GB" sz="1200" b="1" u="sng" dirty="0"/>
              <a:t>Measuring Distance:</a:t>
            </a:r>
          </a:p>
          <a:p>
            <a:pPr marL="228600" indent="-228600">
              <a:lnSpc>
                <a:spcPct val="150000"/>
              </a:lnSpc>
              <a:buAutoNum type="alphaLcParenR"/>
            </a:pPr>
            <a:r>
              <a:rPr lang="en-GB" sz="1200" dirty="0"/>
              <a:t>On the map, how many ‘cm’ apart are             and            ? 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On the map, how many ‘cm’ apart are             and            ? 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In real life, how far apart in ‘km’ are            and            ? 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In real life, how far apart in ‘km’ are            and            ? 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endParaRPr lang="en-GB" sz="1200" dirty="0"/>
          </a:p>
          <a:p>
            <a:pPr>
              <a:lnSpc>
                <a:spcPct val="150000"/>
              </a:lnSpc>
            </a:pPr>
            <a:r>
              <a:rPr lang="en-GB" sz="1200" b="1" u="sng" dirty="0"/>
              <a:t>Compass Points (Identify the correct compass direction): </a:t>
            </a:r>
          </a:p>
          <a:p>
            <a:pPr marL="228600" indent="-228600">
              <a:lnSpc>
                <a:spcPct val="150000"/>
              </a:lnSpc>
              <a:buAutoNum type="alphaLcParenR"/>
            </a:pPr>
            <a:r>
              <a:rPr lang="en-GB" sz="1200" dirty="0"/>
              <a:t>To get from             to              you travel… ___________________________________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To get from             to              you travel… ___________________________________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To get from             to              you travel… ___________________________________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To get from             to              you travel… ___________________________________</a:t>
            </a:r>
          </a:p>
          <a:p>
            <a:pPr>
              <a:lnSpc>
                <a:spcPct val="150000"/>
              </a:lnSpc>
            </a:pPr>
            <a:endParaRPr lang="en-GB" sz="1200" dirty="0"/>
          </a:p>
          <a:p>
            <a:pPr>
              <a:lnSpc>
                <a:spcPct val="150000"/>
              </a:lnSpc>
            </a:pPr>
            <a:r>
              <a:rPr lang="en-GB" sz="1200" b="1" u="sng" dirty="0"/>
              <a:t>6- Figure Grid References:</a:t>
            </a:r>
          </a:p>
          <a:p>
            <a:pPr marL="228600" indent="-228600">
              <a:lnSpc>
                <a:spcPct val="150000"/>
              </a:lnSpc>
              <a:buAutoNum type="alphaLcParenR"/>
            </a:pPr>
            <a:r>
              <a:rPr lang="en-GB" sz="1200" dirty="0"/>
              <a:t>What is the 6 figure grid reference for the            ? 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Which shape is found in grid reference </a:t>
            </a:r>
            <a:r>
              <a:rPr lang="en-GB" sz="1200" b="1" dirty="0"/>
              <a:t>225,468</a:t>
            </a:r>
            <a:r>
              <a:rPr lang="en-GB" sz="1200" b="1"/>
              <a:t>?   </a:t>
            </a:r>
            <a:r>
              <a:rPr lang="en-GB" sz="1200" dirty="0"/>
              <a:t>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Draw a            in grid reference </a:t>
            </a:r>
            <a:r>
              <a:rPr lang="en-GB" sz="1200" b="1" dirty="0"/>
              <a:t>236,453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FD35548-EAFB-42C1-995C-516E0D331DDA}"/>
              </a:ext>
            </a:extLst>
          </p:cNvPr>
          <p:cNvSpPr/>
          <p:nvPr/>
        </p:nvSpPr>
        <p:spPr>
          <a:xfrm>
            <a:off x="117564" y="660032"/>
            <a:ext cx="5978436" cy="61217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9EB45D6-7B19-4FA5-9A69-803F4B7EB062}"/>
              </a:ext>
            </a:extLst>
          </p:cNvPr>
          <p:cNvGrpSpPr/>
          <p:nvPr/>
        </p:nvGrpSpPr>
        <p:grpSpPr>
          <a:xfrm>
            <a:off x="651704" y="750851"/>
            <a:ext cx="4981575" cy="5159743"/>
            <a:chOff x="494225" y="1181100"/>
            <a:chExt cx="5110642" cy="5159743"/>
          </a:xfrm>
        </p:grpSpPr>
        <p:pic>
          <p:nvPicPr>
            <p:cNvPr id="9218" name="Picture 2" descr="4 Figure Grid References - Geo for CXC">
              <a:extLst>
                <a:ext uri="{FF2B5EF4-FFF2-40B4-BE49-F238E27FC236}">
                  <a16:creationId xmlns:a16="http://schemas.microsoft.com/office/drawing/2014/main" id="{24F24B29-0948-4DD0-80B3-236BCBCA32C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1" t="5049" r="5590" b="4150"/>
            <a:stretch/>
          </p:blipFill>
          <p:spPr bwMode="auto">
            <a:xfrm>
              <a:off x="494225" y="1181100"/>
              <a:ext cx="5110642" cy="51597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A89C1B13-B8C9-4A21-AD60-3D5E85A09F8B}"/>
                </a:ext>
              </a:extLst>
            </p:cNvPr>
            <p:cNvSpPr/>
            <p:nvPr/>
          </p:nvSpPr>
          <p:spPr>
            <a:xfrm>
              <a:off x="1303055" y="2239198"/>
              <a:ext cx="184825" cy="214008"/>
            </a:xfrm>
            <a:prstGeom prst="star5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2104F5AB-ADC1-4D88-8C30-D6F63694DC66}"/>
                </a:ext>
              </a:extLst>
            </p:cNvPr>
            <p:cNvSpPr/>
            <p:nvPr/>
          </p:nvSpPr>
          <p:spPr>
            <a:xfrm>
              <a:off x="3472774" y="4426085"/>
              <a:ext cx="175098" cy="184826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5CBC6BE-8493-47F8-9644-AD2398161699}"/>
                </a:ext>
              </a:extLst>
            </p:cNvPr>
            <p:cNvSpPr/>
            <p:nvPr/>
          </p:nvSpPr>
          <p:spPr>
            <a:xfrm>
              <a:off x="4814794" y="1653702"/>
              <a:ext cx="175098" cy="18482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Moon 10">
              <a:extLst>
                <a:ext uri="{FF2B5EF4-FFF2-40B4-BE49-F238E27FC236}">
                  <a16:creationId xmlns:a16="http://schemas.microsoft.com/office/drawing/2014/main" id="{CEAA2994-5548-4308-89DF-0E8BAA3C293A}"/>
                </a:ext>
              </a:extLst>
            </p:cNvPr>
            <p:cNvSpPr/>
            <p:nvPr/>
          </p:nvSpPr>
          <p:spPr>
            <a:xfrm>
              <a:off x="2235905" y="3785273"/>
              <a:ext cx="175098" cy="223736"/>
            </a:xfrm>
            <a:prstGeom prst="moo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Multiplication Sign 11">
              <a:extLst>
                <a:ext uri="{FF2B5EF4-FFF2-40B4-BE49-F238E27FC236}">
                  <a16:creationId xmlns:a16="http://schemas.microsoft.com/office/drawing/2014/main" id="{D1BD602F-5E37-481A-9475-0BA3BB7FFB15}"/>
                </a:ext>
              </a:extLst>
            </p:cNvPr>
            <p:cNvSpPr/>
            <p:nvPr/>
          </p:nvSpPr>
          <p:spPr>
            <a:xfrm>
              <a:off x="1060089" y="5424015"/>
              <a:ext cx="311285" cy="291830"/>
            </a:xfrm>
            <a:prstGeom prst="mathMultiply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Heart 12">
              <a:extLst>
                <a:ext uri="{FF2B5EF4-FFF2-40B4-BE49-F238E27FC236}">
                  <a16:creationId xmlns:a16="http://schemas.microsoft.com/office/drawing/2014/main" id="{5FCA3AEC-FCE0-4C25-8FD0-BE3691BC7261}"/>
                </a:ext>
              </a:extLst>
            </p:cNvPr>
            <p:cNvSpPr/>
            <p:nvPr/>
          </p:nvSpPr>
          <p:spPr>
            <a:xfrm>
              <a:off x="4824566" y="5087566"/>
              <a:ext cx="175098" cy="184826"/>
            </a:xfrm>
            <a:prstGeom prst="hear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4F5BD3B-62A4-4C2B-87D9-4A11B6E68A0D}"/>
                </a:ext>
              </a:extLst>
            </p:cNvPr>
            <p:cNvSpPr/>
            <p:nvPr/>
          </p:nvSpPr>
          <p:spPr>
            <a:xfrm>
              <a:off x="2394855" y="1893929"/>
              <a:ext cx="326243" cy="89575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Flowchart: Decision 14">
              <a:extLst>
                <a:ext uri="{FF2B5EF4-FFF2-40B4-BE49-F238E27FC236}">
                  <a16:creationId xmlns:a16="http://schemas.microsoft.com/office/drawing/2014/main" id="{A83BB093-26D8-4688-B826-8E7E4320C3D8}"/>
                </a:ext>
              </a:extLst>
            </p:cNvPr>
            <p:cNvSpPr/>
            <p:nvPr/>
          </p:nvSpPr>
          <p:spPr>
            <a:xfrm>
              <a:off x="3668393" y="2850204"/>
              <a:ext cx="319462" cy="204281"/>
            </a:xfrm>
            <a:prstGeom prst="flowChartDecisio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7" name="Title 1">
            <a:extLst>
              <a:ext uri="{FF2B5EF4-FFF2-40B4-BE49-F238E27FC236}">
                <a16:creationId xmlns:a16="http://schemas.microsoft.com/office/drawing/2014/main" id="{2BC4BAE6-9CD3-4732-A5F2-5AC7C3EEFFFE}"/>
              </a:ext>
            </a:extLst>
          </p:cNvPr>
          <p:cNvSpPr txBox="1">
            <a:spLocks/>
          </p:cNvSpPr>
          <p:nvPr/>
        </p:nvSpPr>
        <p:spPr>
          <a:xfrm>
            <a:off x="78375" y="120877"/>
            <a:ext cx="12000413" cy="4364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dirty="0">
                <a:cs typeface="Arial" panose="020B0604020202020204" pitchFamily="34" charset="0"/>
              </a:rPr>
              <a:t>Weekly Homework Ecosystems 1.4                  </a:t>
            </a:r>
            <a:r>
              <a:rPr lang="en-GB" sz="1600" b="1" dirty="0">
                <a:cs typeface="Arial" panose="020B0604020202020204" pitchFamily="34" charset="0"/>
              </a:rPr>
              <a:t>Map Skills: Scale, Distance, Compass Points and Grid References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CE0B36D-4760-4D28-8E4A-66A46C424681}"/>
              </a:ext>
            </a:extLst>
          </p:cNvPr>
          <p:cNvCxnSpPr>
            <a:cxnSpLocks/>
          </p:cNvCxnSpPr>
          <p:nvPr/>
        </p:nvCxnSpPr>
        <p:spPr>
          <a:xfrm>
            <a:off x="3979512" y="6432851"/>
            <a:ext cx="955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9F71B04-8747-43CB-A646-CD052D59EAC9}"/>
              </a:ext>
            </a:extLst>
          </p:cNvPr>
          <p:cNvSpPr txBox="1"/>
          <p:nvPr/>
        </p:nvSpPr>
        <p:spPr>
          <a:xfrm>
            <a:off x="4200258" y="6154885"/>
            <a:ext cx="438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2cm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F5151AF-D8A4-4502-803E-99D5C5535082}"/>
              </a:ext>
            </a:extLst>
          </p:cNvPr>
          <p:cNvSpPr txBox="1"/>
          <p:nvPr/>
        </p:nvSpPr>
        <p:spPr>
          <a:xfrm>
            <a:off x="4200258" y="645747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1km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977EAD2-B47F-4AAC-9171-0FC174B8EF29}"/>
              </a:ext>
            </a:extLst>
          </p:cNvPr>
          <p:cNvSpPr txBox="1"/>
          <p:nvPr/>
        </p:nvSpPr>
        <p:spPr>
          <a:xfrm>
            <a:off x="5129721" y="6285690"/>
            <a:ext cx="771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2cm: 1km</a:t>
            </a:r>
          </a:p>
        </p:txBody>
      </p:sp>
      <p:sp>
        <p:nvSpPr>
          <p:cNvPr id="46" name="Multiplication Sign 45">
            <a:extLst>
              <a:ext uri="{FF2B5EF4-FFF2-40B4-BE49-F238E27FC236}">
                <a16:creationId xmlns:a16="http://schemas.microsoft.com/office/drawing/2014/main" id="{EF58C5E5-7C19-418A-968B-8A650C707DB0}"/>
              </a:ext>
            </a:extLst>
          </p:cNvPr>
          <p:cNvSpPr/>
          <p:nvPr/>
        </p:nvSpPr>
        <p:spPr>
          <a:xfrm>
            <a:off x="8856123" y="2487563"/>
            <a:ext cx="318004" cy="30382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Heart 47">
            <a:extLst>
              <a:ext uri="{FF2B5EF4-FFF2-40B4-BE49-F238E27FC236}">
                <a16:creationId xmlns:a16="http://schemas.microsoft.com/office/drawing/2014/main" id="{0EDD77F3-57A4-498B-B24F-8DFA445192CF}"/>
              </a:ext>
            </a:extLst>
          </p:cNvPr>
          <p:cNvSpPr/>
          <p:nvPr/>
        </p:nvSpPr>
        <p:spPr>
          <a:xfrm>
            <a:off x="9614912" y="2547060"/>
            <a:ext cx="170676" cy="184826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Moon 48">
            <a:extLst>
              <a:ext uri="{FF2B5EF4-FFF2-40B4-BE49-F238E27FC236}">
                <a16:creationId xmlns:a16="http://schemas.microsoft.com/office/drawing/2014/main" id="{6DC1CDD9-1FB6-4F10-941C-E639D8A118E3}"/>
              </a:ext>
            </a:extLst>
          </p:cNvPr>
          <p:cNvSpPr/>
          <p:nvPr/>
        </p:nvSpPr>
        <p:spPr>
          <a:xfrm>
            <a:off x="8921677" y="2827542"/>
            <a:ext cx="170676" cy="223736"/>
          </a:xfrm>
          <a:prstGeom prst="mo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4BF652B7-FB35-4658-805A-CF9652642FAA}"/>
              </a:ext>
            </a:extLst>
          </p:cNvPr>
          <p:cNvSpPr/>
          <p:nvPr/>
        </p:nvSpPr>
        <p:spPr>
          <a:xfrm>
            <a:off x="9624185" y="2811893"/>
            <a:ext cx="170676" cy="18482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8BDEC85-BE61-4FDE-90E7-7A055F70C7A9}"/>
              </a:ext>
            </a:extLst>
          </p:cNvPr>
          <p:cNvSpPr/>
          <p:nvPr/>
        </p:nvSpPr>
        <p:spPr>
          <a:xfrm>
            <a:off x="8705999" y="3162439"/>
            <a:ext cx="318004" cy="8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E47D760-7A2B-49A1-8484-FE2545F99AC5}"/>
              </a:ext>
            </a:extLst>
          </p:cNvPr>
          <p:cNvSpPr/>
          <p:nvPr/>
        </p:nvSpPr>
        <p:spPr>
          <a:xfrm>
            <a:off x="9439588" y="3105210"/>
            <a:ext cx="170676" cy="1848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Isosceles Triangle 61">
            <a:extLst>
              <a:ext uri="{FF2B5EF4-FFF2-40B4-BE49-F238E27FC236}">
                <a16:creationId xmlns:a16="http://schemas.microsoft.com/office/drawing/2014/main" id="{B95C2266-7327-468F-85E2-EE093D4B2C07}"/>
              </a:ext>
            </a:extLst>
          </p:cNvPr>
          <p:cNvSpPr/>
          <p:nvPr/>
        </p:nvSpPr>
        <p:spPr>
          <a:xfrm>
            <a:off x="8770785" y="3354698"/>
            <a:ext cx="170676" cy="18482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Heart 62">
            <a:extLst>
              <a:ext uri="{FF2B5EF4-FFF2-40B4-BE49-F238E27FC236}">
                <a16:creationId xmlns:a16="http://schemas.microsoft.com/office/drawing/2014/main" id="{4CB70DCE-1756-4542-82B1-283228CD2007}"/>
              </a:ext>
            </a:extLst>
          </p:cNvPr>
          <p:cNvSpPr/>
          <p:nvPr/>
        </p:nvSpPr>
        <p:spPr>
          <a:xfrm>
            <a:off x="9457739" y="3402579"/>
            <a:ext cx="170676" cy="184826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AE09FCB-BCC4-40E6-8B84-08CC99917620}"/>
              </a:ext>
            </a:extLst>
          </p:cNvPr>
          <p:cNvCxnSpPr/>
          <p:nvPr/>
        </p:nvCxnSpPr>
        <p:spPr>
          <a:xfrm flipV="1">
            <a:off x="326635" y="890970"/>
            <a:ext cx="0" cy="417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BD0962D-08F3-4699-AD65-34E0DF57A745}"/>
              </a:ext>
            </a:extLst>
          </p:cNvPr>
          <p:cNvSpPr txBox="1"/>
          <p:nvPr/>
        </p:nvSpPr>
        <p:spPr>
          <a:xfrm>
            <a:off x="188983" y="660032"/>
            <a:ext cx="2753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N</a:t>
            </a:r>
          </a:p>
        </p:txBody>
      </p:sp>
      <p:sp>
        <p:nvSpPr>
          <p:cNvPr id="38" name="Multiplication Sign 37">
            <a:extLst>
              <a:ext uri="{FF2B5EF4-FFF2-40B4-BE49-F238E27FC236}">
                <a16:creationId xmlns:a16="http://schemas.microsoft.com/office/drawing/2014/main" id="{70EF9398-CB50-4FEB-AB41-73DC41DB39AB}"/>
              </a:ext>
            </a:extLst>
          </p:cNvPr>
          <p:cNvSpPr/>
          <p:nvPr/>
        </p:nvSpPr>
        <p:spPr>
          <a:xfrm>
            <a:off x="7216538" y="4152401"/>
            <a:ext cx="318004" cy="30382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Star: 5 Points 38">
            <a:extLst>
              <a:ext uri="{FF2B5EF4-FFF2-40B4-BE49-F238E27FC236}">
                <a16:creationId xmlns:a16="http://schemas.microsoft.com/office/drawing/2014/main" id="{86DBF508-9CE1-478A-9AA7-31759347A39C}"/>
              </a:ext>
            </a:extLst>
          </p:cNvPr>
          <p:cNvSpPr/>
          <p:nvPr/>
        </p:nvSpPr>
        <p:spPr>
          <a:xfrm>
            <a:off x="7916462" y="4158040"/>
            <a:ext cx="180157" cy="214008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973F610-3310-4537-819B-6B4B52551A75}"/>
              </a:ext>
            </a:extLst>
          </p:cNvPr>
          <p:cNvSpPr/>
          <p:nvPr/>
        </p:nvSpPr>
        <p:spPr>
          <a:xfrm>
            <a:off x="7225416" y="4518386"/>
            <a:ext cx="318004" cy="8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Heart 41">
            <a:extLst>
              <a:ext uri="{FF2B5EF4-FFF2-40B4-BE49-F238E27FC236}">
                <a16:creationId xmlns:a16="http://schemas.microsoft.com/office/drawing/2014/main" id="{BE2E9D68-4035-40FB-B74C-AA807B63A595}"/>
              </a:ext>
            </a:extLst>
          </p:cNvPr>
          <p:cNvSpPr/>
          <p:nvPr/>
        </p:nvSpPr>
        <p:spPr>
          <a:xfrm>
            <a:off x="7942603" y="4474173"/>
            <a:ext cx="170676" cy="184826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7007731E-0DB5-4A45-95B7-A51B3DF9665F}"/>
              </a:ext>
            </a:extLst>
          </p:cNvPr>
          <p:cNvSpPr/>
          <p:nvPr/>
        </p:nvSpPr>
        <p:spPr>
          <a:xfrm>
            <a:off x="7290202" y="4721551"/>
            <a:ext cx="170676" cy="18482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Moon 43">
            <a:extLst>
              <a:ext uri="{FF2B5EF4-FFF2-40B4-BE49-F238E27FC236}">
                <a16:creationId xmlns:a16="http://schemas.microsoft.com/office/drawing/2014/main" id="{AC49BC6A-5B9A-49A1-9190-120C61715E36}"/>
              </a:ext>
            </a:extLst>
          </p:cNvPr>
          <p:cNvSpPr/>
          <p:nvPr/>
        </p:nvSpPr>
        <p:spPr>
          <a:xfrm>
            <a:off x="7942603" y="4716734"/>
            <a:ext cx="170676" cy="223736"/>
          </a:xfrm>
          <a:prstGeom prst="mo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F74DFBC-549C-4AD4-826D-14550C10B7D8}"/>
              </a:ext>
            </a:extLst>
          </p:cNvPr>
          <p:cNvSpPr/>
          <p:nvPr/>
        </p:nvSpPr>
        <p:spPr>
          <a:xfrm>
            <a:off x="7299080" y="5021842"/>
            <a:ext cx="170676" cy="1848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Flowchart: Decision 64">
            <a:extLst>
              <a:ext uri="{FF2B5EF4-FFF2-40B4-BE49-F238E27FC236}">
                <a16:creationId xmlns:a16="http://schemas.microsoft.com/office/drawing/2014/main" id="{6B1843E4-3858-46DC-B38C-27B6B76DC64C}"/>
              </a:ext>
            </a:extLst>
          </p:cNvPr>
          <p:cNvSpPr/>
          <p:nvPr/>
        </p:nvSpPr>
        <p:spPr>
          <a:xfrm>
            <a:off x="7872244" y="5030370"/>
            <a:ext cx="311394" cy="204281"/>
          </a:xfrm>
          <a:prstGeom prst="flowChartDecisi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Isosceles Triangle 65">
            <a:extLst>
              <a:ext uri="{FF2B5EF4-FFF2-40B4-BE49-F238E27FC236}">
                <a16:creationId xmlns:a16="http://schemas.microsoft.com/office/drawing/2014/main" id="{6DD10C09-E685-4F9E-B447-7DCD533A5C98}"/>
              </a:ext>
            </a:extLst>
          </p:cNvPr>
          <p:cNvSpPr/>
          <p:nvPr/>
        </p:nvSpPr>
        <p:spPr>
          <a:xfrm>
            <a:off x="9129483" y="5818181"/>
            <a:ext cx="170676" cy="18482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7" name="Arrow: Right 66">
            <a:extLst>
              <a:ext uri="{FF2B5EF4-FFF2-40B4-BE49-F238E27FC236}">
                <a16:creationId xmlns:a16="http://schemas.microsoft.com/office/drawing/2014/main" id="{C2307818-54B4-4285-8966-A2179E4FB931}"/>
              </a:ext>
            </a:extLst>
          </p:cNvPr>
          <p:cNvSpPr/>
          <p:nvPr/>
        </p:nvSpPr>
        <p:spPr>
          <a:xfrm>
            <a:off x="6966812" y="6383214"/>
            <a:ext cx="276360" cy="2050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86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Weekly Homework Ecosystems 1.5 </a:t>
            </a:r>
            <a:r>
              <a:rPr lang="en-GB" sz="1600" dirty="0">
                <a:cs typeface="Arial"/>
              </a:rPr>
              <a:t>                                 </a:t>
            </a:r>
            <a:r>
              <a:rPr lang="en-GB" sz="1600" b="1" dirty="0">
                <a:cs typeface="Arial"/>
              </a:rPr>
              <a:t>Sustainable Management of Tropical Rainforests                        </a:t>
            </a:r>
            <a:r>
              <a:rPr lang="en-GB" sz="1600" dirty="0">
                <a:cs typeface="Arial"/>
              </a:rPr>
              <a:t>Knowledge Book P157-158</a:t>
            </a:r>
            <a:endParaRPr lang="en-GB" sz="1600" dirty="0">
              <a:latin typeface="Arial" panose="020B0604020202020204" pitchFamily="34" charset="0"/>
              <a:cs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917468"/>
              </p:ext>
            </p:extLst>
          </p:nvPr>
        </p:nvGraphicFramePr>
        <p:xfrm>
          <a:off x="117564" y="616073"/>
          <a:ext cx="5978436" cy="6147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843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</a:tblGrid>
              <a:tr h="3615369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1a. Define the following key terms: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Sustainable-  _________________________________________________________________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Ecotourism-  _________________________________________________________________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/>
                        </a:rPr>
                        <a:t>1b. Come up with your own definition of ‘management’: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b="0" i="0" u="none" strike="noStrike" baseline="0" noProof="0" dirty="0">
                          <a:latin typeface="+mn-lt"/>
                          <a:cs typeface="Arial"/>
                        </a:rPr>
                        <a:t>Management- ________________________________________________________________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b="0" i="0" u="none" strike="noStrike" baseline="0" noProof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532315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3.  Study P72. Answer the following questions about the case study Costa Rica: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In which continent is Costa Rica located? _______________________________________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With which country do they have a ‘debt for nature swap’ with? 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How much of the land is classified as protected in Costa Rica? 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What are countries looking to create throughout the whole of Central America?  _______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 typeface="+mj-lt"/>
                        <a:buNone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 startAt="5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By the year ________. How much will Costa Rica earn from ecotourism? 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94EE83EA-E810-49DA-8B9C-3336BDAFCDFE}"/>
              </a:ext>
            </a:extLst>
          </p:cNvPr>
          <p:cNvSpPr/>
          <p:nvPr/>
        </p:nvSpPr>
        <p:spPr>
          <a:xfrm>
            <a:off x="6437745" y="1191491"/>
            <a:ext cx="360219" cy="21243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03D0F-6FBC-4737-A25B-8B059BE9D9BA}"/>
              </a:ext>
            </a:extLst>
          </p:cNvPr>
          <p:cNvSpPr/>
          <p:nvPr/>
        </p:nvSpPr>
        <p:spPr>
          <a:xfrm>
            <a:off x="10277148" y="1191491"/>
            <a:ext cx="360219" cy="21243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5D3B5B-5B46-4EA3-AC52-78F39BA09A5D}"/>
              </a:ext>
            </a:extLst>
          </p:cNvPr>
          <p:cNvSpPr txBox="1"/>
          <p:nvPr/>
        </p:nvSpPr>
        <p:spPr>
          <a:xfrm>
            <a:off x="6096000" y="616073"/>
            <a:ext cx="5978436" cy="615771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3. Use P71 in your KB. “Explain how the tropical rainforest can be sustainably managed” [6]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Sustainable management is…  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One way the rainforest can be sustainably manages is creating national parks. This is when… ____________________________________________________________________________ 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____________________________________________________________________________This is sustainable because…  ____________________________________________________ ________________________________________________________________________________________________________________________________________________________However, one problem with this strategy is… 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________________________________________________________________________________________________________________________________________________________Another management strategy is … ______________________________________________.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This involves…  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________________________________________________________________________________________________________________________________________________________An advantage of this strategy is…  ________________________________________________ 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However, an issue with this strategy is… ___________________________________________ 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704780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Weekly Homework Ecosystems 1.6                                                 </a:t>
            </a:r>
            <a:r>
              <a:rPr lang="en-GB" sz="1600" b="1" dirty="0">
                <a:cs typeface="Arial"/>
              </a:rPr>
              <a:t>Coastal Landforms </a:t>
            </a:r>
            <a:r>
              <a:rPr lang="en-GB" sz="1600" dirty="0">
                <a:cs typeface="Arial"/>
              </a:rPr>
              <a:t>	                                                     Knowledge Book: P68-76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665688"/>
              </p:ext>
            </p:extLst>
          </p:nvPr>
        </p:nvGraphicFramePr>
        <p:xfrm>
          <a:off x="121915" y="613055"/>
          <a:ext cx="11956872" cy="61500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321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6103656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6351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baseline="0" dirty="0">
                          <a:latin typeface="+mn-lt"/>
                          <a:cs typeface="Arial"/>
                        </a:rPr>
                        <a:t>1.  Fill in the key terms and definitions for the following:</a:t>
                      </a:r>
                    </a:p>
                    <a:p>
                      <a:pPr marL="0" indent="0"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3. Draw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 a diagram, then explain the formation of wave-cut platform</a:t>
                      </a:r>
                      <a:r>
                        <a:rPr lang="en-GB" sz="1200" b="1" dirty="0">
                          <a:latin typeface="Arial"/>
                          <a:cs typeface="Arial"/>
                        </a:rPr>
                        <a:t>: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324727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2. Which landform is being described?</a:t>
                      </a:r>
                      <a:endParaRPr lang="en-GB" sz="1800" b="0" baseline="0" dirty="0">
                        <a:latin typeface="+mn-lt"/>
                        <a:cs typeface="+mn-cs"/>
                      </a:endParaRP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This landform joins together two headlands. 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Alternating bands of hard rock and soft rock. __________________________________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Hydraulic action creates a wave-cut notch in the cliff. 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Form where the coast suddenly changes direction. 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Sub-aerial processes attack the top of the archway. 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Strong winds curve the end of this landform. 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A real-world example is Old ‘Harry Rocks’. _____________________________________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This landform causes the cliff to retreat overtime. 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A lagoon forms behind this landform. ________________________________________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5" name="Content Placeholder 8"/>
          <p:cNvSpPr txBox="1">
            <a:spLocks/>
          </p:cNvSpPr>
          <p:nvPr/>
        </p:nvSpPr>
        <p:spPr>
          <a:xfrm>
            <a:off x="6131883" y="3563005"/>
            <a:ext cx="5906587" cy="31598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C414809-A8F2-4DE1-BB0F-03277709E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585943"/>
              </p:ext>
            </p:extLst>
          </p:nvPr>
        </p:nvGraphicFramePr>
        <p:xfrm>
          <a:off x="201183" y="927741"/>
          <a:ext cx="5695121" cy="222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5673">
                  <a:extLst>
                    <a:ext uri="{9D8B030D-6E8A-4147-A177-3AD203B41FA5}">
                      <a16:colId xmlns:a16="http://schemas.microsoft.com/office/drawing/2014/main" val="3720703643"/>
                    </a:ext>
                  </a:extLst>
                </a:gridCol>
                <a:gridCol w="4509448">
                  <a:extLst>
                    <a:ext uri="{9D8B030D-6E8A-4147-A177-3AD203B41FA5}">
                      <a16:colId xmlns:a16="http://schemas.microsoft.com/office/drawing/2014/main" val="3263919625"/>
                    </a:ext>
                  </a:extLst>
                </a:gridCol>
              </a:tblGrid>
              <a:tr h="27043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Key Term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Definition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94644"/>
                  </a:ext>
                </a:extLst>
              </a:tr>
              <a:tr h="46908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Hydraulic Action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31674"/>
                  </a:ext>
                </a:extLst>
              </a:tr>
              <a:tr h="504496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Naturally occurring material that is broken down by processes of weathering and erosion.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32151"/>
                  </a:ext>
                </a:extLst>
              </a:tr>
              <a:tr h="47296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Abrasion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29559"/>
                  </a:ext>
                </a:extLst>
              </a:tr>
              <a:tr h="50449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Lagoon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811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695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355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Weekly Homework Ecosystems 1.7 	                                </a:t>
            </a:r>
            <a:r>
              <a:rPr lang="en-GB" sz="1800" b="1" dirty="0">
                <a:cs typeface="Arial" panose="020B0604020202020204" pitchFamily="34" charset="0"/>
              </a:rPr>
              <a:t>Threats and Management of Semi-Arid Grasslands	</a:t>
            </a:r>
            <a:r>
              <a:rPr lang="en-GB" sz="1600" b="1" dirty="0">
                <a:cs typeface="Arial" panose="020B0604020202020204" pitchFamily="34" charset="0"/>
              </a:rPr>
              <a:t>                          </a:t>
            </a:r>
            <a:r>
              <a:rPr lang="en-GB" sz="1600" dirty="0">
                <a:cs typeface="Arial" panose="020B0604020202020204" pitchFamily="34" charset="0"/>
              </a:rPr>
              <a:t>Knowledge Book P160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0DE7F1-E786-47C7-B7F3-525B4A1A1222}"/>
              </a:ext>
            </a:extLst>
          </p:cNvPr>
          <p:cNvSpPr txBox="1"/>
          <p:nvPr/>
        </p:nvSpPr>
        <p:spPr>
          <a:xfrm>
            <a:off x="87211" y="693836"/>
            <a:ext cx="6126353" cy="60555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50" b="1" dirty="0"/>
              <a:t>3. Use P73 to complete the table about threats to semi-arid grasslands. Create an icon to help you remember the threat.</a:t>
            </a:r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  <a:p>
            <a:endParaRPr lang="en-GB" sz="1250" b="1" dirty="0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86AAF5C4-F555-4766-A565-6DDF380EB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658547"/>
              </p:ext>
            </p:extLst>
          </p:nvPr>
        </p:nvGraphicFramePr>
        <p:xfrm>
          <a:off x="136306" y="1216241"/>
          <a:ext cx="6028161" cy="54020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8554">
                  <a:extLst>
                    <a:ext uri="{9D8B030D-6E8A-4147-A177-3AD203B41FA5}">
                      <a16:colId xmlns:a16="http://schemas.microsoft.com/office/drawing/2014/main" val="3413339676"/>
                    </a:ext>
                  </a:extLst>
                </a:gridCol>
                <a:gridCol w="3071674">
                  <a:extLst>
                    <a:ext uri="{9D8B030D-6E8A-4147-A177-3AD203B41FA5}">
                      <a16:colId xmlns:a16="http://schemas.microsoft.com/office/drawing/2014/main" val="198169024"/>
                    </a:ext>
                  </a:extLst>
                </a:gridCol>
                <a:gridCol w="1907933">
                  <a:extLst>
                    <a:ext uri="{9D8B030D-6E8A-4147-A177-3AD203B41FA5}">
                      <a16:colId xmlns:a16="http://schemas.microsoft.com/office/drawing/2014/main" val="2716832239"/>
                    </a:ext>
                  </a:extLst>
                </a:gridCol>
              </a:tblGrid>
              <a:tr h="37285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The Threat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Description of Threat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Icon/ Diagram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201291"/>
                  </a:ext>
                </a:extLst>
              </a:tr>
              <a:tr h="421443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Fires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617779"/>
                  </a:ext>
                </a:extLst>
              </a:tr>
              <a:tr h="472046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Monoculture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021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Tourism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704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Hunting &amp; Poaching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316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Urbanisation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95420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385EF71-AE13-4A3D-8AEF-0AE31E804983}"/>
              </a:ext>
            </a:extLst>
          </p:cNvPr>
          <p:cNvSpPr txBox="1"/>
          <p:nvPr/>
        </p:nvSpPr>
        <p:spPr>
          <a:xfrm>
            <a:off x="6213562" y="693836"/>
            <a:ext cx="5865226" cy="606537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3. Use P73 in your KB. “Explain how semi-arid grasslands can be sustainably managed” [6]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One way semi-arid grasslands can be managed is by…  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This is where… 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It sustainably manages the ecosystem because…___________________________________ 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Another management strategy is…  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This involves… 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It is sustainable because... 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A third sustainable management strategy is… _____________________________________ This is when… 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It’s a sustainable technique because… ___________________________________________ 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____________________________________________________________________________________________________________________________________________________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4203058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Weekly Homework Ecosystems 1.8  	        </a:t>
            </a:r>
            <a:r>
              <a:rPr lang="en-GB" sz="1600" b="1" dirty="0">
                <a:cs typeface="Arial" panose="020B0604020202020204" pitchFamily="34" charset="0"/>
              </a:rPr>
              <a:t>Small Scale Ecosystem: Attenborough Nature </a:t>
            </a:r>
            <a:r>
              <a:rPr lang="en-GB" sz="1600" b="1">
                <a:cs typeface="Arial" panose="020B0604020202020204" pitchFamily="34" charset="0"/>
              </a:rPr>
              <a:t>Reserve                               </a:t>
            </a:r>
            <a:r>
              <a:rPr lang="en-GB" sz="1600" dirty="0">
                <a:cs typeface="Arial" panose="020B0604020202020204" pitchFamily="34" charset="0"/>
              </a:rPr>
              <a:t>Knowledge </a:t>
            </a:r>
            <a:r>
              <a:rPr lang="en-GB" sz="1600">
                <a:cs typeface="Arial" panose="020B0604020202020204" pitchFamily="34" charset="0"/>
              </a:rPr>
              <a:t>Book P149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05300"/>
              </p:ext>
            </p:extLst>
          </p:nvPr>
        </p:nvGraphicFramePr>
        <p:xfrm>
          <a:off x="95794" y="599409"/>
          <a:ext cx="12000412" cy="6195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0412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</a:tblGrid>
              <a:tr h="3051443">
                <a:tc>
                  <a:txBody>
                    <a:bodyPr/>
                    <a:lstStyle/>
                    <a:p>
                      <a:pPr marL="228600" lvl="0" indent="-228600">
                        <a:buAutoNum type="arabicPeriod"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Use P64. Read the information about Attenborough and answer the questions:</a:t>
                      </a:r>
                      <a:endParaRPr lang="en-GB" sz="1200" b="1" i="0" u="none" strike="noStrike" baseline="0" noProof="0" dirty="0">
                        <a:latin typeface="+mn-lt"/>
                        <a:cs typeface="Arial"/>
                      </a:endParaRP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How many miles is Attenborough Nature Reserve from Nottingham?  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Which river creates the moving water ecosystem?  ________________________________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What type of consumer is a frog? ______________________________________________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In geography, someone with a vested interest is called a  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Before it was a nature reserve, Attenborough was a…  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Identify two stakeholder.  ____________________________________________________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Why do people visit Attenborough Nature Reserve? _______________________________</a:t>
                      </a:r>
                    </a:p>
                    <a:p>
                      <a:pPr marL="0" lvl="0" indent="0">
                        <a:buNone/>
                      </a:pP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143652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 Use P64 to draw out and label a food chain found in Attenborough Nature Reserve: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C5F7DF3-0010-4ECB-AF77-4993080B6C74}"/>
              </a:ext>
            </a:extLst>
          </p:cNvPr>
          <p:cNvSpPr txBox="1"/>
          <p:nvPr/>
        </p:nvSpPr>
        <p:spPr>
          <a:xfrm>
            <a:off x="6101104" y="599409"/>
            <a:ext cx="5977785" cy="61863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3. Use the table on P64. Identify the opinions and conflicts of different stakeholders:  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</p:txBody>
      </p:sp>
      <p:sp>
        <p:nvSpPr>
          <p:cNvPr id="5" name="Rectangle 4"/>
          <p:cNvSpPr/>
          <p:nvPr/>
        </p:nvSpPr>
        <p:spPr>
          <a:xfrm>
            <a:off x="230542" y="4557007"/>
            <a:ext cx="914400" cy="9893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440368" y="4557007"/>
            <a:ext cx="914400" cy="9893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2646912" y="4560024"/>
            <a:ext cx="914400" cy="9893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845088" y="4557006"/>
            <a:ext cx="914400" cy="9893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60890" y="5588419"/>
            <a:ext cx="873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Producer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93567" y="5520840"/>
            <a:ext cx="1138726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200" b="1" dirty="0"/>
              <a:t>________________________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0542" y="4168339"/>
            <a:ext cx="1019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Birch Tree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1144942" y="4961746"/>
            <a:ext cx="264654" cy="17988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ight Arrow 26"/>
          <p:cNvSpPr/>
          <p:nvPr/>
        </p:nvSpPr>
        <p:spPr>
          <a:xfrm>
            <a:off x="2354768" y="4961746"/>
            <a:ext cx="264654" cy="17988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ight Arrow 27"/>
          <p:cNvSpPr/>
          <p:nvPr/>
        </p:nvSpPr>
        <p:spPr>
          <a:xfrm>
            <a:off x="3561515" y="4961746"/>
            <a:ext cx="264654" cy="17988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Graphic 12" descr="Deciduous tree outline">
            <a:extLst>
              <a:ext uri="{FF2B5EF4-FFF2-40B4-BE49-F238E27FC236}">
                <a16:creationId xmlns:a16="http://schemas.microsoft.com/office/drawing/2014/main" id="{D7FFD3EB-1FD5-4AC7-BA85-6F3FFD6E5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0256" y="4580079"/>
            <a:ext cx="914400" cy="9144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DFBF8AD4-A68D-44E7-AF94-F8ACC1098484}"/>
              </a:ext>
            </a:extLst>
          </p:cNvPr>
          <p:cNvSpPr/>
          <p:nvPr/>
        </p:nvSpPr>
        <p:spPr>
          <a:xfrm>
            <a:off x="5051632" y="4557005"/>
            <a:ext cx="914400" cy="9893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ight Arrow 27">
            <a:extLst>
              <a:ext uri="{FF2B5EF4-FFF2-40B4-BE49-F238E27FC236}">
                <a16:creationId xmlns:a16="http://schemas.microsoft.com/office/drawing/2014/main" id="{BF560D39-D6D0-4C46-9B69-01516ADC4D53}"/>
              </a:ext>
            </a:extLst>
          </p:cNvPr>
          <p:cNvSpPr/>
          <p:nvPr/>
        </p:nvSpPr>
        <p:spPr>
          <a:xfrm>
            <a:off x="4770480" y="4964329"/>
            <a:ext cx="264654" cy="17988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34CD55A-6237-4F2F-ACDC-3D0E6DFB6F11}"/>
              </a:ext>
            </a:extLst>
          </p:cNvPr>
          <p:cNvSpPr txBox="1"/>
          <p:nvPr/>
        </p:nvSpPr>
        <p:spPr>
          <a:xfrm>
            <a:off x="2531033" y="5520840"/>
            <a:ext cx="1138726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200" b="1" dirty="0"/>
              <a:t>________________________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4F5F74B-3A41-44DD-AC0C-8C21512097F7}"/>
              </a:ext>
            </a:extLst>
          </p:cNvPr>
          <p:cNvSpPr txBox="1"/>
          <p:nvPr/>
        </p:nvSpPr>
        <p:spPr>
          <a:xfrm>
            <a:off x="3737577" y="5520840"/>
            <a:ext cx="1138726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200" b="1" dirty="0"/>
              <a:t>________________________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CFEDB38-AE33-4140-BE7C-77179E2F512A}"/>
              </a:ext>
            </a:extLst>
          </p:cNvPr>
          <p:cNvSpPr txBox="1"/>
          <p:nvPr/>
        </p:nvSpPr>
        <p:spPr>
          <a:xfrm>
            <a:off x="4939469" y="5520840"/>
            <a:ext cx="1138726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200" b="1" dirty="0"/>
              <a:t>________________________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64A9FA-668A-4768-9469-4E55702FBDF3}"/>
              </a:ext>
            </a:extLst>
          </p:cNvPr>
          <p:cNvSpPr txBox="1"/>
          <p:nvPr/>
        </p:nvSpPr>
        <p:spPr>
          <a:xfrm>
            <a:off x="1293567" y="4109703"/>
            <a:ext cx="1138726" cy="34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200" b="1" dirty="0"/>
              <a:t>____________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F9D584E-E092-430D-AB25-9654772A7416}"/>
              </a:ext>
            </a:extLst>
          </p:cNvPr>
          <p:cNvSpPr txBox="1"/>
          <p:nvPr/>
        </p:nvSpPr>
        <p:spPr>
          <a:xfrm>
            <a:off x="2528219" y="4109703"/>
            <a:ext cx="1138726" cy="34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200" b="1" dirty="0"/>
              <a:t>____________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16F64A-D247-4216-B52C-277C6C14BB00}"/>
              </a:ext>
            </a:extLst>
          </p:cNvPr>
          <p:cNvSpPr txBox="1"/>
          <p:nvPr/>
        </p:nvSpPr>
        <p:spPr>
          <a:xfrm>
            <a:off x="3737577" y="4109703"/>
            <a:ext cx="1138726" cy="34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200" b="1" dirty="0"/>
              <a:t>____________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B718E3B-F902-4C62-B186-DC21EB52337A}"/>
              </a:ext>
            </a:extLst>
          </p:cNvPr>
          <p:cNvSpPr txBox="1"/>
          <p:nvPr/>
        </p:nvSpPr>
        <p:spPr>
          <a:xfrm>
            <a:off x="4939469" y="4113477"/>
            <a:ext cx="1138726" cy="34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200" b="1" dirty="0"/>
              <a:t>____________</a:t>
            </a:r>
          </a:p>
        </p:txBody>
      </p:sp>
      <p:graphicFrame>
        <p:nvGraphicFramePr>
          <p:cNvPr id="42" name="Table 4">
            <a:extLst>
              <a:ext uri="{FF2B5EF4-FFF2-40B4-BE49-F238E27FC236}">
                <a16:creationId xmlns:a16="http://schemas.microsoft.com/office/drawing/2014/main" id="{CC71540B-8DFC-47C0-ADF8-DFDB76424D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938540"/>
              </p:ext>
            </p:extLst>
          </p:nvPr>
        </p:nvGraphicFramePr>
        <p:xfrm>
          <a:off x="6202160" y="945923"/>
          <a:ext cx="5811348" cy="576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1773">
                  <a:extLst>
                    <a:ext uri="{9D8B030D-6E8A-4147-A177-3AD203B41FA5}">
                      <a16:colId xmlns:a16="http://schemas.microsoft.com/office/drawing/2014/main" val="3413339676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198169024"/>
                    </a:ext>
                  </a:extLst>
                </a:gridCol>
                <a:gridCol w="2331975">
                  <a:extLst>
                    <a:ext uri="{9D8B030D-6E8A-4147-A177-3AD203B41FA5}">
                      <a16:colId xmlns:a16="http://schemas.microsoft.com/office/drawing/2014/main" val="2716832239"/>
                    </a:ext>
                  </a:extLst>
                </a:gridCol>
              </a:tblGrid>
              <a:tr h="37285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Stakeholder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Why they like Attenborough Nature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Which stakeholder do they conflict with and why?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201291"/>
                  </a:ext>
                </a:extLst>
              </a:tr>
              <a:tr h="421443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Wildlife Trust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lang="en-GB" sz="1200" i="1" dirty="0"/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i="1" dirty="0"/>
                        <a:t>Attracts a wide variety of birds = good for bird watching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i="1" dirty="0"/>
                        <a:t>Provides a protected breeding ground for rare species</a:t>
                      </a:r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lang="en-GB" sz="1200" i="1" dirty="0"/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i="1" dirty="0"/>
                        <a:t>Teachers because the visitor centre/ classroom ruins the natural feel of the area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i="1" dirty="0"/>
                        <a:t>Joggers because they may scare off the wildlife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617779"/>
                  </a:ext>
                </a:extLst>
              </a:tr>
              <a:tr h="472046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endParaRPr lang="en-GB" sz="1200" b="1" dirty="0"/>
                    </a:p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Teacher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021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Attenborough 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704822"/>
                  </a:ext>
                </a:extLst>
              </a:tr>
              <a:tr h="449027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endParaRPr lang="en-GB" sz="1200" b="1" dirty="0"/>
                    </a:p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Jogger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316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193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DAD919C4A92C4A868A6EC556AE103C" ma:contentTypeVersion="21" ma:contentTypeDescription="Create a new document." ma:contentTypeScope="" ma:versionID="0a08bc4dcccfe27e78abec6b4de1ff41">
  <xsd:schema xmlns:xsd="http://www.w3.org/2001/XMLSchema" xmlns:xs="http://www.w3.org/2001/XMLSchema" xmlns:p="http://schemas.microsoft.com/office/2006/metadata/properties" xmlns:ns2="b0291392-46c3-446b-b4e2-e6b1ee46160b" xmlns:ns3="55f71bee-26e1-45d7-9db5-e4529f37cebc" targetNamespace="http://schemas.microsoft.com/office/2006/metadata/properties" ma:root="true" ma:fieldsID="a440bc91a1757b50560911b0958e52f3" ns2:_="" ns3:_="">
    <xsd:import namespace="b0291392-46c3-446b-b4e2-e6b1ee46160b"/>
    <xsd:import namespace="55f71bee-26e1-45d7-9db5-e4529f37cebc"/>
    <xsd:element name="properties">
      <xsd:complexType>
        <xsd:sequence>
          <xsd:element name="documentManagement">
            <xsd:complexType>
              <xsd:all>
                <xsd:element ref="ns2:CloudMigratorOriginId" minOccurs="0"/>
                <xsd:element ref="ns2:FileHash" minOccurs="0"/>
                <xsd:element ref="ns2:CloudMigratorVersion" minOccurs="0"/>
                <xsd:element ref="ns2:UniqueSourceRef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91392-46c3-446b-b4e2-e6b1ee46160b" elementFormDefault="qualified">
    <xsd:import namespace="http://schemas.microsoft.com/office/2006/documentManagement/types"/>
    <xsd:import namespace="http://schemas.microsoft.com/office/infopath/2007/PartnerControls"/>
    <xsd:element name="CloudMigratorOriginId" ma:index="8" nillable="true" ma:displayName="CloudMigratorOriginId" ma:internalName="CloudMigratorOriginId">
      <xsd:simpleType>
        <xsd:restriction base="dms:Note">
          <xsd:maxLength value="255"/>
        </xsd:restriction>
      </xsd:simpleType>
    </xsd:element>
    <xsd:element name="FileHash" ma:index="9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0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71bee-26e1-45d7-9db5-e4529f37cebc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35eee122-889a-4c0e-bbab-2dbd83197f23}" ma:internalName="TaxCatchAll" ma:showField="CatchAllData" ma:web="55f71bee-26e1-45d7-9db5-e4529f37ce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oudMigratorVersion xmlns="b0291392-46c3-446b-b4e2-e6b1ee46160b">3.33.3.0</CloudMigratorVersion>
    <FileHash xmlns="b0291392-46c3-446b-b4e2-e6b1ee46160b">233d2a21e9fd468d05cbc6170851460f6b7d62bb</FileHash>
    <UniqueSourceRef xmlns="b0291392-46c3-446b-b4e2-e6b1ee46160b" xsi:nil="true"/>
    <CloudMigratorOriginId xmlns="b0291392-46c3-446b-b4e2-e6b1ee46160b">d750024a-62d1-4b1c-bffe-4ab2d71ed5c9</CloudMigratorOriginId>
    <TaxCatchAll xmlns="55f71bee-26e1-45d7-9db5-e4529f37cebc" xsi:nil="true"/>
    <lcf76f155ced4ddcb4097134ff3c332f xmlns="b0291392-46c3-446b-b4e2-e6b1ee46160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F21913-61B0-4D6A-91BD-BC3330A212E3}"/>
</file>

<file path=customXml/itemProps2.xml><?xml version="1.0" encoding="utf-8"?>
<ds:datastoreItem xmlns:ds="http://schemas.openxmlformats.org/officeDocument/2006/customXml" ds:itemID="{63B9876D-6705-4F9F-812C-15728DFDC7F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6ad1c22-1184-4f62-ab9a-7984d8b1e22d"/>
    <ds:schemaRef ds:uri="http://schemas.microsoft.com/office/2006/documentManagement/types"/>
    <ds:schemaRef ds:uri="f61d70ed-885f-4891-981e-18c834a22ba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6F0C299-808D-434A-94F1-915E3B3221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2109</TotalTime>
  <Words>1617</Words>
  <Application>Microsoft Office PowerPoint</Application>
  <PresentationFormat>Widescreen</PresentationFormat>
  <Paragraphs>379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Weekly Homework Ecosystems 1.1                                                         Ecosystems Function Recap                                         Knowledge Book P133, P137</vt:lpstr>
      <vt:lpstr>Weekly Homework Ecosystems 1.2                    Food Chains and Adaptations Recap                                   Knowledge Book P133, 139, 147</vt:lpstr>
      <vt:lpstr>Weekly Homework Ecosystems 1.3                                                     Deforestation                                                 Knowledge Book P154-P156</vt:lpstr>
      <vt:lpstr>PowerPoint Presentation</vt:lpstr>
      <vt:lpstr>Weekly Homework Ecosystems 1.5                                  Sustainable Management of Tropical Rainforests                        Knowledge Book P157-158</vt:lpstr>
      <vt:lpstr>Weekly Homework Ecosystems 1.6                                                 Coastal Landforms                                                       Knowledge Book: P68-76</vt:lpstr>
      <vt:lpstr>Weekly Homework Ecosystems 1.7                                  Threats and Management of Semi-Arid Grasslands                           Knowledge Book P160</vt:lpstr>
      <vt:lpstr>Weekly Homework Ecosystems 1.8           Small Scale Ecosystem: Attenborough Nature Reserve                               Knowledge Book P149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Riana Burton</dc:creator>
  <cp:lastModifiedBy>Riana Burton</cp:lastModifiedBy>
  <cp:revision>80</cp:revision>
  <dcterms:created xsi:type="dcterms:W3CDTF">2020-12-17T13:08:03Z</dcterms:created>
  <dcterms:modified xsi:type="dcterms:W3CDTF">2021-09-05T13:23:32Z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0x010100DCDAD919C4A92C4A868A6EC556AE103C</vt:lpwstr>
  </property>
</Properties>
</file>