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1" r:id="rId5"/>
    <p:sldId id="293" r:id="rId6"/>
    <p:sldId id="281" r:id="rId7"/>
    <p:sldId id="262" r:id="rId8"/>
    <p:sldId id="260" r:id="rId9"/>
    <p:sldId id="289" r:id="rId10"/>
    <p:sldId id="290" r:id="rId11"/>
    <p:sldId id="270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04023-738E-4D7B-A36D-DD8B28ADD26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AB22-8AAC-4414-855D-F68CE7F88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AE57-57AC-4AB8-A9CD-2289E8844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8C083-8CD0-4D0E-82EB-B20A24902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924EE-CB98-4751-B79D-F2A2412C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0A136-13DA-446C-B297-A50E63D9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185C-51CE-4799-918E-CC32DD3D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7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A18B-340A-44EE-9714-CC76E2E5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E0122-759C-4B78-86EB-1CAA3CF46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AFBFE-3664-4AFB-9220-435FB878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B6451-89A8-4C08-9DF7-8CB24CB2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068F-B21C-4DA2-BD72-D75B84A9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3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0053C-E7E3-4325-9043-225DFD911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2B329-BE72-4B0C-90CB-55AD7543E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E355D-42C9-435E-9996-5D49EE20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42C39-BE9E-46F4-AFF1-293E6091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D2EA-254D-4A18-A38D-6985AE2A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9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2591-372B-4CC7-BFB6-8BE53FA3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305CC-E8CD-4954-9430-58B71B93B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26975-35E6-46F7-87E0-FB6C998A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B349-3CDC-4B33-ACD5-B8EB909D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5C6B8-A9D6-4E2B-BBF2-D96C8684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F71-AA10-4153-AD15-BFE6FBCE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C784F-AF50-454A-9846-78C44777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07A2C-4D92-472B-A7F4-C661AC42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DAC8-EC74-4F0A-AD40-B1317937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092E9-1096-4FDC-9872-6E8666F0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7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F54F-8FAB-4529-B6CC-AEC9AA75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DCA0-2EAB-4A33-AD6F-000D4A2C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8948D-8EAD-4E62-A921-92A703B11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0086A-66AE-4E91-8847-CFE56AC2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EFC76-9283-4C0A-ABFF-427446F5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9CB5D-9EF1-4477-AF34-76486B76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40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7711-50FA-44A7-BE32-1D6ED8A9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FF2B1-D95D-4CE9-B82A-77F3D0E98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D0B1D-5513-4D60-ADA1-954F009E8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B23CE-FEED-4EE4-85FE-B746417EB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15B39-F119-43F6-AFAC-C1C11CA3D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05C62-EF98-48D0-ABF5-6DAD54B8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4640D-C5EE-45B4-87F5-437E5C39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3D299-7CE8-4A01-BC73-796AD438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6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6C35-FA8B-4F21-B828-71035831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676B1-52F5-48CF-8F1C-105B5577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5EBA6-5A08-46EA-BDEF-6B559B83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6B50E-DA44-4C18-B230-AD90A9C7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2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7B6AF-66AB-4D54-A8E5-7260D8BF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07924-DFD4-4D26-B0AF-42505893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D27B2-7740-4475-874E-0F43C52A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DEA4-9B36-4C12-9EF9-CBAB054E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E3475-D94F-43C4-8A01-80DDDD424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20CFD-AC45-4D9D-AE68-8D7B0A69F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72B52-53AB-4CBA-A59D-BCC9BEBE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A0A89-7616-4AE4-9EA0-1D417320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80999-D9B9-4DC9-A195-13F7B140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3B20-7BF9-46FB-BE3F-50D415B2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B827D-E51F-48EF-85C2-11FCC3F52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2D20F-7D31-4C96-A854-8F7B6F696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F7F38-7ACB-4E78-9177-8C175CFD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9F927-F618-4276-A616-9688DAFD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E4E01-3832-44F2-AD7E-492506A2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8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2B5A2-6EE0-4204-8E52-DD1AF5F2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6CAE7-E60F-4D66-8CB7-3AFB0D9B4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E75E-47CC-444B-A5F0-973596548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7F9FA-51A9-4EC8-BA50-20E70DA7DC4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82407-2781-48C0-86B1-59923338F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44A2F-B797-45C1-8707-221DA99CE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5FC3-DD95-48A0-A3D1-CBE9BB1AC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7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47A1C-1068-4477-B2A9-DEA3F041B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200" y="963507"/>
            <a:ext cx="4815769" cy="2304627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Geography Homework Booklet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Year 8 Summer </a:t>
            </a:r>
            <a:r>
              <a:rPr lang="en-GB" sz="2000" b="1" dirty="0" smtClean="0">
                <a:latin typeface="Arial"/>
                <a:cs typeface="Arial"/>
              </a:rPr>
              <a:t>2: Africa 2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Name: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Class: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Teacher: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989D8-7BD8-49CF-9568-B5EA01392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874" y="3589865"/>
            <a:ext cx="4866095" cy="2383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Homework Expectations: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must keep this booklet neat and presentable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homework must be completed for the date set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effort is expected in all tasks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will boost all work in red pen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82C7F8-089E-4428-B794-64E4B4D02BC8}"/>
              </a:ext>
            </a:extLst>
          </p:cNvPr>
          <p:cNvGrpSpPr/>
          <p:nvPr/>
        </p:nvGrpSpPr>
        <p:grpSpPr>
          <a:xfrm>
            <a:off x="341601" y="764307"/>
            <a:ext cx="5845272" cy="5366328"/>
            <a:chOff x="341601" y="764307"/>
            <a:chExt cx="5845272" cy="53663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3CDF843-B27B-4E67-884B-0BBE6963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601" y="814747"/>
              <a:ext cx="5845272" cy="52285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41E48F-200B-4E41-8512-3BAFAC0B0799}"/>
                </a:ext>
              </a:extLst>
            </p:cNvPr>
            <p:cNvSpPr/>
            <p:nvPr/>
          </p:nvSpPr>
          <p:spPr>
            <a:xfrm>
              <a:off x="646546" y="764307"/>
              <a:ext cx="5366328" cy="5366328"/>
            </a:xfrm>
            <a:prstGeom prst="ellips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050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3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8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01213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8 Weekly Homework Summer </a:t>
            </a:r>
            <a:r>
              <a:rPr lang="en-GB" sz="1600" dirty="0" smtClean="0">
                <a:cs typeface="Arial"/>
              </a:rPr>
              <a:t>2.1</a:t>
            </a:r>
            <a:r>
              <a:rPr lang="en-GB" sz="1600" dirty="0">
                <a:cs typeface="Arial"/>
              </a:rPr>
              <a:t>	</a:t>
            </a:r>
            <a:r>
              <a:rPr lang="en-GB" sz="1600" b="1" dirty="0">
                <a:cs typeface="Arial"/>
              </a:rPr>
              <a:t>                         Desertification in the Sahel</a:t>
            </a:r>
            <a:r>
              <a:rPr lang="en-GB" sz="1600" dirty="0">
                <a:cs typeface="Arial"/>
              </a:rPr>
              <a:t>		                                                               KB: P48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1916" y="597696"/>
          <a:ext cx="11956872" cy="616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07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  Fill in the key terms and definitions for the following: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i="0" u="none" strike="noStrike" baseline="0" noProof="0" dirty="0">
                          <a:latin typeface="+mn-lt"/>
                        </a:rPr>
                        <a:t>3a.   Explain how over farming and overgrazing leads to desertification: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i="0" u="none" strike="noStrike" baseline="0" noProof="0" dirty="0">
                          <a:latin typeface="+mn-lt"/>
                        </a:rPr>
                        <a:t>3b. Explain how afforestation (Great Green Wall) will help stop desertification: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775336">
                <a:tc>
                  <a:txBody>
                    <a:bodyPr/>
                    <a:lstStyle/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  Draw an image/ icon for the following key terms:</a:t>
                      </a: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4.  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 Use P48 to identify and label the 11 countries contributing to the Great Green Wall:</a:t>
                      </a: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434F52-D2C7-4D3D-9D2A-EEE3090CED69}"/>
              </a:ext>
            </a:extLst>
          </p:cNvPr>
          <p:cNvSpPr/>
          <p:nvPr/>
        </p:nvSpPr>
        <p:spPr>
          <a:xfrm>
            <a:off x="131747" y="3224981"/>
            <a:ext cx="5954421" cy="80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414809-A8F2-4DE1-BB0F-03277709E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621" y="902341"/>
          <a:ext cx="5761703" cy="347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0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4794973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2669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Term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Definition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537896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Drought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53835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The process of fertile land becoming a desert.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Famine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Irrigate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11332"/>
                  </a:ext>
                </a:extLst>
              </a:tr>
              <a:tr h="49399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 collective of plants found in a given area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94362"/>
                  </a:ext>
                </a:extLst>
              </a:tr>
              <a:tr h="51974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Soil Erosion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405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563141-8499-4C22-8FBC-9FC5B0441AD6}"/>
              </a:ext>
            </a:extLst>
          </p:cNvPr>
          <p:cNvSpPr/>
          <p:nvPr/>
        </p:nvSpPr>
        <p:spPr>
          <a:xfrm>
            <a:off x="258772" y="4817097"/>
            <a:ext cx="2700738" cy="18077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D5EC8-C0CF-427E-8494-2E5498EE0781}"/>
              </a:ext>
            </a:extLst>
          </p:cNvPr>
          <p:cNvSpPr/>
          <p:nvPr/>
        </p:nvSpPr>
        <p:spPr>
          <a:xfrm>
            <a:off x="3233258" y="4817097"/>
            <a:ext cx="2700738" cy="18077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ABC9D-D7A8-447B-9488-3C7656BE9E28}"/>
              </a:ext>
            </a:extLst>
          </p:cNvPr>
          <p:cNvSpPr txBox="1"/>
          <p:nvPr/>
        </p:nvSpPr>
        <p:spPr>
          <a:xfrm>
            <a:off x="452487" y="6336211"/>
            <a:ext cx="223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Drought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7D043-B259-4AC2-A4DA-138185EFEAA7}"/>
              </a:ext>
            </a:extLst>
          </p:cNvPr>
          <p:cNvSpPr txBox="1"/>
          <p:nvPr/>
        </p:nvSpPr>
        <p:spPr>
          <a:xfrm>
            <a:off x="3824976" y="6336211"/>
            <a:ext cx="156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Famine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4A75176-AF29-4681-98D0-B4DB9487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70" y="3922553"/>
            <a:ext cx="5810905" cy="27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D2539FE-5D7C-4BF8-8A18-37B58EF3B479}"/>
              </a:ext>
            </a:extLst>
          </p:cNvPr>
          <p:cNvSpPr/>
          <p:nvPr/>
        </p:nvSpPr>
        <p:spPr>
          <a:xfrm>
            <a:off x="6207744" y="5071621"/>
            <a:ext cx="1267712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111ABD-7A09-4A21-8EC6-616EB315F76B}"/>
              </a:ext>
            </a:extLst>
          </p:cNvPr>
          <p:cNvSpPr/>
          <p:nvPr/>
        </p:nvSpPr>
        <p:spPr>
          <a:xfrm>
            <a:off x="7312251" y="5383790"/>
            <a:ext cx="823081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88BC60-90AA-4A3F-9391-47D32A910C07}"/>
              </a:ext>
            </a:extLst>
          </p:cNvPr>
          <p:cNvSpPr/>
          <p:nvPr/>
        </p:nvSpPr>
        <p:spPr>
          <a:xfrm>
            <a:off x="8230134" y="5383790"/>
            <a:ext cx="823081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B3D8EB-4DF0-4EA5-BB60-D4C69F22D3B5}"/>
              </a:ext>
            </a:extLst>
          </p:cNvPr>
          <p:cNvSpPr/>
          <p:nvPr/>
        </p:nvSpPr>
        <p:spPr>
          <a:xfrm>
            <a:off x="9119736" y="5383789"/>
            <a:ext cx="721847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7B0552-18E2-4C0D-92BE-04B933450A9F}"/>
              </a:ext>
            </a:extLst>
          </p:cNvPr>
          <p:cNvSpPr/>
          <p:nvPr/>
        </p:nvSpPr>
        <p:spPr>
          <a:xfrm>
            <a:off x="9908104" y="5421497"/>
            <a:ext cx="734755" cy="2710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9A4D1C-F318-4E4D-922D-83129349A2FE}"/>
              </a:ext>
            </a:extLst>
          </p:cNvPr>
          <p:cNvSpPr/>
          <p:nvPr/>
        </p:nvSpPr>
        <p:spPr>
          <a:xfrm>
            <a:off x="11246178" y="4964396"/>
            <a:ext cx="791269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88FE69-EF12-4984-9CAE-9FB70D882CFB}"/>
              </a:ext>
            </a:extLst>
          </p:cNvPr>
          <p:cNvSpPr/>
          <p:nvPr/>
        </p:nvSpPr>
        <p:spPr>
          <a:xfrm>
            <a:off x="10653130" y="5235407"/>
            <a:ext cx="823081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EAE14B-0AB7-42E7-BE0F-F3296A164AAF}"/>
              </a:ext>
            </a:extLst>
          </p:cNvPr>
          <p:cNvSpPr/>
          <p:nvPr/>
        </p:nvSpPr>
        <p:spPr>
          <a:xfrm>
            <a:off x="10700266" y="6141744"/>
            <a:ext cx="1004588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310227-45FA-4CE9-958C-73E755427E11}"/>
              </a:ext>
            </a:extLst>
          </p:cNvPr>
          <p:cNvSpPr/>
          <p:nvPr/>
        </p:nvSpPr>
        <p:spPr>
          <a:xfrm>
            <a:off x="8029078" y="6006238"/>
            <a:ext cx="823081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121DF-BB04-49A5-A9ED-2FA3F41538B4}"/>
              </a:ext>
            </a:extLst>
          </p:cNvPr>
          <p:cNvSpPr/>
          <p:nvPr/>
        </p:nvSpPr>
        <p:spPr>
          <a:xfrm>
            <a:off x="6135398" y="5888305"/>
            <a:ext cx="895427" cy="2710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03D9B4-0100-4D55-9A62-AD7AB2198699}"/>
              </a:ext>
            </a:extLst>
          </p:cNvPr>
          <p:cNvSpPr/>
          <p:nvPr/>
        </p:nvSpPr>
        <p:spPr>
          <a:xfrm>
            <a:off x="7092313" y="6065200"/>
            <a:ext cx="823081" cy="426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4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Summer </a:t>
            </a:r>
            <a:r>
              <a:rPr lang="en-GB" sz="1600" dirty="0" smtClean="0">
                <a:cs typeface="Arial" panose="020B0604020202020204" pitchFamily="34" charset="0"/>
              </a:rPr>
              <a:t>2.2</a:t>
            </a:r>
            <a:r>
              <a:rPr lang="en-GB" sz="1600" dirty="0">
                <a:cs typeface="Arial" panose="020B0604020202020204" pitchFamily="34" charset="0"/>
              </a:rPr>
              <a:t>		        </a:t>
            </a:r>
            <a:r>
              <a:rPr lang="en-GB" sz="1600" b="1" dirty="0">
                <a:cs typeface="Arial" panose="020B0604020202020204" pitchFamily="34" charset="0"/>
              </a:rPr>
              <a:t>Consequences of the Past	                                     	                   </a:t>
            </a:r>
            <a:r>
              <a:rPr lang="en-GB" sz="1600" dirty="0">
                <a:cs typeface="Arial" panose="020B0604020202020204" pitchFamily="34" charset="0"/>
              </a:rPr>
              <a:t>Knowledge Book P49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54252"/>
              </p:ext>
            </p:extLst>
          </p:nvPr>
        </p:nvGraphicFramePr>
        <p:xfrm>
          <a:off x="121916" y="631464"/>
          <a:ext cx="11956872" cy="6113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327838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1a.    Label the ‘Atlantic Slave Trade Triangle’ correctly with the key terms below:</a:t>
                      </a:r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rabicPeriod" startAt="2"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Answer the following questions: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many African’s were sold into slavery? _____________________________________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In what decade did African countries start gaining their independence? 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Who took control of the Congo Basin?  _________________________________________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was the name of the conference held in 1884? 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many European countries was Africa divided between?   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natural resource were the Congolese forced to collect? 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many Congolese locals died as a result of the cruelty? 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manufactured goods did the Europeans trade for slaves?   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 startAt="9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raw materials did North America provide to Europe? 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730651">
                <a:tc>
                  <a:txBody>
                    <a:bodyPr/>
                    <a:lstStyle/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1b.    Using the diagram above, describe how the Atlantic Slave Trade operated: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</a:t>
                      </a: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3. Annotate this political cartoon </a:t>
                      </a:r>
                      <a:r>
                        <a:rPr lang="en-GB" sz="1200" b="0" i="1" baseline="0" dirty="0">
                          <a:latin typeface="+mn-lt"/>
                          <a:cs typeface="Arial"/>
                        </a:rPr>
                        <a:t>(What event? Who are the people? What is going on here?)</a:t>
                      </a: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D946AF5-DD5E-41F1-BF9B-724E253E82C3}"/>
              </a:ext>
            </a:extLst>
          </p:cNvPr>
          <p:cNvGrpSpPr/>
          <p:nvPr/>
        </p:nvGrpSpPr>
        <p:grpSpPr>
          <a:xfrm>
            <a:off x="132449" y="910262"/>
            <a:ext cx="5955875" cy="3155712"/>
            <a:chOff x="132449" y="830360"/>
            <a:chExt cx="5955875" cy="3129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FED4E4-BCF3-4E43-B813-5BA1C35B8E41}"/>
                </a:ext>
              </a:extLst>
            </p:cNvPr>
            <p:cNvGrpSpPr/>
            <p:nvPr/>
          </p:nvGrpSpPr>
          <p:grpSpPr>
            <a:xfrm>
              <a:off x="132449" y="830360"/>
              <a:ext cx="5955875" cy="2995916"/>
              <a:chOff x="154804" y="1003986"/>
              <a:chExt cx="5896806" cy="3408354"/>
            </a:xfrm>
          </p:grpSpPr>
          <p:pic>
            <p:nvPicPr>
              <p:cNvPr id="1026" name="Picture 2" descr="See the source image">
                <a:extLst>
                  <a:ext uri="{FF2B5EF4-FFF2-40B4-BE49-F238E27FC236}">
                    <a16:creationId xmlns:a16="http://schemas.microsoft.com/office/drawing/2014/main" id="{C287AD39-7955-4B1A-A39F-683269A794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04" y="1003986"/>
                <a:ext cx="5896806" cy="3408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4664D1-9F5C-4561-974F-BB4B307CDB47}"/>
                  </a:ext>
                </a:extLst>
              </p:cNvPr>
              <p:cNvSpPr/>
              <p:nvPr/>
            </p:nvSpPr>
            <p:spPr>
              <a:xfrm>
                <a:off x="5015883" y="1761377"/>
                <a:ext cx="1035727" cy="2982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E930B5-702C-4275-B03A-E65E1BEE6D1A}"/>
                  </a:ext>
                </a:extLst>
              </p:cNvPr>
              <p:cNvSpPr/>
              <p:nvPr/>
            </p:nvSpPr>
            <p:spPr>
              <a:xfrm>
                <a:off x="4928586" y="3674593"/>
                <a:ext cx="1035727" cy="2982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F41551-EDB9-4E2A-AE43-DB68BE8765AD}"/>
                  </a:ext>
                </a:extLst>
              </p:cNvPr>
              <p:cNvSpPr/>
              <p:nvPr/>
            </p:nvSpPr>
            <p:spPr>
              <a:xfrm>
                <a:off x="197711" y="2203141"/>
                <a:ext cx="1035727" cy="6288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C158027-9B5B-45FE-9D14-5E1F4B2BAA03}"/>
                  </a:ext>
                </a:extLst>
              </p:cNvPr>
              <p:cNvSpPr/>
              <p:nvPr/>
            </p:nvSpPr>
            <p:spPr>
              <a:xfrm>
                <a:off x="2585343" y="1731146"/>
                <a:ext cx="1374098" cy="39061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6FEC044-11CF-4A21-8FAC-D31537A97EC7}"/>
                  </a:ext>
                </a:extLst>
              </p:cNvPr>
              <p:cNvSpPr/>
              <p:nvPr/>
            </p:nvSpPr>
            <p:spPr>
              <a:xfrm>
                <a:off x="2041864" y="3814173"/>
                <a:ext cx="1186880" cy="3728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03EBD6-E573-44BB-81DE-E2EBC07F0024}"/>
                  </a:ext>
                </a:extLst>
              </p:cNvPr>
              <p:cNvSpPr/>
              <p:nvPr/>
            </p:nvSpPr>
            <p:spPr>
              <a:xfrm>
                <a:off x="4241537" y="2917202"/>
                <a:ext cx="1422416" cy="5117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0F2B2-C237-49B0-90A1-2284F7AC2C19}"/>
                </a:ext>
              </a:extLst>
            </p:cNvPr>
            <p:cNvSpPr txBox="1"/>
            <p:nvPr/>
          </p:nvSpPr>
          <p:spPr>
            <a:xfrm>
              <a:off x="134979" y="3684674"/>
              <a:ext cx="5943602" cy="275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Africa       Manufactured Goods        North America         Slaves        Europe       Raw Materials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7D43A-D243-404D-A024-7F5265E3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72" y="4655191"/>
            <a:ext cx="2686975" cy="1606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411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60731"/>
              </p:ext>
            </p:extLst>
          </p:nvPr>
        </p:nvGraphicFramePr>
        <p:xfrm>
          <a:off x="100145" y="548294"/>
          <a:ext cx="11956872" cy="6191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899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  Fill in the key terms and definitions for the following: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3a.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  What is ‘Human Development Index’ (HDI)?: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</a:t>
                      </a:r>
                    </a:p>
                    <a:p>
                      <a:endParaRPr lang="en-GB" sz="1200" b="1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3b.   Identify an advantage of using HDI to measure development: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3c.   Identify an environmental indicator that could be added to improve HDI: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 panose="020B0604020202020204" pitchFamily="34" charset="0"/>
                        </a:rPr>
                        <a:t>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23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Use P51 and explain two factors that cause unequal development in Africa: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One factor is ____________________________________.  This causes unequal development because… 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Another factor is _________________________________. This causes unequal development because…  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4.   Connect these words (you must make at least 4 connections):</a:t>
                      </a:r>
                    </a:p>
                    <a:p>
                      <a:pPr marL="0" lv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D93E9F5-33E3-4CBA-B8D1-BEF4CD3F2FBF}"/>
              </a:ext>
            </a:extLst>
          </p:cNvPr>
          <p:cNvSpPr txBox="1">
            <a:spLocks/>
          </p:cNvSpPr>
          <p:nvPr/>
        </p:nvSpPr>
        <p:spPr>
          <a:xfrm>
            <a:off x="78375" y="53588"/>
            <a:ext cx="12000413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Summer  </a:t>
            </a:r>
            <a:r>
              <a:rPr lang="en-GB" sz="1600" dirty="0" smtClean="0">
                <a:cs typeface="Arial" panose="020B0604020202020204" pitchFamily="34" charset="0"/>
              </a:rPr>
              <a:t>2.3</a:t>
            </a:r>
            <a:r>
              <a:rPr lang="en-GB" sz="1600" dirty="0">
                <a:cs typeface="Arial" panose="020B0604020202020204" pitchFamily="34" charset="0"/>
              </a:rPr>
              <a:t>	                            </a:t>
            </a:r>
            <a:r>
              <a:rPr lang="en-GB" sz="1600" b="1" dirty="0">
                <a:cs typeface="Arial" panose="020B0604020202020204" pitchFamily="34" charset="0"/>
              </a:rPr>
              <a:t>Africa’s Development	                                                     </a:t>
            </a:r>
            <a:r>
              <a:rPr lang="en-GB" sz="1600" dirty="0">
                <a:cs typeface="Arial" panose="020B0604020202020204" pitchFamily="34" charset="0"/>
              </a:rPr>
              <a:t>Knowledge Book P50- 51 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691B7-8367-4A11-8A69-D250B6886EB2}"/>
              </a:ext>
            </a:extLst>
          </p:cNvPr>
          <p:cNvSpPr txBox="1"/>
          <p:nvPr/>
        </p:nvSpPr>
        <p:spPr>
          <a:xfrm>
            <a:off x="10819711" y="3835076"/>
            <a:ext cx="10151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Life Expectancy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71DD2-5C7B-4338-A55A-F2A02985F421}"/>
              </a:ext>
            </a:extLst>
          </p:cNvPr>
          <p:cNvSpPr txBox="1"/>
          <p:nvPr/>
        </p:nvSpPr>
        <p:spPr>
          <a:xfrm>
            <a:off x="10819711" y="6179148"/>
            <a:ext cx="10966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Access to clean water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6E68D-AE18-404C-8D64-95DBA24C50AF}"/>
              </a:ext>
            </a:extLst>
          </p:cNvPr>
          <p:cNvSpPr txBox="1"/>
          <p:nvPr/>
        </p:nvSpPr>
        <p:spPr>
          <a:xfrm>
            <a:off x="6226862" y="3835076"/>
            <a:ext cx="9139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Birth Rate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FB7E6-F043-43A6-A629-4DD5108605BD}"/>
              </a:ext>
            </a:extLst>
          </p:cNvPr>
          <p:cNvSpPr txBox="1"/>
          <p:nvPr/>
        </p:nvSpPr>
        <p:spPr>
          <a:xfrm>
            <a:off x="6226862" y="6145683"/>
            <a:ext cx="13457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Gross National Income (GNI)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9B20D-4B61-4EBD-881A-C34298BBDB7C}"/>
              </a:ext>
            </a:extLst>
          </p:cNvPr>
          <p:cNvSpPr txBox="1"/>
          <p:nvPr/>
        </p:nvSpPr>
        <p:spPr>
          <a:xfrm>
            <a:off x="8558952" y="5572962"/>
            <a:ext cx="10968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Low Income Country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DE55B-616A-48CA-81EC-304103CBE092}"/>
              </a:ext>
            </a:extLst>
          </p:cNvPr>
          <p:cNvSpPr txBox="1"/>
          <p:nvPr/>
        </p:nvSpPr>
        <p:spPr>
          <a:xfrm>
            <a:off x="8486466" y="4373997"/>
            <a:ext cx="11693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High Income Country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CDCB55-265D-4AFF-B0C6-C10608CA2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72284"/>
              </p:ext>
            </p:extLst>
          </p:nvPr>
        </p:nvGraphicFramePr>
        <p:xfrm>
          <a:off x="203436" y="881048"/>
          <a:ext cx="5761703" cy="2463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071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4695632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2669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Term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Definition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537896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Death 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53835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The total number of infants dying before reaching one year old, per 1000 live births.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Purchasing Power Parity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Literacy 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1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47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01213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8 Weekly Homework Summer </a:t>
            </a:r>
            <a:r>
              <a:rPr lang="en-GB" sz="1600" dirty="0" smtClean="0">
                <a:cs typeface="Arial"/>
              </a:rPr>
              <a:t>2.4</a:t>
            </a:r>
            <a:r>
              <a:rPr lang="en-GB" sz="1600" dirty="0">
                <a:cs typeface="Arial"/>
              </a:rPr>
              <a:t>	</a:t>
            </a:r>
            <a:r>
              <a:rPr lang="en-GB" sz="1600" b="1" dirty="0">
                <a:cs typeface="Arial"/>
              </a:rPr>
              <a:t>                 How Are Populations Changing in Africa?</a:t>
            </a:r>
            <a:r>
              <a:rPr lang="en-GB" sz="1600" dirty="0">
                <a:cs typeface="Arial"/>
              </a:rPr>
              <a:t>		                             KB: page 52-53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45371"/>
              </p:ext>
            </p:extLst>
          </p:nvPr>
        </p:nvGraphicFramePr>
        <p:xfrm>
          <a:off x="121916" y="597696"/>
          <a:ext cx="11956872" cy="616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07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Fill in the key terms and definitions for the following: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latin typeface="+mn-lt"/>
                        </a:rPr>
                        <a:t> </a:t>
                      </a:r>
                      <a:r>
                        <a:rPr lang="en-GB" sz="1200" b="1" dirty="0">
                          <a:latin typeface="+mn-lt"/>
                          <a:cs typeface="Arial"/>
                        </a:rPr>
                        <a:t>3.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 Use P52 and P53 in your KB to fill in the blanks:</a:t>
                      </a:r>
                      <a:endParaRPr lang="en-GB" sz="1200" b="0" i="0" u="none" strike="noStrike" baseline="0" noProof="0" dirty="0">
                        <a:latin typeface="+mn-lt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en-GB" sz="1200" b="0" i="0" u="none" strike="noStrike" baseline="0" noProof="0" dirty="0">
                          <a:latin typeface="+mn-lt"/>
                        </a:rPr>
                        <a:t>Africa has a population of _________________ people. However, the population is not equally 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d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_________________. Africa also has the youngest population globally, with _____% of the population below _______ years old. Some of the challenges facing Africa’s population is that the 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b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 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r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 remains high, with an average of _________ children per woman. Another issue is due to the lack of ________ and 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c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_____________ 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g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_____________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;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 many young people are migrating away. However, there are some positive opportunities too, including the </a:t>
                      </a:r>
                      <a:r>
                        <a:rPr lang="en-GB" sz="1200" b="1" i="0" u="none" strike="noStrike" baseline="0" noProof="0" dirty="0" err="1">
                          <a:latin typeface="+mn-lt"/>
                        </a:rPr>
                        <a:t>i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_________________ in life expectancy (average life expectancy is now _______ years). Also, many 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m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___________________ </a:t>
                      </a:r>
                      <a:r>
                        <a:rPr lang="en-GB" sz="1200" b="1" i="0" u="none" strike="noStrike" baseline="0" noProof="0" dirty="0">
                          <a:latin typeface="+mn-lt"/>
                        </a:rPr>
                        <a:t>c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_______________ looking for cheap labour are moving their factories to Africa.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775336">
                <a:tc>
                  <a:txBody>
                    <a:bodyPr/>
                    <a:lstStyle/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Draw an image/ icon for the following key terms:</a:t>
                      </a: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4.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 Use compass points to describe the population distribution in Africa 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434F52-D2C7-4D3D-9D2A-EEE3090CED69}"/>
              </a:ext>
            </a:extLst>
          </p:cNvPr>
          <p:cNvSpPr/>
          <p:nvPr/>
        </p:nvSpPr>
        <p:spPr>
          <a:xfrm>
            <a:off x="131747" y="3224981"/>
            <a:ext cx="5954421" cy="80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414809-A8F2-4DE1-BB0F-03277709E092}"/>
              </a:ext>
            </a:extLst>
          </p:cNvPr>
          <p:cNvGraphicFramePr>
            <a:graphicFrameLocks noGrp="1"/>
          </p:cNvGraphicFramePr>
          <p:nvPr/>
        </p:nvGraphicFramePr>
        <p:xfrm>
          <a:off x="211621" y="902341"/>
          <a:ext cx="5761703" cy="3934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535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4562168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2669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Term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Definition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537896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Population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53835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 small amount of people in a given area.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Densely Populated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Population Distribution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11332"/>
                  </a:ext>
                </a:extLst>
              </a:tr>
              <a:tr h="49399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The number of people living in a given area, usually within 1km²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94362"/>
                  </a:ext>
                </a:extLst>
              </a:tr>
              <a:tr h="51974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Young Dependent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4053"/>
                  </a:ext>
                </a:extLst>
              </a:tr>
              <a:tr h="45158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Old Dependent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081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563141-8499-4C22-8FBC-9FC5B0441AD6}"/>
              </a:ext>
            </a:extLst>
          </p:cNvPr>
          <p:cNvSpPr/>
          <p:nvPr/>
        </p:nvSpPr>
        <p:spPr>
          <a:xfrm>
            <a:off x="258772" y="5157809"/>
            <a:ext cx="2700738" cy="1467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D5EC8-C0CF-427E-8494-2E5498EE0781}"/>
              </a:ext>
            </a:extLst>
          </p:cNvPr>
          <p:cNvSpPr/>
          <p:nvPr/>
        </p:nvSpPr>
        <p:spPr>
          <a:xfrm>
            <a:off x="3233258" y="5157809"/>
            <a:ext cx="2700738" cy="1467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ABC9D-D7A8-447B-9488-3C7656BE9E28}"/>
              </a:ext>
            </a:extLst>
          </p:cNvPr>
          <p:cNvSpPr txBox="1"/>
          <p:nvPr/>
        </p:nvSpPr>
        <p:spPr>
          <a:xfrm>
            <a:off x="452487" y="6336211"/>
            <a:ext cx="223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Young Dependent Population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7D043-B259-4AC2-A4DA-138185EFEAA7}"/>
              </a:ext>
            </a:extLst>
          </p:cNvPr>
          <p:cNvSpPr txBox="1"/>
          <p:nvPr/>
        </p:nvSpPr>
        <p:spPr>
          <a:xfrm>
            <a:off x="3824976" y="6336211"/>
            <a:ext cx="156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Densely Populated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D812FB-1ADD-477A-BD77-21195507E868}"/>
              </a:ext>
            </a:extLst>
          </p:cNvPr>
          <p:cNvSpPr txBox="1"/>
          <p:nvPr/>
        </p:nvSpPr>
        <p:spPr>
          <a:xfrm>
            <a:off x="8710705" y="3750888"/>
            <a:ext cx="3325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C78A29-5509-4863-A47E-D2E604142C79}"/>
              </a:ext>
            </a:extLst>
          </p:cNvPr>
          <p:cNvCxnSpPr/>
          <p:nvPr/>
        </p:nvCxnSpPr>
        <p:spPr>
          <a:xfrm flipV="1">
            <a:off x="8451689" y="4144177"/>
            <a:ext cx="0" cy="41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C195FA-A05A-4A17-B082-8394FC756AA7}"/>
              </a:ext>
            </a:extLst>
          </p:cNvPr>
          <p:cNvSpPr txBox="1"/>
          <p:nvPr/>
        </p:nvSpPr>
        <p:spPr>
          <a:xfrm>
            <a:off x="8314037" y="3913239"/>
            <a:ext cx="275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N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CAA6AB96-EA27-4107-881A-EE501D7B0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9" b="91031" l="3750" r="89750">
                        <a14:foregroundMark x1="41125" y1="22892" x2="41125" y2="22892"/>
                        <a14:foregroundMark x1="34000" y1="11780" x2="34000" y2="11780"/>
                        <a14:foregroundMark x1="34000" y1="7898" x2="34000" y2="7898"/>
                        <a14:foregroundMark x1="25125" y1="6961" x2="25125" y2="6961"/>
                        <a14:foregroundMark x1="42000" y1="6024" x2="42000" y2="6024"/>
                        <a14:foregroundMark x1="69875" y1="52477" x2="69875" y2="52477"/>
                        <a14:foregroundMark x1="63000" y1="91031" x2="63000" y2="91031"/>
                        <a14:foregroundMark x1="85375" y1="76707" x2="85375" y2="76707"/>
                        <a14:foregroundMark x1="88375" y1="69478" x2="88375" y2="69478"/>
                        <a14:foregroundMark x1="89750" y1="39625" x2="89750" y2="39625"/>
                        <a14:foregroundMark x1="25125" y1="59036" x2="25125" y2="59036"/>
                        <a14:foregroundMark x1="5375" y1="59036" x2="5375" y2="59036"/>
                        <a14:foregroundMark x1="7875" y1="53949" x2="7875" y2="53949"/>
                        <a14:foregroundMark x1="6875" y1="51138" x2="6875" y2="51138"/>
                        <a14:foregroundMark x1="10500" y1="52075" x2="10500" y2="52075"/>
                        <a14:foregroundMark x1="12000" y1="56091" x2="12000" y2="56091"/>
                        <a14:foregroundMark x1="14125" y1="67871" x2="14125" y2="67871"/>
                        <a14:foregroundMark x1="15750" y1="73360" x2="15750" y2="73360"/>
                        <a14:foregroundMark x1="17625" y1="76573" x2="17625" y2="76573"/>
                        <a14:foregroundMark x1="15500" y1="78983" x2="15500" y2="78983"/>
                        <a14:foregroundMark x1="7500" y1="86345" x2="7500" y2="86345"/>
                        <a14:foregroundMark x1="6500" y1="83133" x2="6500" y2="83133"/>
                        <a14:foregroundMark x1="6625" y1="81526" x2="6625" y2="81526"/>
                        <a14:foregroundMark x1="7125" y1="82731" x2="7125" y2="82731"/>
                        <a14:foregroundMark x1="6875" y1="75636" x2="6875" y2="75636"/>
                        <a14:foregroundMark x1="6625" y1="71084" x2="6625" y2="71084"/>
                        <a14:foregroundMark x1="10000" y1="70683" x2="10000" y2="70683"/>
                        <a14:foregroundMark x1="9875" y1="71352" x2="9875" y2="71352"/>
                        <a14:foregroundMark x1="8125" y1="62918" x2="8125" y2="75770"/>
                        <a14:foregroundMark x1="8125" y1="75770" x2="11125" y2="80455"/>
                        <a14:foregroundMark x1="12750" y1="64257" x2="13625" y2="77242"/>
                        <a14:foregroundMark x1="13625" y1="77242" x2="15375" y2="65328"/>
                        <a14:foregroundMark x1="15375" y1="65328" x2="20000" y2="80187"/>
                        <a14:foregroundMark x1="20000" y1="80187" x2="20000" y2="84471"/>
                        <a14:foregroundMark x1="4125" y1="51673" x2="5625" y2="69746"/>
                        <a14:foregroundMark x1="7500" y1="85141" x2="7500" y2="85141"/>
                        <a14:foregroundMark x1="7875" y1="82865" x2="7875" y2="82865"/>
                        <a14:foregroundMark x1="6625" y1="80857" x2="6625" y2="80187"/>
                        <a14:foregroundMark x1="6500" y1="77912" x2="6500" y2="77912"/>
                        <a14:foregroundMark x1="24000" y1="84873" x2="24000" y2="84873"/>
                        <a14:foregroundMark x1="25125" y1="88621" x2="25125" y2="88621"/>
                        <a14:foregroundMark x1="19125" y1="88621" x2="19125" y2="88621"/>
                        <a14:foregroundMark x1="14875" y1="88621" x2="14875" y2="88621"/>
                        <a14:foregroundMark x1="6250" y1="88755" x2="6250" y2="88755"/>
                        <a14:foregroundMark x1="4375" y1="88353" x2="4375" y2="88353"/>
                        <a14:foregroundMark x1="4125" y1="84873" x2="4125" y2="84873"/>
                        <a14:foregroundMark x1="4125" y1="82463" x2="4125" y2="82463"/>
                        <a14:foregroundMark x1="3875" y1="56894" x2="4125" y2="59572"/>
                        <a14:foregroundMark x1="4125" y1="60241" x2="3750" y2="65863"/>
                        <a14:foregroundMark x1="4125" y1="67738" x2="3875" y2="76037"/>
                        <a14:foregroundMark x1="47875" y1="35074" x2="47875" y2="35074"/>
                        <a14:foregroundMark x1="48750" y1="34672" x2="48750" y2="34672"/>
                        <a14:foregroundMark x1="48750" y1="34806" x2="48750" y2="34806"/>
                        <a14:foregroundMark x1="66750" y1="59572" x2="66750" y2="59572"/>
                        <a14:foregroundMark x1="45875" y1="72155" x2="45875" y2="72155"/>
                        <a14:foregroundMark x1="46500" y1="73896" x2="46500" y2="73896"/>
                        <a14:foregroundMark x1="46750" y1="74297" x2="46750" y2="7429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3" t="5425" r="8712"/>
          <a:stretch/>
        </p:blipFill>
        <p:spPr bwMode="auto">
          <a:xfrm>
            <a:off x="6138052" y="4044044"/>
            <a:ext cx="2611981" cy="26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6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49452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Summer </a:t>
            </a:r>
            <a:r>
              <a:rPr lang="en-GB" sz="1600" dirty="0" smtClean="0">
                <a:cs typeface="Arial" panose="020B0604020202020204" pitchFamily="34" charset="0"/>
              </a:rPr>
              <a:t>2.5</a:t>
            </a:r>
            <a:r>
              <a:rPr lang="en-GB" sz="1600" dirty="0">
                <a:cs typeface="Arial" panose="020B0604020202020204" pitchFamily="34" charset="0"/>
              </a:rPr>
              <a:t>	                                 </a:t>
            </a:r>
            <a:r>
              <a:rPr lang="en-GB" sz="1600" b="1" dirty="0">
                <a:cs typeface="Arial" panose="020B0604020202020204" pitchFamily="34" charset="0"/>
              </a:rPr>
              <a:t>Africa: Urbanisation                                                                   </a:t>
            </a:r>
            <a:r>
              <a:rPr lang="en-GB" sz="1600" dirty="0">
                <a:cs typeface="Arial" panose="020B0604020202020204" pitchFamily="34" charset="0"/>
              </a:rPr>
              <a:t>Knowledge Book:  P54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86764"/>
              </p:ext>
            </p:extLst>
          </p:nvPr>
        </p:nvGraphicFramePr>
        <p:xfrm>
          <a:off x="121915" y="692458"/>
          <a:ext cx="11956872" cy="6016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83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1a.    Study the map on P54. Draw out the pie charts for Nigeria and South Africa to show the proportion of the urban population living in slums: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1b.   Compare the pie charts of Nigeria and South Africa and describe what they show: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3.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  Use P54 to define the following key term: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Urbanisation - ________________________________________________________________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endParaRPr lang="en-GB" sz="1200" b="1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4.   Use the word ‘urbanisation’ in a sentence: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GB" sz="1200" b="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032922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  Decide if the following statements are TRUE or FALSE: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Africa has the lowest rate of urbanisation in the world     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There are 30 African cities with over a million inhabitants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There are over 100 million people living in Ethiopia           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Slums are areas of high quality, expensive housing             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Of the urban population, 83% of people live in slum housing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 majority of Ethiopia’s population live rurally                                   ____________</a:t>
                      </a:r>
                    </a:p>
                    <a:p>
                      <a:pPr marL="228600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 growth of cities has only negative consequences                           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5.   Mind-map as many characteristics of slums that you can think of: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08F05FEF-8295-40E5-9EB6-A5B55FEB815C}"/>
              </a:ext>
            </a:extLst>
          </p:cNvPr>
          <p:cNvSpPr/>
          <p:nvPr/>
        </p:nvSpPr>
        <p:spPr>
          <a:xfrm>
            <a:off x="8176334" y="4822681"/>
            <a:ext cx="1564552" cy="663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Characteristics of Slums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5E3E02-F29B-4C52-B172-B86F4C2F690E}"/>
              </a:ext>
            </a:extLst>
          </p:cNvPr>
          <p:cNvCxnSpPr>
            <a:cxnSpLocks/>
            <a:stCxn id="21" idx="7"/>
          </p:cNvCxnSpPr>
          <p:nvPr/>
        </p:nvCxnSpPr>
        <p:spPr>
          <a:xfrm flipV="1">
            <a:off x="9511763" y="4530449"/>
            <a:ext cx="621319" cy="389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E46EF39-6501-4E73-99FB-2037441B480A}"/>
              </a:ext>
            </a:extLst>
          </p:cNvPr>
          <p:cNvSpPr txBox="1"/>
          <p:nvPr/>
        </p:nvSpPr>
        <p:spPr>
          <a:xfrm>
            <a:off x="10131577" y="4312719"/>
            <a:ext cx="19385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i="1" dirty="0">
                <a:cs typeface="Calibri"/>
              </a:rPr>
              <a:t>Poor quality homes made of scrap materials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EF731B-64B4-4AE7-98AD-409DD48BAFF4}"/>
              </a:ext>
            </a:extLst>
          </p:cNvPr>
          <p:cNvSpPr/>
          <p:nvPr/>
        </p:nvSpPr>
        <p:spPr>
          <a:xfrm>
            <a:off x="514902" y="1322772"/>
            <a:ext cx="1242873" cy="119848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02CEE3-3560-459E-80B5-242DF57B9E66}"/>
              </a:ext>
            </a:extLst>
          </p:cNvPr>
          <p:cNvSpPr/>
          <p:nvPr/>
        </p:nvSpPr>
        <p:spPr>
          <a:xfrm>
            <a:off x="2407322" y="1322772"/>
            <a:ext cx="1242873" cy="119848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E6727-8833-451C-A1FE-9B10C21ADF56}"/>
              </a:ext>
            </a:extLst>
          </p:cNvPr>
          <p:cNvSpPr txBox="1"/>
          <p:nvPr/>
        </p:nvSpPr>
        <p:spPr>
          <a:xfrm>
            <a:off x="679138" y="109448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Nigeria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57A972-F955-4CF2-A68F-BA98E7705E62}"/>
              </a:ext>
            </a:extLst>
          </p:cNvPr>
          <p:cNvSpPr txBox="1"/>
          <p:nvPr/>
        </p:nvSpPr>
        <p:spPr>
          <a:xfrm>
            <a:off x="2403775" y="1094481"/>
            <a:ext cx="1242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South Africa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9A7760-38AB-42F9-A1C8-81790E9B24B5}"/>
              </a:ext>
            </a:extLst>
          </p:cNvPr>
          <p:cNvSpPr txBox="1"/>
          <p:nvPr/>
        </p:nvSpPr>
        <p:spPr>
          <a:xfrm>
            <a:off x="4421379" y="1165507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Key: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6C48E-71B7-4245-8CA2-F98DC8431D0A}"/>
              </a:ext>
            </a:extLst>
          </p:cNvPr>
          <p:cNvSpPr/>
          <p:nvPr/>
        </p:nvSpPr>
        <p:spPr>
          <a:xfrm>
            <a:off x="4021887" y="1620693"/>
            <a:ext cx="195309" cy="213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35FFC9-1C89-4BB4-B7DF-352EA8D8CE37}"/>
              </a:ext>
            </a:extLst>
          </p:cNvPr>
          <p:cNvSpPr/>
          <p:nvPr/>
        </p:nvSpPr>
        <p:spPr>
          <a:xfrm>
            <a:off x="4021887" y="2097693"/>
            <a:ext cx="195309" cy="213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A6F291-55D3-4E6C-871D-1538F896469F}"/>
              </a:ext>
            </a:extLst>
          </p:cNvPr>
          <p:cNvSpPr txBox="1"/>
          <p:nvPr/>
        </p:nvSpPr>
        <p:spPr>
          <a:xfrm>
            <a:off x="4217196" y="1480382"/>
            <a:ext cx="1736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Share of urban population living in slums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B2E53C-9D51-4BFD-ADF4-0BA5DB3D0CAF}"/>
              </a:ext>
            </a:extLst>
          </p:cNvPr>
          <p:cNvSpPr txBox="1"/>
          <p:nvPr/>
        </p:nvSpPr>
        <p:spPr>
          <a:xfrm>
            <a:off x="4217196" y="1988781"/>
            <a:ext cx="1736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Rest of urban population (living in regular housing)</a:t>
            </a:r>
          </a:p>
        </p:txBody>
      </p:sp>
    </p:spTree>
    <p:extLst>
      <p:ext uri="{BB962C8B-B14F-4D97-AF65-F5344CB8AC3E}">
        <p14:creationId xmlns:p14="http://schemas.microsoft.com/office/powerpoint/2010/main" val="118152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43814"/>
              </p:ext>
            </p:extLst>
          </p:nvPr>
        </p:nvGraphicFramePr>
        <p:xfrm>
          <a:off x="100145" y="548294"/>
          <a:ext cx="11956872" cy="6191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899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  Answer the following questions: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Identify two multi-national companies. _________________________________________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is aid?  ______________________________________________________________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Identify the two types of aid. _________________________________________________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China has built a 460 mile long rail line between  _______________ and 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In what year did China become Africa’s largest trade partner? 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percentage of Africa’s exports go to China? 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percentage of Africa’s imports are from China?______________________________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can we improve trade links between Africa and other countries?  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3a.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  Use P41 to define the following key term: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Development - 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 panose="020B0604020202020204" pitchFamily="34" charset="0"/>
                        </a:rPr>
                        <a:t>Infrastructure - 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 panose="020B0604020202020204" pitchFamily="34" charset="0"/>
                        </a:rPr>
                        <a:t>____________________________________________________________________________</a:t>
                      </a:r>
                    </a:p>
                    <a:p>
                      <a:endParaRPr lang="en-GB" sz="1200" b="1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3b.   Use the words ‘development’ and ‘infrastructure’ in a sentence: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  <a:endParaRPr lang="en-GB" sz="1200" b="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23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    Explain two methods of improving development in Africa: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One method is _____________________________________.  This can improve development because… 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Another method is ______________________________________. This can aid development because…  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4.   Connect these words (you must make at least 4 connections):</a:t>
                      </a:r>
                    </a:p>
                    <a:p>
                      <a:pPr marL="0" lv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D93E9F5-33E3-4CBA-B8D1-BEF4CD3F2FBF}"/>
              </a:ext>
            </a:extLst>
          </p:cNvPr>
          <p:cNvSpPr txBox="1">
            <a:spLocks/>
          </p:cNvSpPr>
          <p:nvPr/>
        </p:nvSpPr>
        <p:spPr>
          <a:xfrm>
            <a:off x="78375" y="53588"/>
            <a:ext cx="12000413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</a:t>
            </a:r>
            <a:r>
              <a:rPr lang="en-GB" sz="1600">
                <a:cs typeface="Arial" panose="020B0604020202020204" pitchFamily="34" charset="0"/>
              </a:rPr>
              <a:t>Summer </a:t>
            </a:r>
            <a:r>
              <a:rPr lang="en-GB" sz="1600" smtClean="0">
                <a:cs typeface="Arial" panose="020B0604020202020204" pitchFamily="34" charset="0"/>
              </a:rPr>
              <a:t>2.6                                        </a:t>
            </a:r>
            <a:r>
              <a:rPr lang="en-GB" sz="1600" b="1" dirty="0">
                <a:cs typeface="Arial" panose="020B0604020202020204" pitchFamily="34" charset="0"/>
              </a:rPr>
              <a:t>Improving Africa’s Development	                                        </a:t>
            </a:r>
            <a:r>
              <a:rPr lang="en-GB" sz="1600" dirty="0">
                <a:cs typeface="Arial" panose="020B0604020202020204" pitchFamily="34" charset="0"/>
              </a:rPr>
              <a:t>Knowledge Book P55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691B7-8367-4A11-8A69-D250B6886EB2}"/>
              </a:ext>
            </a:extLst>
          </p:cNvPr>
          <p:cNvSpPr txBox="1"/>
          <p:nvPr/>
        </p:nvSpPr>
        <p:spPr>
          <a:xfrm>
            <a:off x="10819711" y="3835076"/>
            <a:ext cx="10151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Exports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71DD2-5C7B-4338-A55A-F2A02985F421}"/>
              </a:ext>
            </a:extLst>
          </p:cNvPr>
          <p:cNvSpPr txBox="1"/>
          <p:nvPr/>
        </p:nvSpPr>
        <p:spPr>
          <a:xfrm>
            <a:off x="10715348" y="6179148"/>
            <a:ext cx="120099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6E68D-AE18-404C-8D64-95DBA24C50AF}"/>
              </a:ext>
            </a:extLst>
          </p:cNvPr>
          <p:cNvSpPr txBox="1"/>
          <p:nvPr/>
        </p:nvSpPr>
        <p:spPr>
          <a:xfrm>
            <a:off x="6226862" y="3835076"/>
            <a:ext cx="9139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Imports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FB7E6-F043-43A6-A629-4DD5108605BD}"/>
              </a:ext>
            </a:extLst>
          </p:cNvPr>
          <p:cNvSpPr txBox="1"/>
          <p:nvPr/>
        </p:nvSpPr>
        <p:spPr>
          <a:xfrm>
            <a:off x="6226862" y="6145683"/>
            <a:ext cx="13457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9B20D-4B61-4EBD-881A-C34298BBDB7C}"/>
              </a:ext>
            </a:extLst>
          </p:cNvPr>
          <p:cNvSpPr txBox="1"/>
          <p:nvPr/>
        </p:nvSpPr>
        <p:spPr>
          <a:xfrm>
            <a:off x="8558952" y="5572962"/>
            <a:ext cx="10968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Africa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DE55B-616A-48CA-81EC-304103CBE092}"/>
              </a:ext>
            </a:extLst>
          </p:cNvPr>
          <p:cNvSpPr txBox="1"/>
          <p:nvPr/>
        </p:nvSpPr>
        <p:spPr>
          <a:xfrm>
            <a:off x="8486466" y="4373997"/>
            <a:ext cx="11693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41216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1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7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b0291392-46c3-446b-b4e2-e6b1ee46160b">3.33.3.0</CloudMigratorVersion>
    <FileHash xmlns="b0291392-46c3-446b-b4e2-e6b1ee46160b">e5fe73f7708a4b092fe0d6eb5efae2b5cdd42c57</FileHash>
    <UniqueSourceRef xmlns="b0291392-46c3-446b-b4e2-e6b1ee46160b" xsi:nil="true"/>
    <CloudMigratorOriginId xmlns="b0291392-46c3-446b-b4e2-e6b1ee46160b">7652ff92-4745-432d-9398-cec83d4d9d8a</CloudMigratorOriginId>
    <TaxCatchAll xmlns="55f71bee-26e1-45d7-9db5-e4529f37cebc" xsi:nil="true"/>
    <lcf76f155ced4ddcb4097134ff3c332f xmlns="b0291392-46c3-446b-b4e2-e6b1ee46160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AD919C4A92C4A868A6EC556AE103C" ma:contentTypeVersion="21" ma:contentTypeDescription="Create a new document." ma:contentTypeScope="" ma:versionID="0a08bc4dcccfe27e78abec6b4de1ff41">
  <xsd:schema xmlns:xsd="http://www.w3.org/2001/XMLSchema" xmlns:xs="http://www.w3.org/2001/XMLSchema" xmlns:p="http://schemas.microsoft.com/office/2006/metadata/properties" xmlns:ns2="b0291392-46c3-446b-b4e2-e6b1ee46160b" xmlns:ns3="55f71bee-26e1-45d7-9db5-e4529f37cebc" targetNamespace="http://schemas.microsoft.com/office/2006/metadata/properties" ma:root="true" ma:fieldsID="a440bc91a1757b50560911b0958e52f3" ns2:_="" ns3:_="">
    <xsd:import namespace="b0291392-46c3-446b-b4e2-e6b1ee46160b"/>
    <xsd:import namespace="55f71bee-26e1-45d7-9db5-e4529f37cebc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91392-46c3-446b-b4e2-e6b1ee46160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1bee-26e1-45d7-9db5-e4529f37ceb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35eee122-889a-4c0e-bbab-2dbd83197f23}" ma:internalName="TaxCatchAll" ma:showField="CatchAllData" ma:web="55f71bee-26e1-45d7-9db5-e4529f37c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B9876D-6705-4F9F-812C-15728DFDC7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F0C299-808D-434A-94F1-915E3B322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A7FE3F-DF97-4B8C-B1B5-B8077066AFCC}"/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1229</Words>
  <Application>Microsoft Office PowerPoint</Application>
  <PresentationFormat>Widescreen</PresentationFormat>
  <Paragraphs>213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Year 8 Weekly Homework Summer 2.1                          Desertification in the Sahel                                                                 KB: P48</vt:lpstr>
      <vt:lpstr>Year 8 Weekly Homework Summer 2.2          Consequences of the Past                                                          Knowledge Book P49</vt:lpstr>
      <vt:lpstr>PowerPoint Presentation</vt:lpstr>
      <vt:lpstr>Year 8 Weekly Homework Summer 2.4                  How Are Populations Changing in Africa?                               KB: page 52-53</vt:lpstr>
      <vt:lpstr>Year 8 Weekly Homework Summer 2.5                                  Africa: Urbanisation                                                                   Knowledge Book:  P54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Riana Burton</dc:creator>
  <cp:lastModifiedBy>Riana Burton Waul</cp:lastModifiedBy>
  <cp:revision>83</cp:revision>
  <dcterms:created xsi:type="dcterms:W3CDTF">2020-12-17T13:08:03Z</dcterms:created>
  <dcterms:modified xsi:type="dcterms:W3CDTF">2021-06-22T11:32:34Z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0x010100DCDAD919C4A92C4A868A6EC556AE103C</vt:lpwstr>
  </property>
</Properties>
</file>