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61" r:id="rId5"/>
    <p:sldId id="289" r:id="rId6"/>
    <p:sldId id="265" r:id="rId7"/>
    <p:sldId id="279" r:id="rId8"/>
    <p:sldId id="280" r:id="rId9"/>
    <p:sldId id="291" r:id="rId10"/>
    <p:sldId id="290" r:id="rId11"/>
    <p:sldId id="270" r:id="rId12"/>
    <p:sldId id="273" r:id="rId13"/>
    <p:sldId id="274" r:id="rId14"/>
    <p:sldId id="27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0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5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C04023-738E-4D7B-A36D-DD8B28ADD265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51AB22-8AAC-4414-855D-F68CE7F889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681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AAE57-57AC-4AB8-A9CD-2289E88449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08C083-8CD0-4D0E-82EB-B20A24902F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924EE-CB98-4751-B79D-F2A2412C9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F9FA-51A9-4EC8-BA50-20E70DA7DC48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E0A136-13DA-446C-B297-A50E63D96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E3185C-51CE-4799-918E-CC32DD3D9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65FC3-DD95-48A0-A3D1-CBE9BB1ACA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778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9A18B-340A-44EE-9714-CC76E2E5C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4E0122-759C-4B78-86EB-1CAA3CF46C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EAFBFE-3664-4AFB-9220-435FB8781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F9FA-51A9-4EC8-BA50-20E70DA7DC48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EB6451-89A8-4C08-9DF7-8CB24CB24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66068F-B21C-4DA2-BD72-D75B84A92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65FC3-DD95-48A0-A3D1-CBE9BB1ACA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639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40053C-E7E3-4325-9043-225DFD9115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12B329-BE72-4B0C-90CB-55AD7543E7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FE355D-42C9-435E-9996-5D49EE206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F9FA-51A9-4EC8-BA50-20E70DA7DC48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42C39-BE9E-46F4-AFF1-293E60914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0DD2EA-254D-4A18-A38D-6985AE2AF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65FC3-DD95-48A0-A3D1-CBE9BB1ACA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797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C2591-372B-4CC7-BFB6-8BE53FA37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305CC-E8CD-4954-9430-58B71B93B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B26975-35E6-46F7-87E0-FB6C998AA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F9FA-51A9-4EC8-BA50-20E70DA7DC48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2EB349-3CDC-4B33-ACD5-B8EB909D5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A5C6B8-A9D6-4E2B-BBF2-D96C86840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65FC3-DD95-48A0-A3D1-CBE9BB1ACA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38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92F71-AA10-4153-AD15-BFE6FBCE2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AC784F-AF50-454A-9846-78C4477715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807A2C-4D92-472B-A7F4-C661AC423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F9FA-51A9-4EC8-BA50-20E70DA7DC48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CDDAC8-EC74-4F0A-AD40-B13179372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6092E9-1096-4FDC-9872-6E8666F00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65FC3-DD95-48A0-A3D1-CBE9BB1ACA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572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4F54F-8FAB-4529-B6CC-AEC9AA75D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3DCA0-2EAB-4A33-AD6F-000D4A2CE4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18948D-8EAD-4E62-A921-92A703B117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90086A-66AE-4E91-8847-CFE56AC2E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F9FA-51A9-4EC8-BA50-20E70DA7DC48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7EFC76-9283-4C0A-ABFF-427446F52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F9CB5D-9EF1-4477-AF34-76486B767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65FC3-DD95-48A0-A3D1-CBE9BB1ACA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409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77711-50FA-44A7-BE32-1D6ED8A9E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FF2B1-D95D-4CE9-B82A-77F3D0E98F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D0B1D-5513-4D60-ADA1-954F009E86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FB23CE-FEED-4EE4-85FE-B746417EBF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D15B39-F119-43F6-AFAC-C1C11CA3D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D05C62-EF98-48D0-ABF5-6DAD54B83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F9FA-51A9-4EC8-BA50-20E70DA7DC48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D4640D-C5EE-45B4-87F5-437E5C394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83D299-7CE8-4A01-BC73-796AD4389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65FC3-DD95-48A0-A3D1-CBE9BB1ACA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6463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06C35-FA8B-4F21-B828-710358313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93676B1-52F5-48CF-8F1C-105B55779E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F9FA-51A9-4EC8-BA50-20E70DA7DC48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5EBA6-5A08-46EA-BDEF-6B559B83D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46B50E-DA44-4C18-B230-AD90A9C7A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65FC3-DD95-48A0-A3D1-CBE9BB1ACA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25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A7B6AF-66AB-4D54-A8E5-7260D8BF0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F9FA-51A9-4EC8-BA50-20E70DA7DC48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E07924-DFD4-4D26-B0AF-425058931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ED27B2-7740-4475-874E-0F43C52A8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65FC3-DD95-48A0-A3D1-CBE9BB1ACA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73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0DEA4-9B36-4C12-9EF9-CBAB054E6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E3475-D94F-43C4-8A01-80DDDD424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220CFD-AC45-4D9D-AE68-8D7B0A69F6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072B52-53AB-4CBA-A59D-BCC9BEBE8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F9FA-51A9-4EC8-BA50-20E70DA7DC48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3A0A89-7616-4AE4-9EA0-1D4173204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280999-D9B9-4DC9-A195-13F7B1408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65FC3-DD95-48A0-A3D1-CBE9BB1ACA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879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73B20-7BF9-46FB-BE3F-50D415B23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DB827D-E51F-48EF-85C2-11FCC3F528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A2D20F-7D31-4C96-A854-8F7B6F696B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FF7F38-7ACB-4E78-9177-8C175CFD2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7F9FA-51A9-4EC8-BA50-20E70DA7DC48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29F927-F618-4276-A616-9688DAFDD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BE4E01-3832-44F2-AD7E-492506A2A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65FC3-DD95-48A0-A3D1-CBE9BB1ACA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5686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92B5A2-6EE0-4204-8E52-DD1AF5F2B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E6CAE7-E60F-4D66-8CB7-3AFB0D9B4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2FE75E-47CC-444B-A5F0-9735965482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7F9FA-51A9-4EC8-BA50-20E70DA7DC48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C82407-2781-48C0-86B1-59923338F7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944A2F-B797-45C1-8707-221DA99CE3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65FC3-DD95-48A0-A3D1-CBE9BB1ACA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673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microsoft.com/office/2007/relationships/hdphoto" Target="../media/hdphoto4.wdp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7247A1C-1068-4477-B2A9-DEA3F041B1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11200" y="963507"/>
            <a:ext cx="4815769" cy="2304627"/>
          </a:xfrm>
        </p:spPr>
        <p:txBody>
          <a:bodyPr anchor="b">
            <a:normAutofit lnSpcReduction="10000"/>
          </a:bodyPr>
          <a:lstStyle/>
          <a:p>
            <a:pPr marL="0" indent="0">
              <a:buNone/>
            </a:pPr>
            <a:r>
              <a:rPr lang="en-GB" sz="2000" b="1" dirty="0">
                <a:latin typeface="Arial"/>
                <a:cs typeface="Arial"/>
              </a:rPr>
              <a:t>Geography Homework Booklet</a:t>
            </a:r>
          </a:p>
          <a:p>
            <a:pPr marL="0" indent="0">
              <a:buNone/>
            </a:pPr>
            <a:r>
              <a:rPr lang="en-GB" sz="2000" b="1" dirty="0">
                <a:latin typeface="Arial"/>
                <a:cs typeface="Arial"/>
              </a:rPr>
              <a:t>Year 9 Summer 1</a:t>
            </a:r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000" b="1" dirty="0">
                <a:latin typeface="Arial"/>
                <a:cs typeface="Arial"/>
              </a:rPr>
              <a:t>Name:</a:t>
            </a:r>
          </a:p>
          <a:p>
            <a:pPr marL="0" indent="0">
              <a:buNone/>
            </a:pPr>
            <a:r>
              <a:rPr lang="en-GB" sz="2000" b="1" dirty="0">
                <a:latin typeface="Arial"/>
                <a:cs typeface="Arial"/>
              </a:rPr>
              <a:t>Class:</a:t>
            </a:r>
          </a:p>
          <a:p>
            <a:pPr marL="0" indent="0">
              <a:buNone/>
            </a:pPr>
            <a:r>
              <a:rPr lang="en-GB" sz="2000" b="1" dirty="0">
                <a:latin typeface="Arial"/>
                <a:cs typeface="Arial"/>
              </a:rPr>
              <a:t>Teacher: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2989D8-7BD8-49CF-9568-B5EA01392F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0874" y="3589865"/>
            <a:ext cx="4866095" cy="238355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Homework Expectations:</a:t>
            </a:r>
          </a:p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You must keep this booklet neat and presentable</a:t>
            </a:r>
          </a:p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All homework must be completed for the date set</a:t>
            </a:r>
          </a:p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High effort is expected in all tasks</a:t>
            </a:r>
          </a:p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You will boost all work in red pen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C82C7F8-089E-4428-B794-64E4B4D02BC8}"/>
              </a:ext>
            </a:extLst>
          </p:cNvPr>
          <p:cNvGrpSpPr/>
          <p:nvPr/>
        </p:nvGrpSpPr>
        <p:grpSpPr>
          <a:xfrm>
            <a:off x="341601" y="764307"/>
            <a:ext cx="5845272" cy="5366328"/>
            <a:chOff x="341601" y="764307"/>
            <a:chExt cx="5845272" cy="5366328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B3CDF843-B27B-4E67-884B-0BBE69634F9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41601" y="814747"/>
              <a:ext cx="5845272" cy="5228505"/>
            </a:xfrm>
            <a:prstGeom prst="rect">
              <a:avLst/>
            </a:prstGeom>
          </p:spPr>
        </p:pic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341E48F-200B-4E41-8512-3BAFAC0B0799}"/>
                </a:ext>
              </a:extLst>
            </p:cNvPr>
            <p:cNvSpPr/>
            <p:nvPr/>
          </p:nvSpPr>
          <p:spPr>
            <a:xfrm>
              <a:off x="646546" y="764307"/>
              <a:ext cx="5366328" cy="5366328"/>
            </a:xfrm>
            <a:prstGeom prst="ellipse">
              <a:avLst/>
            </a:prstGeom>
            <a:noFill/>
            <a:ln w="7620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080509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839788" y="335688"/>
            <a:ext cx="5157787" cy="823912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Questions to ask: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839788" y="1159600"/>
            <a:ext cx="5157787" cy="50300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6172200" y="335688"/>
            <a:ext cx="5183188" cy="823912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Notes: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6172200" y="1159600"/>
            <a:ext cx="5183188" cy="50300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0" indent="0">
              <a:buNone/>
            </a:pPr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0327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839788" y="335688"/>
            <a:ext cx="5157787" cy="823912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Questions to ask: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839788" y="1159600"/>
            <a:ext cx="5157787" cy="50300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6172200" y="335688"/>
            <a:ext cx="5183188" cy="823912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Notes: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6172200" y="1159600"/>
            <a:ext cx="5183188" cy="50300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0" indent="0">
              <a:buNone/>
            </a:pPr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886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9531ABE5-3957-4A42-AD20-F1339583801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56" r="6414"/>
          <a:stretch/>
        </p:blipFill>
        <p:spPr>
          <a:xfrm>
            <a:off x="7386475" y="4124960"/>
            <a:ext cx="3545840" cy="26212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375" y="120877"/>
            <a:ext cx="12000413" cy="43647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GB" sz="1600" dirty="0">
                <a:cs typeface="Arial"/>
              </a:rPr>
              <a:t>Year 9 Weekly Homework Summer 1.1                                               </a:t>
            </a:r>
            <a:r>
              <a:rPr lang="en-GB" sz="1600" b="1" dirty="0">
                <a:cs typeface="Arial"/>
              </a:rPr>
              <a:t>Global Biomes                                                                    </a:t>
            </a:r>
            <a:r>
              <a:rPr lang="en-GB" sz="1600" dirty="0">
                <a:cs typeface="Arial"/>
              </a:rPr>
              <a:t>Knowledge Book P50- 52</a:t>
            </a:r>
            <a:endParaRPr lang="en-GB" sz="1600" dirty="0">
              <a:latin typeface="Arial" panose="020B0604020202020204" pitchFamily="34" charset="0"/>
              <a:cs typeface="Arial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281392"/>
              </p:ext>
            </p:extLst>
          </p:nvPr>
        </p:nvGraphicFramePr>
        <p:xfrm>
          <a:off x="117564" y="628899"/>
          <a:ext cx="11956872" cy="61082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78436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  <a:gridCol w="5978436">
                  <a:extLst>
                    <a:ext uri="{9D8B030D-6E8A-4147-A177-3AD203B41FA5}">
                      <a16:colId xmlns:a16="http://schemas.microsoft.com/office/drawing/2014/main" val="2551129518"/>
                    </a:ext>
                  </a:extLst>
                </a:gridCol>
              </a:tblGrid>
              <a:tr h="3549984">
                <a:tc>
                  <a:txBody>
                    <a:bodyPr/>
                    <a:lstStyle/>
                    <a:p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1a. Define the following key terms: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Biome- _____________________________________________________________________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Climate- ____________________________________________________________________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____________________________________________________________________________</a:t>
                      </a:r>
                      <a:endParaRPr lang="en-US" sz="1200" b="0" i="0" u="none" strike="noStrike" baseline="0" noProof="0" dirty="0">
                        <a:latin typeface="+mn-lt"/>
                        <a:cs typeface="Arial"/>
                      </a:endParaRPr>
                    </a:p>
                    <a:p>
                      <a:pPr lvl="0">
                        <a:buNone/>
                      </a:pPr>
                      <a:r>
                        <a:rPr lang="en-GB" sz="1200" b="1" i="0" u="none" strike="noStrike" baseline="0" noProof="0" dirty="0">
                          <a:latin typeface="+mn-lt"/>
                          <a:cs typeface="Arial" panose="020B0604020202020204" pitchFamily="34" charset="0"/>
                        </a:rPr>
                        <a:t>1b. List 3 biotic (living) components in an ecosystem:</a:t>
                      </a:r>
                    </a:p>
                    <a:p>
                      <a:pPr marL="228600" lvl="0" indent="-22860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i="0" u="none" strike="noStrike" baseline="0" noProof="0" dirty="0"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228600" lvl="0" indent="-22860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i="0" u="none" strike="noStrike" baseline="0" noProof="0" dirty="0"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171450" lvl="0" indent="-1714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i="0" u="none" strike="noStrike" baseline="0" noProof="0" dirty="0"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GB" sz="1200" b="1" i="0" u="none" strike="noStrike" baseline="0" noProof="0" dirty="0">
                          <a:latin typeface="+mn-lt"/>
                          <a:cs typeface="Arial" panose="020B0604020202020204" pitchFamily="34" charset="0"/>
                        </a:rPr>
                        <a:t>1c. List 3 abiotic (non-living) components in an ecosystem:</a:t>
                      </a:r>
                    </a:p>
                    <a:p>
                      <a:pPr marL="171450" lvl="0" indent="-1714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i="0" u="none" strike="noStrike" baseline="0" noProof="0" dirty="0"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171450" lvl="0" indent="-1714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i="0" u="none" strike="noStrike" baseline="0" noProof="0" dirty="0"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171450" lvl="0" indent="-17145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n-GB" sz="1200" b="1" i="0" u="none" strike="noStrike" baseline="0" noProof="0" dirty="0"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200" b="1" dirty="0">
                          <a:latin typeface="+mn-lt"/>
                          <a:cs typeface="Arial"/>
                        </a:rPr>
                        <a:t> 2.</a:t>
                      </a:r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  Study the map on P37– Describe the distribution of the world’s biomes [4]:</a:t>
                      </a:r>
                      <a:endParaRPr lang="en-GB" sz="1200" b="1" baseline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  <a:tr h="2558240">
                <a:tc>
                  <a:txBody>
                    <a:bodyPr/>
                    <a:lstStyle/>
                    <a:p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3. Decide if the following statements are TRUE or FALSE: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Antarctica is the world’s largest desert                                                    ____________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The main biomes of the UK are Mountainous and Tundra                    ____________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Tropical Rainforest biome is found along the equator                           ____________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Northern Africa is mainly Desert and Savannah biome                         ____________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Savannah Grasslands experience all 4 seasons                                       ____________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Deciduous woodlands are considered an extreme environment         ____________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latin typeface="+mn-lt"/>
                          <a:cs typeface="Arial"/>
                        </a:rPr>
                        <a:t>4.</a:t>
                      </a:r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 Label these countries on the diagram:</a:t>
                      </a:r>
                    </a:p>
                    <a:p>
                      <a:endParaRPr lang="en-GB" sz="1200" b="1" baseline="0" dirty="0">
                        <a:latin typeface="+mn-lt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5184444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94EE83EA-E810-49DA-8B9C-3336BDAFCDFE}"/>
              </a:ext>
            </a:extLst>
          </p:cNvPr>
          <p:cNvSpPr/>
          <p:nvPr/>
        </p:nvSpPr>
        <p:spPr>
          <a:xfrm>
            <a:off x="6437745" y="1191491"/>
            <a:ext cx="360219" cy="21243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976E72B-96E5-443E-A5AC-F6711D3DCF9D}"/>
              </a:ext>
            </a:extLst>
          </p:cNvPr>
          <p:cNvSpPr/>
          <p:nvPr/>
        </p:nvSpPr>
        <p:spPr>
          <a:xfrm>
            <a:off x="8316496" y="2324735"/>
            <a:ext cx="360219" cy="21243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F203D0F-6FBC-4737-A25B-8B059BE9D9BA}"/>
              </a:ext>
            </a:extLst>
          </p:cNvPr>
          <p:cNvSpPr/>
          <p:nvPr/>
        </p:nvSpPr>
        <p:spPr>
          <a:xfrm>
            <a:off x="10277148" y="1191491"/>
            <a:ext cx="360219" cy="21243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F7D94FB-D91F-428A-B1C6-7A344131DEFC}"/>
              </a:ext>
            </a:extLst>
          </p:cNvPr>
          <p:cNvSpPr txBox="1"/>
          <p:nvPr/>
        </p:nvSpPr>
        <p:spPr>
          <a:xfrm>
            <a:off x="6122434" y="4420318"/>
            <a:ext cx="1079644" cy="14773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71450" indent="-1714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dirty="0">
                <a:cs typeface="Calibri"/>
              </a:rPr>
              <a:t>UK</a:t>
            </a:r>
          </a:p>
          <a:p>
            <a:pPr marL="171450" indent="-1714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dirty="0">
                <a:cs typeface="Calibri"/>
              </a:rPr>
              <a:t>Egypt</a:t>
            </a:r>
          </a:p>
          <a:p>
            <a:pPr marL="171450" indent="-1714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dirty="0">
                <a:cs typeface="Calibri"/>
              </a:rPr>
              <a:t>Greenland</a:t>
            </a:r>
          </a:p>
          <a:p>
            <a:pPr marL="171450" indent="-1714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dirty="0">
                <a:cs typeface="Calibri"/>
              </a:rPr>
              <a:t>Brazil</a:t>
            </a:r>
          </a:p>
          <a:p>
            <a:pPr marL="171450" indent="-17145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200" dirty="0">
                <a:cs typeface="Calibri"/>
              </a:rPr>
              <a:t>Canada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15B86B6-99BA-4604-A2D6-EFF16291B73C}"/>
              </a:ext>
            </a:extLst>
          </p:cNvPr>
          <p:cNvSpPr txBox="1"/>
          <p:nvPr/>
        </p:nvSpPr>
        <p:spPr>
          <a:xfrm>
            <a:off x="6196548" y="926913"/>
            <a:ext cx="584018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704780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375" y="120877"/>
            <a:ext cx="12000413" cy="43647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en-GB" sz="1600" dirty="0">
                <a:cs typeface="Arial" panose="020B0604020202020204" pitchFamily="34" charset="0"/>
              </a:rPr>
              <a:t>Year 9 Weekly Homework Summer  1.2	</a:t>
            </a:r>
            <a:r>
              <a:rPr lang="en-GB" sz="1600" b="1" dirty="0">
                <a:cs typeface="Arial" panose="020B0604020202020204" pitchFamily="34" charset="0"/>
              </a:rPr>
              <a:t>                              Location and Climate 		                               </a:t>
            </a:r>
            <a:r>
              <a:rPr lang="en-GB" sz="1600" dirty="0">
                <a:cs typeface="Arial" panose="020B0604020202020204" pitchFamily="34" charset="0"/>
              </a:rPr>
              <a:t>Knowledge Book P50, P53, P59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8873536"/>
              </p:ext>
            </p:extLst>
          </p:nvPr>
        </p:nvGraphicFramePr>
        <p:xfrm>
          <a:off x="95794" y="622695"/>
          <a:ext cx="12000412" cy="62798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00206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  <a:gridCol w="6000206">
                  <a:extLst>
                    <a:ext uri="{9D8B030D-6E8A-4147-A177-3AD203B41FA5}">
                      <a16:colId xmlns:a16="http://schemas.microsoft.com/office/drawing/2014/main" val="2551129518"/>
                    </a:ext>
                  </a:extLst>
                </a:gridCol>
              </a:tblGrid>
              <a:tr h="2952885">
                <a:tc>
                  <a:txBody>
                    <a:bodyPr/>
                    <a:lstStyle/>
                    <a:p>
                      <a:r>
                        <a:rPr lang="en-GB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</a:t>
                      </a:r>
                      <a:r>
                        <a:rPr lang="en-GB" sz="1200" b="1" i="0" u="none" strike="noStrike" baseline="0" noProof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Study the Penang Climate graph on P53 - Draw the missing data onto the graph below:</a:t>
                      </a:r>
                      <a:endParaRPr lang="en-US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latin typeface="Arial"/>
                          <a:cs typeface="Arial"/>
                        </a:rPr>
                        <a:t> 3.   </a:t>
                      </a:r>
                      <a:r>
                        <a:rPr lang="en-GB" sz="12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Fill in the key terms and definitions for the following, using P50: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  <a:tr h="2535369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 startAt="2"/>
                      </a:pP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Use P53. Answer these questions about Penang’s climate: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200" b="1" baseline="0" dirty="0">
                        <a:latin typeface="Arial"/>
                        <a:cs typeface="Arial"/>
                      </a:endParaRPr>
                    </a:p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AutoNum type="alphaLcParenR"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Identify the wettest month.  ___________________________________________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AutoNum type="alphaLcParenR"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How hot is the highest temperature?  ___________________________________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AutoNum type="alphaLcParenR"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Which month(s) have the coldest temperature? ___________________________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AutoNum type="alphaLcParenR"/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TRUE or FALSE: There are no cold months in Penang? ____________________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AutoNum type="alphaLcParenR"/>
                      </a:pPr>
                      <a:r>
                        <a:rPr lang="en-GB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 is the driest month in Penang?  __________________________________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AutoNum type="alphaLcParenR"/>
                      </a:pPr>
                      <a:r>
                        <a:rPr lang="en-GB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Approx. How much rainfall, falls in September? ___________________________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AutoNum type="alphaLcParenR"/>
                      </a:pPr>
                      <a:r>
                        <a:rPr lang="en-GB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is the average temperature in Penang? _____________________________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1" dirty="0">
                          <a:latin typeface="Arial"/>
                          <a:cs typeface="Arial"/>
                        </a:rPr>
                        <a:t>4.</a:t>
                      </a:r>
                      <a:r>
                        <a:rPr lang="en-GB" sz="1200" b="1" baseline="0" dirty="0">
                          <a:latin typeface="Arial"/>
                          <a:cs typeface="Arial"/>
                        </a:rPr>
                        <a:t> Explain two characteristic of the Semi-arid Grassland biome: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One characteristic of this biome is _________________________________________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_____________________________________________________________________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This means that…______________________________________________________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__________________________________________________________________________________________________________________________________________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Another characteristic of this biome is ______________________________________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_____________________________________________________________________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This means that…______________________________________________________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GB" sz="1200" b="0" baseline="0" dirty="0">
                          <a:latin typeface="Arial"/>
                          <a:cs typeface="Arial"/>
                        </a:rPr>
                        <a:t>__________________________________________________________________________________________________________________________________________</a:t>
                      </a:r>
                      <a:endParaRPr lang="en-US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5184444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CF57FBD0-C169-42B9-858B-D687C811E8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043723"/>
              </p:ext>
            </p:extLst>
          </p:nvPr>
        </p:nvGraphicFramePr>
        <p:xfrm>
          <a:off x="6212570" y="1025865"/>
          <a:ext cx="5761703" cy="26117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9535">
                  <a:extLst>
                    <a:ext uri="{9D8B030D-6E8A-4147-A177-3AD203B41FA5}">
                      <a16:colId xmlns:a16="http://schemas.microsoft.com/office/drawing/2014/main" val="3720703643"/>
                    </a:ext>
                  </a:extLst>
                </a:gridCol>
                <a:gridCol w="4562168">
                  <a:extLst>
                    <a:ext uri="{9D8B030D-6E8A-4147-A177-3AD203B41FA5}">
                      <a16:colId xmlns:a16="http://schemas.microsoft.com/office/drawing/2014/main" val="3263919625"/>
                    </a:ext>
                  </a:extLst>
                </a:gridCol>
              </a:tblGrid>
              <a:tr h="326693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Key Term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200" b="1" dirty="0"/>
                        <a:t>Definition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194644"/>
                  </a:ext>
                </a:extLst>
              </a:tr>
              <a:tr h="498166"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  <a:p>
                      <a:pPr algn="ctr"/>
                      <a:r>
                        <a:rPr lang="en-GB" sz="1200" dirty="0"/>
                        <a:t>Ecosystem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731674"/>
                  </a:ext>
                </a:extLst>
              </a:tr>
              <a:tr h="447555"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  <a:p>
                      <a:pPr algn="ctr"/>
                      <a:r>
                        <a:rPr lang="en-GB" sz="1200" dirty="0"/>
                        <a:t>Climate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832151"/>
                  </a:ext>
                </a:extLst>
              </a:tr>
              <a:tr h="519193"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A climate of hot temperatures and rainfall for only half the year.</a:t>
                      </a:r>
                    </a:p>
                    <a:p>
                      <a:pPr algn="ctr"/>
                      <a:endParaRPr lang="en-GB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129559"/>
                  </a:ext>
                </a:extLst>
              </a:tr>
              <a:tr h="485719"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A climate of hot and humid conditions all year round.</a:t>
                      </a:r>
                    </a:p>
                    <a:p>
                      <a:pPr algn="ctr"/>
                      <a:endParaRPr lang="en-GB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811332"/>
                  </a:ext>
                </a:extLst>
              </a:tr>
            </a:tbl>
          </a:graphicData>
        </a:graphic>
      </p:graphicFrame>
      <p:pic>
        <p:nvPicPr>
          <p:cNvPr id="26" name="Picture 2" descr="See the source image">
            <a:extLst>
              <a:ext uri="{FF2B5EF4-FFF2-40B4-BE49-F238E27FC236}">
                <a16:creationId xmlns:a16="http://schemas.microsoft.com/office/drawing/2014/main" id="{2B0CD4DD-E3E4-45FB-BE4F-BBF0542A685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04"/>
          <a:stretch/>
        </p:blipFill>
        <p:spPr bwMode="auto">
          <a:xfrm>
            <a:off x="465021" y="994300"/>
            <a:ext cx="5378322" cy="2777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82F42D1-D422-4989-9F29-C5F9C19B2EF9}"/>
              </a:ext>
            </a:extLst>
          </p:cNvPr>
          <p:cNvSpPr/>
          <p:nvPr/>
        </p:nvSpPr>
        <p:spPr>
          <a:xfrm>
            <a:off x="1611745" y="1428643"/>
            <a:ext cx="706582" cy="3879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8415249-0B46-4EFC-9205-25152CFC46E7}"/>
              </a:ext>
            </a:extLst>
          </p:cNvPr>
          <p:cNvSpPr/>
          <p:nvPr/>
        </p:nvSpPr>
        <p:spPr>
          <a:xfrm>
            <a:off x="3934691" y="1559450"/>
            <a:ext cx="688219" cy="3879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21E6BAD-35BA-4140-9195-E0ABB95A80E1}"/>
              </a:ext>
            </a:extLst>
          </p:cNvPr>
          <p:cNvSpPr/>
          <p:nvPr/>
        </p:nvSpPr>
        <p:spPr>
          <a:xfrm>
            <a:off x="3543561" y="1762650"/>
            <a:ext cx="162979" cy="18749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0711D16-6D7B-4E08-8478-6B6D2E95307F}"/>
              </a:ext>
            </a:extLst>
          </p:cNvPr>
          <p:cNvSpPr/>
          <p:nvPr/>
        </p:nvSpPr>
        <p:spPr>
          <a:xfrm>
            <a:off x="1505527" y="1768139"/>
            <a:ext cx="886765" cy="18749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CC7535C-0EE3-408B-98CC-CCDA362ED67D}"/>
              </a:ext>
            </a:extLst>
          </p:cNvPr>
          <p:cNvSpPr/>
          <p:nvPr/>
        </p:nvSpPr>
        <p:spPr>
          <a:xfrm>
            <a:off x="4548945" y="1762649"/>
            <a:ext cx="162979" cy="18749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735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>
            <a:extLst>
              <a:ext uri="{FF2B5EF4-FFF2-40B4-BE49-F238E27FC236}">
                <a16:creationId xmlns:a16="http://schemas.microsoft.com/office/drawing/2014/main" id="{A903EA33-94D3-4B11-8CCF-CC618F686EEE}"/>
              </a:ext>
            </a:extLst>
          </p:cNvPr>
          <p:cNvSpPr txBox="1"/>
          <p:nvPr/>
        </p:nvSpPr>
        <p:spPr>
          <a:xfrm>
            <a:off x="6101938" y="619328"/>
            <a:ext cx="5977785" cy="618630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+mn-lt"/>
                <a:cs typeface="Arial"/>
              </a:rPr>
              <a:t>3.</a:t>
            </a:r>
            <a:r>
              <a:rPr lang="en-GB" sz="1200" b="1" baseline="0" dirty="0">
                <a:latin typeface="+mn-lt"/>
                <a:cs typeface="Arial"/>
              </a:rPr>
              <a:t> Study the map. Describe the location of the Amazon Rainforest in South America [4]:</a:t>
            </a:r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pPr>
              <a:lnSpc>
                <a:spcPct val="150000"/>
              </a:lnSpc>
            </a:pPr>
            <a:endParaRPr lang="en-GB" sz="1200" dirty="0"/>
          </a:p>
          <a:p>
            <a:pPr>
              <a:lnSpc>
                <a:spcPct val="150000"/>
              </a:lnSpc>
            </a:pPr>
            <a:r>
              <a:rPr lang="en-GB" sz="1200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GB" sz="1200" b="1" dirty="0"/>
              <a:t>________________________________________________________________________________________________________________________________________________________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GB" sz="1200" b="1" dirty="0"/>
              <a:t>________________________________________________________________________________________________________________________________________________________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GB" sz="1200" b="1" dirty="0"/>
              <a:t>____________________________________________________________________________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375" y="120877"/>
            <a:ext cx="12000413" cy="43647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GB" sz="1600" dirty="0">
                <a:cs typeface="Arial" panose="020B0604020202020204" pitchFamily="34" charset="0"/>
              </a:rPr>
              <a:t>Year 9 Weekly Homework Summer  1.3	                            </a:t>
            </a:r>
            <a:r>
              <a:rPr lang="en-GB" sz="1600" b="1" dirty="0">
                <a:cs typeface="Arial" panose="020B0604020202020204" pitchFamily="34" charset="0"/>
              </a:rPr>
              <a:t>Brazils Tropical Rainforests	                                                   </a:t>
            </a:r>
            <a:r>
              <a:rPr lang="en-GB" sz="1600" dirty="0">
                <a:cs typeface="Arial" panose="020B0604020202020204" pitchFamily="34" charset="0"/>
              </a:rPr>
              <a:t>Knowledge Book P53-54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2539745"/>
              </p:ext>
            </p:extLst>
          </p:nvPr>
        </p:nvGraphicFramePr>
        <p:xfrm>
          <a:off x="121914" y="607453"/>
          <a:ext cx="6077302" cy="61853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77302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</a:tblGrid>
              <a:tr h="2959212">
                <a:tc>
                  <a:txBody>
                    <a:bodyPr/>
                    <a:lstStyle/>
                    <a:p>
                      <a:r>
                        <a:rPr lang="en-GB" sz="1200" b="1" baseline="0" dirty="0">
                          <a:latin typeface="+mn-lt"/>
                          <a:cs typeface="Arial" panose="020B0604020202020204" pitchFamily="34" charset="0"/>
                        </a:rPr>
                        <a:t>1. </a:t>
                      </a:r>
                      <a:r>
                        <a:rPr lang="en-GB" sz="1200" b="1" i="0" u="none" strike="noStrike" baseline="0" noProof="0" dirty="0">
                          <a:latin typeface="+mn-lt"/>
                          <a:cs typeface="Arial" panose="020B0604020202020204" pitchFamily="34" charset="0"/>
                        </a:rPr>
                        <a:t>Use the axis to </a:t>
                      </a:r>
                      <a:r>
                        <a:rPr lang="en-GB" sz="1200" b="1" i="0" u="sng" strike="noStrike" baseline="0" noProof="0" dirty="0">
                          <a:latin typeface="+mn-lt"/>
                          <a:cs typeface="Arial" panose="020B0604020202020204" pitchFamily="34" charset="0"/>
                        </a:rPr>
                        <a:t>draw</a:t>
                      </a:r>
                      <a:r>
                        <a:rPr lang="en-GB" sz="1200" b="1" i="0" u="none" strike="noStrike" baseline="0" noProof="0" dirty="0">
                          <a:latin typeface="+mn-lt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n-GB" sz="1200" b="1" i="0" u="sng" strike="noStrike" baseline="0" noProof="0" dirty="0">
                          <a:latin typeface="+mn-lt"/>
                          <a:cs typeface="Arial" panose="020B0604020202020204" pitchFamily="34" charset="0"/>
                        </a:rPr>
                        <a:t>label</a:t>
                      </a:r>
                      <a:r>
                        <a:rPr lang="en-GB" sz="1200" b="1" i="0" u="none" strike="noStrike" baseline="0" noProof="0" dirty="0">
                          <a:latin typeface="+mn-lt"/>
                          <a:cs typeface="Arial" panose="020B0604020202020204" pitchFamily="34" charset="0"/>
                        </a:rPr>
                        <a:t> the 4 different layers of the tropical </a:t>
                      </a:r>
                      <a:r>
                        <a:rPr lang="en-GB" sz="1200" b="1" i="0" u="none" strike="noStrike" baseline="0" noProof="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rainforest:</a:t>
                      </a:r>
                      <a:endParaRPr lang="en-US" sz="1200" b="0" i="0" u="none" strike="noStrike" baseline="0" noProof="0" dirty="0">
                        <a:solidFill>
                          <a:schemeClr val="bg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  <a:tr h="3226155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 startAt="2"/>
                      </a:pPr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Answer the following questions about the climate of the Tropical Rainforest: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200" b="1" baseline="0" dirty="0">
                        <a:latin typeface="+mn-lt"/>
                        <a:cs typeface="Arial"/>
                      </a:endParaRPr>
                    </a:p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Which month receives the least rainfall? 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Which month received the most rainfall? 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TRUE or FALSE: There are no cold months in Penang, Malaysia  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Arial" panose="020B0604020202020204" pitchFamily="34" charset="0"/>
                        </a:rPr>
                        <a:t>What month has the highest temperature?   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Arial" panose="020B0604020202020204" pitchFamily="34" charset="0"/>
                        </a:rPr>
                        <a:t>TRUE or FALSE: Penang, Malaysia receives very little rainfall    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Arial" panose="020B0604020202020204" pitchFamily="34" charset="0"/>
                        </a:rPr>
                        <a:t>How many millimetres of rain fall in </a:t>
                      </a:r>
                      <a:r>
                        <a:rPr lang="en-GB" sz="1200" b="0" baseline="0" dirty="0" err="1">
                          <a:latin typeface="+mn-lt"/>
                          <a:cs typeface="Arial" panose="020B0604020202020204" pitchFamily="34" charset="0"/>
                        </a:rPr>
                        <a:t>Septemeber</a:t>
                      </a:r>
                      <a:r>
                        <a:rPr lang="en-GB" sz="1200" b="0" baseline="0" dirty="0">
                          <a:latin typeface="+mn-lt"/>
                          <a:cs typeface="Arial" panose="020B0604020202020204" pitchFamily="34" charset="0"/>
                        </a:rPr>
                        <a:t>?    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Arial" panose="020B0604020202020204" pitchFamily="34" charset="0"/>
                        </a:rPr>
                        <a:t>TRUE or FALSE: Penang, Malaysia has a hot, humid climate.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5184444"/>
                  </a:ext>
                </a:extLst>
              </a:tr>
            </a:tbl>
          </a:graphicData>
        </a:graphic>
      </p:graphicFrame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6E71A79-EF88-4197-8123-2F339EF96EE2}"/>
              </a:ext>
            </a:extLst>
          </p:cNvPr>
          <p:cNvCxnSpPr/>
          <p:nvPr/>
        </p:nvCxnSpPr>
        <p:spPr>
          <a:xfrm>
            <a:off x="2114550" y="963615"/>
            <a:ext cx="0" cy="25039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E8FEC88-7E81-416E-80AC-41FFEDFB64D5}"/>
              </a:ext>
            </a:extLst>
          </p:cNvPr>
          <p:cNvCxnSpPr>
            <a:cxnSpLocks/>
          </p:cNvCxnSpPr>
          <p:nvPr/>
        </p:nvCxnSpPr>
        <p:spPr>
          <a:xfrm flipH="1">
            <a:off x="2114550" y="3474460"/>
            <a:ext cx="3810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92A5889-5E53-4983-B12A-75AA1329C60D}"/>
              </a:ext>
            </a:extLst>
          </p:cNvPr>
          <p:cNvSpPr txBox="1"/>
          <p:nvPr/>
        </p:nvSpPr>
        <p:spPr>
          <a:xfrm>
            <a:off x="2043430" y="869478"/>
            <a:ext cx="46735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1" dirty="0"/>
              <a:t>50m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47C4270-C3DC-476F-BA47-0854C2481197}"/>
              </a:ext>
            </a:extLst>
          </p:cNvPr>
          <p:cNvSpPr txBox="1"/>
          <p:nvPr/>
        </p:nvSpPr>
        <p:spPr>
          <a:xfrm>
            <a:off x="2043430" y="1337654"/>
            <a:ext cx="46735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1" dirty="0"/>
              <a:t>40m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CD02132-C1E0-403F-A02A-7339FFC8AA3A}"/>
              </a:ext>
            </a:extLst>
          </p:cNvPr>
          <p:cNvSpPr txBox="1"/>
          <p:nvPr/>
        </p:nvSpPr>
        <p:spPr>
          <a:xfrm>
            <a:off x="2053868" y="1889519"/>
            <a:ext cx="46735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1" dirty="0"/>
              <a:t>30m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9B54070-2A72-4676-A0CB-54762AF691DF}"/>
              </a:ext>
            </a:extLst>
          </p:cNvPr>
          <p:cNvSpPr txBox="1"/>
          <p:nvPr/>
        </p:nvSpPr>
        <p:spPr>
          <a:xfrm>
            <a:off x="2053868" y="2955917"/>
            <a:ext cx="46735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1" dirty="0"/>
              <a:t>10m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489A343-0314-4545-8C44-3445EC5B54C0}"/>
              </a:ext>
            </a:extLst>
          </p:cNvPr>
          <p:cNvSpPr txBox="1"/>
          <p:nvPr/>
        </p:nvSpPr>
        <p:spPr>
          <a:xfrm>
            <a:off x="2053868" y="2399539"/>
            <a:ext cx="46735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1" dirty="0"/>
              <a:t>20m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74540FE-F5AA-47F8-B33E-602D559969D5}"/>
              </a:ext>
            </a:extLst>
          </p:cNvPr>
          <p:cNvSpPr/>
          <p:nvPr/>
        </p:nvSpPr>
        <p:spPr>
          <a:xfrm>
            <a:off x="310514" y="965200"/>
            <a:ext cx="1613525" cy="4206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>
              <a:solidFill>
                <a:srgbClr val="FF0000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7F3BBA6-9A70-4129-8F93-CCF9C303F7D8}"/>
              </a:ext>
            </a:extLst>
          </p:cNvPr>
          <p:cNvSpPr/>
          <p:nvPr/>
        </p:nvSpPr>
        <p:spPr>
          <a:xfrm>
            <a:off x="308657" y="1637787"/>
            <a:ext cx="1613505" cy="4206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>
              <a:solidFill>
                <a:srgbClr val="FF0000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7BA22BA-5353-4D87-8979-928CF3D91009}"/>
              </a:ext>
            </a:extLst>
          </p:cNvPr>
          <p:cNvSpPr/>
          <p:nvPr/>
        </p:nvSpPr>
        <p:spPr>
          <a:xfrm>
            <a:off x="308656" y="3098586"/>
            <a:ext cx="1613491" cy="4206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>
              <a:solidFill>
                <a:srgbClr val="FF0000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18E5D35-EE4F-408A-A8AB-AA0C70B1DDEC}"/>
              </a:ext>
            </a:extLst>
          </p:cNvPr>
          <p:cNvSpPr/>
          <p:nvPr/>
        </p:nvSpPr>
        <p:spPr>
          <a:xfrm>
            <a:off x="308656" y="2470196"/>
            <a:ext cx="1613497" cy="4206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500" dirty="0">
              <a:solidFill>
                <a:srgbClr val="FF0000"/>
              </a:solidFill>
            </a:endParaRPr>
          </a:p>
        </p:txBody>
      </p:sp>
      <p:pic>
        <p:nvPicPr>
          <p:cNvPr id="3074" name="Picture 2" descr="Amazon Rainforest Map | Peru Explorer">
            <a:extLst>
              <a:ext uri="{FF2B5EF4-FFF2-40B4-BE49-F238E27FC236}">
                <a16:creationId xmlns:a16="http://schemas.microsoft.com/office/drawing/2014/main" id="{2B92AEED-20CF-4CDA-B936-DF1E1EE9FB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815" t="13184" r="6633" b="2858"/>
          <a:stretch/>
        </p:blipFill>
        <p:spPr bwMode="auto">
          <a:xfrm>
            <a:off x="7614212" y="914105"/>
            <a:ext cx="3050515" cy="3291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4033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375" y="120877"/>
            <a:ext cx="12000413" cy="43647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GB" sz="1600" dirty="0">
                <a:cs typeface="Arial" panose="020B0604020202020204" pitchFamily="34" charset="0"/>
              </a:rPr>
              <a:t>Year 9 Weekly Homework Summer 1.4	           </a:t>
            </a:r>
            <a:r>
              <a:rPr lang="en-GB" sz="1600" b="1" dirty="0">
                <a:cs typeface="Arial" panose="020B0604020202020204" pitchFamily="34" charset="0"/>
              </a:rPr>
              <a:t>Tropical Rainforest Food Chains and Adaptations                           </a:t>
            </a:r>
            <a:r>
              <a:rPr lang="en-GB" sz="1600" dirty="0">
                <a:cs typeface="Arial" panose="020B0604020202020204" pitchFamily="34" charset="0"/>
              </a:rPr>
              <a:t>Knowledge Book P50, 55-56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459688"/>
              </p:ext>
            </p:extLst>
          </p:nvPr>
        </p:nvGraphicFramePr>
        <p:xfrm>
          <a:off x="102864" y="600075"/>
          <a:ext cx="12000412" cy="61950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00412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</a:tblGrid>
              <a:tr h="3051443">
                <a:tc>
                  <a:txBody>
                    <a:bodyPr/>
                    <a:lstStyle/>
                    <a:p>
                      <a:pPr marL="228600" lvl="0" indent="-228600">
                        <a:buAutoNum type="arabicPeriod"/>
                      </a:pPr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Use P35 to find a key term/ definition to complete the table. Then use P41 to provide an</a:t>
                      </a:r>
                    </a:p>
                    <a:p>
                      <a:pPr marL="0" lvl="0" indent="0">
                        <a:buNone/>
                      </a:pPr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       example from the Tropical Rainforest to complete the food chain in the final column.</a:t>
                      </a:r>
                      <a:endParaRPr lang="en-GB" sz="1200" b="0" i="0" u="none" strike="noStrike" baseline="0" noProof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  <a:tr h="3143652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2"/>
                        <a:tabLst/>
                        <a:defRPr/>
                      </a:pPr>
                      <a:r>
                        <a:rPr lang="en-GB" sz="1200" b="1" dirty="0">
                          <a:latin typeface="+mn-lt"/>
                          <a:cs typeface="Arial"/>
                        </a:rPr>
                        <a:t>4.</a:t>
                      </a:r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 Use P40, describe the following plant adaptations and draw a picture:</a:t>
                      </a:r>
                      <a:endParaRPr 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5184444"/>
                  </a:ext>
                </a:extLst>
              </a:tr>
            </a:tbl>
          </a:graphicData>
        </a:graphic>
      </p:graphicFrame>
      <p:graphicFrame>
        <p:nvGraphicFramePr>
          <p:cNvPr id="20" name="Table 4">
            <a:extLst>
              <a:ext uri="{FF2B5EF4-FFF2-40B4-BE49-F238E27FC236}">
                <a16:creationId xmlns:a16="http://schemas.microsoft.com/office/drawing/2014/main" id="{BCE3D9A7-ED45-43B8-BBE2-4E5EB69644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696639"/>
              </p:ext>
            </p:extLst>
          </p:nvPr>
        </p:nvGraphicFramePr>
        <p:xfrm>
          <a:off x="190500" y="3977894"/>
          <a:ext cx="5814165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8790">
                  <a:extLst>
                    <a:ext uri="{9D8B030D-6E8A-4147-A177-3AD203B41FA5}">
                      <a16:colId xmlns:a16="http://schemas.microsoft.com/office/drawing/2014/main" val="2772034291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1083818623"/>
                    </a:ext>
                  </a:extLst>
                </a:gridCol>
                <a:gridCol w="2390775">
                  <a:extLst>
                    <a:ext uri="{9D8B030D-6E8A-4147-A177-3AD203B41FA5}">
                      <a16:colId xmlns:a16="http://schemas.microsoft.com/office/drawing/2014/main" val="4130333053"/>
                    </a:ext>
                  </a:extLst>
                </a:gridCol>
              </a:tblGrid>
              <a:tr h="137189"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Adaptation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Description of Adaptation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Drawing of Adaptation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844255"/>
                  </a:ext>
                </a:extLst>
              </a:tr>
              <a:tr h="411314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Drip Tip Leaves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GB" sz="12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GB" sz="12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GB" sz="12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70127"/>
                  </a:ext>
                </a:extLst>
              </a:tr>
              <a:tr h="371564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Buttress Roots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GB" sz="12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GB" sz="12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GB" sz="12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641613"/>
                  </a:ext>
                </a:extLst>
              </a:tr>
              <a:tr h="371563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Lianas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GB" sz="12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GB" sz="12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GB" sz="1200" b="1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183025"/>
                  </a:ext>
                </a:extLst>
              </a:tr>
            </a:tbl>
          </a:graphicData>
        </a:graphic>
      </p:graphicFrame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82DC232A-AC83-4F11-AB88-7C2BF58EF1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2679100"/>
              </p:ext>
            </p:extLst>
          </p:nvPr>
        </p:nvGraphicFramePr>
        <p:xfrm>
          <a:off x="208883" y="1057075"/>
          <a:ext cx="5761702" cy="25343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7840">
                  <a:extLst>
                    <a:ext uri="{9D8B030D-6E8A-4147-A177-3AD203B41FA5}">
                      <a16:colId xmlns:a16="http://schemas.microsoft.com/office/drawing/2014/main" val="3720703643"/>
                    </a:ext>
                  </a:extLst>
                </a:gridCol>
                <a:gridCol w="3732160">
                  <a:extLst>
                    <a:ext uri="{9D8B030D-6E8A-4147-A177-3AD203B41FA5}">
                      <a16:colId xmlns:a16="http://schemas.microsoft.com/office/drawing/2014/main" val="3263919625"/>
                    </a:ext>
                  </a:extLst>
                </a:gridCol>
                <a:gridCol w="1101702">
                  <a:extLst>
                    <a:ext uri="{9D8B030D-6E8A-4147-A177-3AD203B41FA5}">
                      <a16:colId xmlns:a16="http://schemas.microsoft.com/office/drawing/2014/main" val="1181983882"/>
                    </a:ext>
                  </a:extLst>
                </a:gridCol>
              </a:tblGrid>
              <a:tr h="27765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Key Term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200" b="1" dirty="0"/>
                        <a:t>Definition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200" b="1" dirty="0"/>
                        <a:t>Example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194644"/>
                  </a:ext>
                </a:extLst>
              </a:tr>
              <a:tr h="49407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Producer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i="1" dirty="0"/>
                        <a:t>Orchid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731674"/>
                  </a:ext>
                </a:extLst>
              </a:tr>
              <a:tr h="523492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Animals that eat vegetation (producers). These are usually herbivores.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832151"/>
                  </a:ext>
                </a:extLst>
              </a:tr>
              <a:tr h="50616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Secondary Consumer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129559"/>
                  </a:ext>
                </a:extLst>
              </a:tr>
              <a:tr h="732929">
                <a:tc>
                  <a:txBody>
                    <a:bodyPr/>
                    <a:lstStyle/>
                    <a:p>
                      <a:pPr algn="ctr"/>
                      <a:endParaRPr lang="en-GB" sz="105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Eat primary and secondary consumers as their main source of food. They are the top of the food chain.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811332"/>
                  </a:ext>
                </a:extLst>
              </a:tr>
            </a:tbl>
          </a:graphicData>
        </a:graphic>
      </p:graphicFrame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A7F1CA81-150F-4F88-AF51-59C7F6EF2251}"/>
              </a:ext>
            </a:extLst>
          </p:cNvPr>
          <p:cNvCxnSpPr/>
          <p:nvPr/>
        </p:nvCxnSpPr>
        <p:spPr>
          <a:xfrm>
            <a:off x="5409830" y="1716090"/>
            <a:ext cx="0" cy="25391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69B961E9-9367-49AC-AF04-37B8BC719F57}"/>
              </a:ext>
            </a:extLst>
          </p:cNvPr>
          <p:cNvCxnSpPr/>
          <p:nvPr/>
        </p:nvCxnSpPr>
        <p:spPr>
          <a:xfrm>
            <a:off x="5416386" y="2254685"/>
            <a:ext cx="0" cy="25391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9BD70F6C-CD8A-46DC-91DF-8193717B7817}"/>
              </a:ext>
            </a:extLst>
          </p:cNvPr>
          <p:cNvCxnSpPr/>
          <p:nvPr/>
        </p:nvCxnSpPr>
        <p:spPr>
          <a:xfrm>
            <a:off x="5411067" y="2785850"/>
            <a:ext cx="0" cy="25391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EC5F7DF3-0010-4ECB-AF77-4993080B6C74}"/>
              </a:ext>
            </a:extLst>
          </p:cNvPr>
          <p:cNvSpPr txBox="1"/>
          <p:nvPr/>
        </p:nvSpPr>
        <p:spPr>
          <a:xfrm>
            <a:off x="6086129" y="638175"/>
            <a:ext cx="5977785" cy="600164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/>
              <a:t>3.  Research an animal that lives in the Tropical Rainforest. In the space below, draw a picture of that animal, then underneath, describe how it is specifically adapted to survive:</a:t>
            </a:r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b="1" dirty="0">
              <a:cs typeface="Arial"/>
            </a:endParaRPr>
          </a:p>
          <a:p>
            <a:endParaRPr lang="en-GB" sz="1200" dirty="0"/>
          </a:p>
          <a:p>
            <a:endParaRPr lang="en-GB" sz="1200" dirty="0"/>
          </a:p>
          <a:p>
            <a:endParaRPr lang="en-GB" sz="1200" i="1" dirty="0"/>
          </a:p>
          <a:p>
            <a:endParaRPr lang="en-GB" sz="1200" dirty="0"/>
          </a:p>
          <a:p>
            <a:r>
              <a:rPr lang="en-GB" sz="1500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248173" y="2430036"/>
            <a:ext cx="2670197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b="1" dirty="0"/>
              <a:t>Found:</a:t>
            </a:r>
          </a:p>
          <a:p>
            <a:endParaRPr lang="en-GB" sz="1500" b="1" dirty="0"/>
          </a:p>
          <a:p>
            <a:r>
              <a:rPr lang="en-GB" sz="1500" b="1" dirty="0"/>
              <a:t>Status:</a:t>
            </a:r>
          </a:p>
          <a:p>
            <a:endParaRPr lang="en-GB" sz="1500" b="1" dirty="0"/>
          </a:p>
          <a:p>
            <a:r>
              <a:rPr lang="en-GB" sz="1500" b="1" dirty="0"/>
              <a:t>Adaptations:</a:t>
            </a:r>
          </a:p>
        </p:txBody>
      </p:sp>
      <p:sp>
        <p:nvSpPr>
          <p:cNvPr id="7" name="Rectangle 6"/>
          <p:cNvSpPr/>
          <p:nvPr/>
        </p:nvSpPr>
        <p:spPr>
          <a:xfrm>
            <a:off x="6190938" y="1162006"/>
            <a:ext cx="3020721" cy="2504326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920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199216" y="607453"/>
            <a:ext cx="5879572" cy="60939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300" b="1" dirty="0">
                <a:cs typeface="Arial"/>
              </a:rPr>
              <a:t>3. Study the map. Describe the location of the world’s semi-arid grasslands [4]:</a:t>
            </a:r>
            <a:endParaRPr lang="en-GB" sz="1300" dirty="0"/>
          </a:p>
          <a:p>
            <a:endParaRPr lang="en-GB" sz="1300" dirty="0"/>
          </a:p>
          <a:p>
            <a:endParaRPr lang="en-GB" sz="1300" dirty="0"/>
          </a:p>
          <a:p>
            <a:endParaRPr lang="en-GB" sz="1300" dirty="0"/>
          </a:p>
          <a:p>
            <a:endParaRPr lang="en-GB" sz="1300" dirty="0"/>
          </a:p>
          <a:p>
            <a:endParaRPr lang="en-GB" sz="1300" dirty="0"/>
          </a:p>
          <a:p>
            <a:endParaRPr lang="en-GB" sz="1300" dirty="0"/>
          </a:p>
          <a:p>
            <a:endParaRPr lang="en-GB" sz="1300" dirty="0"/>
          </a:p>
          <a:p>
            <a:endParaRPr lang="en-GB" sz="1300" dirty="0"/>
          </a:p>
          <a:p>
            <a:endParaRPr lang="en-GB" sz="1300" dirty="0"/>
          </a:p>
          <a:p>
            <a:endParaRPr lang="en-GB" sz="1300" dirty="0"/>
          </a:p>
          <a:p>
            <a:endParaRPr lang="en-GB" sz="1300" dirty="0"/>
          </a:p>
          <a:p>
            <a:endParaRPr lang="en-GB" sz="1300" dirty="0"/>
          </a:p>
          <a:p>
            <a:endParaRPr lang="en-GB" sz="1300" dirty="0"/>
          </a:p>
          <a:p>
            <a:endParaRPr lang="en-GB" sz="1300" dirty="0"/>
          </a:p>
          <a:p>
            <a:pPr>
              <a:lnSpc>
                <a:spcPct val="150000"/>
              </a:lnSpc>
            </a:pPr>
            <a:endParaRPr lang="en-GB" sz="1300" dirty="0"/>
          </a:p>
          <a:p>
            <a:pPr>
              <a:lnSpc>
                <a:spcPct val="150000"/>
              </a:lnSpc>
            </a:pPr>
            <a:r>
              <a:rPr lang="en-GB" sz="1300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n-GB" sz="1300" b="1" dirty="0"/>
              <a:t>__________________________________________________________________________________________________________________________________________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375" y="120877"/>
            <a:ext cx="12000413" cy="43647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GB" sz="1600" dirty="0">
                <a:cs typeface="Arial" panose="020B0604020202020204" pitchFamily="34" charset="0"/>
              </a:rPr>
              <a:t>Year 9 Weekly Homework Summer  1.5	                            </a:t>
            </a:r>
            <a:r>
              <a:rPr lang="en-GB" sz="1600" b="1" dirty="0">
                <a:cs typeface="Arial" panose="020B0604020202020204" pitchFamily="34" charset="0"/>
              </a:rPr>
              <a:t>Semi-Arid Grasslands	                                                   </a:t>
            </a:r>
            <a:r>
              <a:rPr lang="en-GB" sz="1600" dirty="0">
                <a:cs typeface="Arial" panose="020B0604020202020204" pitchFamily="34" charset="0"/>
              </a:rPr>
              <a:t>Knowledge Book P50, P59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561206"/>
              </p:ext>
            </p:extLst>
          </p:nvPr>
        </p:nvGraphicFramePr>
        <p:xfrm>
          <a:off x="121508" y="607454"/>
          <a:ext cx="6077302" cy="61183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77302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</a:tblGrid>
              <a:tr h="29931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baseline="0" dirty="0">
                          <a:latin typeface="+mn-lt"/>
                          <a:cs typeface="Arial" panose="020B0604020202020204" pitchFamily="34" charset="0"/>
                        </a:rPr>
                        <a:t>1. </a:t>
                      </a:r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Define the following key terms:</a:t>
                      </a:r>
                    </a:p>
                    <a:p>
                      <a:r>
                        <a:rPr lang="en-GB" sz="1200" b="1" i="0" u="none" strike="noStrike" baseline="0" noProof="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rainforest:</a:t>
                      </a:r>
                      <a:endParaRPr lang="en-US" sz="1200" b="0" i="0" u="none" strike="noStrike" baseline="0" noProof="0" dirty="0">
                        <a:solidFill>
                          <a:schemeClr val="bg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Semi-Arid Climate-  _____________________________________________________________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_____________________________________________________________________________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Xerophytic- ___________________________________________________________________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GB" sz="1200" b="0" i="0" u="none" strike="noStrike" baseline="0" noProof="0" dirty="0">
                          <a:latin typeface="+mn-lt"/>
                          <a:cs typeface="Arial"/>
                        </a:rPr>
                        <a:t>_____________________________________________________________________________</a:t>
                      </a:r>
                      <a:endParaRPr lang="en-US" sz="1200" b="0" i="0" u="none" strike="noStrike" baseline="0" noProof="0" dirty="0">
                        <a:latin typeface="+mn-lt"/>
                        <a:cs typeface="Arial"/>
                      </a:endParaRP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GB" sz="1200" b="0" i="0" u="none" strike="noStrike" baseline="0" noProof="0" dirty="0">
                          <a:latin typeface="+mn-lt"/>
                          <a:cs typeface="Arial" panose="020B0604020202020204" pitchFamily="34" charset="0"/>
                        </a:rPr>
                        <a:t>Ecosystem- </a:t>
                      </a: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___________________________________________________________________</a:t>
                      </a:r>
                    </a:p>
                    <a:p>
                      <a:pPr>
                        <a:lnSpc>
                          <a:spcPct val="200000"/>
                        </a:lnSpc>
                      </a:pPr>
                      <a:r>
                        <a:rPr lang="en-GB" sz="1200" b="0" i="0" u="none" strike="noStrike" baseline="0" noProof="0" dirty="0">
                          <a:latin typeface="+mn-lt"/>
                          <a:cs typeface="Arial"/>
                        </a:rPr>
                        <a:t>_____________________________________________________________________________</a:t>
                      </a:r>
                      <a:endParaRPr lang="en-US" sz="1200" b="0" i="0" u="none" strike="noStrike" baseline="0" noProof="0" dirty="0">
                        <a:latin typeface="+mn-lt"/>
                        <a:cs typeface="Arial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lvl="0">
                        <a:buNone/>
                      </a:pPr>
                      <a:endParaRPr lang="en-GB" sz="1200" b="0" i="0" u="none" strike="noStrike" baseline="0" noProof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  <a:tr h="3100861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eriod" startAt="2"/>
                      </a:pPr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Answer the following questions about the climate of semi-arid grasslands: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GB" sz="1200" b="1" baseline="0" dirty="0">
                        <a:latin typeface="+mn-lt"/>
                        <a:cs typeface="Arial"/>
                      </a:endParaRPr>
                    </a:p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Which month in the Serengeti receives the most rainfall? 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Which month in Zinder receives the most rainfall? 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Arial"/>
                        </a:rPr>
                        <a:t>TRUE or FALSE: There are no cold months in Zinder or the Serengeti?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Arial" panose="020B0604020202020204" pitchFamily="34" charset="0"/>
                        </a:rPr>
                        <a:t>What month in Zinder has the highest temperature?   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Arial" panose="020B0604020202020204" pitchFamily="34" charset="0"/>
                        </a:rPr>
                        <a:t>TRUE or FALSE: The Serengeti has a wet season and a dry season?   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Arial" panose="020B0604020202020204" pitchFamily="34" charset="0"/>
                        </a:rPr>
                        <a:t>How many millimetres of rain fall in April in the Serengeti?    </a:t>
                      </a:r>
                    </a:p>
                    <a:p>
                      <a:pPr marL="228600" indent="-228600">
                        <a:lnSpc>
                          <a:spcPct val="200000"/>
                        </a:lnSpc>
                        <a:buFont typeface="+mj-lt"/>
                        <a:buAutoNum type="alphaLcParenR"/>
                      </a:pPr>
                      <a:r>
                        <a:rPr lang="en-GB" sz="1200" b="0" baseline="0" dirty="0">
                          <a:latin typeface="+mn-lt"/>
                          <a:cs typeface="Arial" panose="020B0604020202020204" pitchFamily="34" charset="0"/>
                        </a:rPr>
                        <a:t>TRUE or FALSE: Zinder’s dry season is between May and October? 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5184444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330922" y="1034368"/>
            <a:ext cx="5615754" cy="2923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058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375" y="120877"/>
            <a:ext cx="12000413" cy="436471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GB" sz="1600" dirty="0">
                <a:cs typeface="Arial" panose="020B0604020202020204" pitchFamily="34" charset="0"/>
              </a:rPr>
              <a:t>Year 9 Weekly Homework Summer 1.6	          </a:t>
            </a:r>
            <a:r>
              <a:rPr lang="en-GB" sz="1600" b="1" dirty="0">
                <a:cs typeface="Arial" panose="020B0604020202020204" pitchFamily="34" charset="0"/>
              </a:rPr>
              <a:t>Semi-Arid Grassland Food Chains and Adaptations                         </a:t>
            </a:r>
            <a:r>
              <a:rPr lang="en-GB" sz="1600" dirty="0">
                <a:cs typeface="Arial" panose="020B0604020202020204" pitchFamily="34" charset="0"/>
              </a:rPr>
              <a:t>Knowledge Book P50</a:t>
            </a:r>
            <a:r>
              <a:rPr lang="en-GB" sz="1600">
                <a:cs typeface="Arial" panose="020B0604020202020204" pitchFamily="34" charset="0"/>
              </a:rPr>
              <a:t>, 60-62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11200"/>
              </p:ext>
            </p:extLst>
          </p:nvPr>
        </p:nvGraphicFramePr>
        <p:xfrm>
          <a:off x="102864" y="600075"/>
          <a:ext cx="12000412" cy="61950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00412">
                  <a:extLst>
                    <a:ext uri="{9D8B030D-6E8A-4147-A177-3AD203B41FA5}">
                      <a16:colId xmlns:a16="http://schemas.microsoft.com/office/drawing/2014/main" val="1663066600"/>
                    </a:ext>
                  </a:extLst>
                </a:gridCol>
              </a:tblGrid>
              <a:tr h="3051443">
                <a:tc>
                  <a:txBody>
                    <a:bodyPr/>
                    <a:lstStyle/>
                    <a:p>
                      <a:pPr marL="228600" lvl="0" indent="-228600">
                        <a:buAutoNum type="arabicPeriod"/>
                      </a:pPr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Use P35 to find a key term/ definition to complete the table. </a:t>
                      </a:r>
                      <a:endParaRPr lang="en-GB" sz="1200" b="0" i="0" u="none" strike="noStrike" baseline="0" noProof="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664193"/>
                  </a:ext>
                </a:extLst>
              </a:tr>
              <a:tr h="3143652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2"/>
                        <a:tabLst/>
                        <a:defRPr/>
                      </a:pPr>
                      <a:r>
                        <a:rPr lang="en-GB" sz="1200" b="1" dirty="0">
                          <a:latin typeface="+mn-lt"/>
                          <a:cs typeface="Arial"/>
                        </a:rPr>
                        <a:t>4.</a:t>
                      </a:r>
                      <a:r>
                        <a:rPr lang="en-GB" sz="1200" b="1" baseline="0" dirty="0">
                          <a:latin typeface="+mn-lt"/>
                          <a:cs typeface="Arial"/>
                        </a:rPr>
                        <a:t> Use P47 to draw out an label a food chain from the semi-arid grassland:</a:t>
                      </a:r>
                      <a:endParaRPr 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518444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C5F7DF3-0010-4ECB-AF77-4993080B6C74}"/>
              </a:ext>
            </a:extLst>
          </p:cNvPr>
          <p:cNvSpPr txBox="1"/>
          <p:nvPr/>
        </p:nvSpPr>
        <p:spPr>
          <a:xfrm>
            <a:off x="6086129" y="608195"/>
            <a:ext cx="5977785" cy="618630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/>
              <a:t>3. Use P45 and P46. Around each tree, label all the different adaptations:  </a:t>
            </a:r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  <a:p>
            <a:endParaRPr lang="en-GB" sz="1200" b="1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736AE465-A2F0-4C19-9275-F1D80549E0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957443"/>
              </p:ext>
            </p:extLst>
          </p:nvPr>
        </p:nvGraphicFramePr>
        <p:xfrm>
          <a:off x="176180" y="890822"/>
          <a:ext cx="5842804" cy="26758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6420">
                  <a:extLst>
                    <a:ext uri="{9D8B030D-6E8A-4147-A177-3AD203B41FA5}">
                      <a16:colId xmlns:a16="http://schemas.microsoft.com/office/drawing/2014/main" val="3720703643"/>
                    </a:ext>
                  </a:extLst>
                </a:gridCol>
                <a:gridCol w="4626384">
                  <a:extLst>
                    <a:ext uri="{9D8B030D-6E8A-4147-A177-3AD203B41FA5}">
                      <a16:colId xmlns:a16="http://schemas.microsoft.com/office/drawing/2014/main" val="3263919625"/>
                    </a:ext>
                  </a:extLst>
                </a:gridCol>
              </a:tblGrid>
              <a:tr h="326693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/>
                        <a:t>Key Term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GB" sz="1200" b="1" dirty="0"/>
                        <a:t>Definition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194644"/>
                  </a:ext>
                </a:extLst>
              </a:tr>
              <a:tr h="447555"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Leaves</a:t>
                      </a:r>
                      <a:r>
                        <a:rPr lang="en-GB" sz="1200" baseline="0" dirty="0"/>
                        <a:t> that have fallen to the ground and are decomposing.</a:t>
                      </a:r>
                      <a:endParaRPr lang="en-GB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832151"/>
                  </a:ext>
                </a:extLst>
              </a:tr>
              <a:tr h="45938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Biomass</a:t>
                      </a:r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129559"/>
                  </a:ext>
                </a:extLst>
              </a:tr>
              <a:tr h="485719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Decomposers</a:t>
                      </a:r>
                    </a:p>
                    <a:p>
                      <a:pPr algn="ctr"/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811332"/>
                  </a:ext>
                </a:extLst>
              </a:tr>
              <a:tr h="428906">
                <a:tc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When</a:t>
                      </a:r>
                      <a:r>
                        <a:rPr lang="en-GB" sz="1200" baseline="0" dirty="0"/>
                        <a:t> a plant or animal</a:t>
                      </a:r>
                      <a:r>
                        <a:rPr lang="en-GB" sz="1200" dirty="0"/>
                        <a:t> adjusts or changes to suit its</a:t>
                      </a:r>
                      <a:r>
                        <a:rPr lang="en-GB" sz="1200" baseline="0" dirty="0"/>
                        <a:t> environment.</a:t>
                      </a:r>
                      <a:endParaRPr lang="en-GB" sz="12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994362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21150" y="4557009"/>
            <a:ext cx="1322836" cy="9893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697090" y="4557007"/>
            <a:ext cx="1322836" cy="9893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3149228" y="4557008"/>
            <a:ext cx="1322836" cy="9893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4654224" y="4557007"/>
            <a:ext cx="1322836" cy="9893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446003" y="5589087"/>
            <a:ext cx="8731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/>
              <a:t>Producer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718258" y="5544115"/>
            <a:ext cx="1251620" cy="617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200" b="1" dirty="0"/>
              <a:t>____________________________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226805" y="5544114"/>
            <a:ext cx="1251620" cy="617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200" b="1" dirty="0"/>
              <a:t>____________________________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690382" y="5544114"/>
            <a:ext cx="1251620" cy="617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GB" sz="1200" b="1" dirty="0"/>
              <a:t>____________________________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666733" y="4120145"/>
            <a:ext cx="13835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_______________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150301" y="4120145"/>
            <a:ext cx="13835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_______________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635435" y="4120145"/>
            <a:ext cx="13835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_______________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28649" y="4136573"/>
            <a:ext cx="13835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/>
              <a:t>Acacia Tree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t="15303" b="14017"/>
          <a:stretch/>
        </p:blipFill>
        <p:spPr>
          <a:xfrm>
            <a:off x="337194" y="4646951"/>
            <a:ext cx="1166458" cy="824459"/>
          </a:xfrm>
          <a:prstGeom prst="rect">
            <a:avLst/>
          </a:prstGeom>
        </p:spPr>
      </p:pic>
      <p:sp>
        <p:nvSpPr>
          <p:cNvPr id="10" name="Right Arrow 9"/>
          <p:cNvSpPr/>
          <p:nvPr/>
        </p:nvSpPr>
        <p:spPr>
          <a:xfrm>
            <a:off x="1503653" y="4961746"/>
            <a:ext cx="264654" cy="17988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ight Arrow 26"/>
          <p:cNvSpPr/>
          <p:nvPr/>
        </p:nvSpPr>
        <p:spPr>
          <a:xfrm>
            <a:off x="2976083" y="4969239"/>
            <a:ext cx="264654" cy="17988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ight Arrow 27"/>
          <p:cNvSpPr/>
          <p:nvPr/>
        </p:nvSpPr>
        <p:spPr>
          <a:xfrm>
            <a:off x="4462872" y="4961746"/>
            <a:ext cx="264654" cy="17988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t="15303" b="14017"/>
          <a:stretch/>
        </p:blipFill>
        <p:spPr>
          <a:xfrm>
            <a:off x="7863773" y="1194420"/>
            <a:ext cx="2382115" cy="1683692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8383246" y="2772107"/>
            <a:ext cx="13835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/>
              <a:t>Acacia Tree</a:t>
            </a:r>
          </a:p>
        </p:txBody>
      </p:sp>
      <p:pic>
        <p:nvPicPr>
          <p:cNvPr id="2050" name="Picture 2" descr="Baobab Tree Drawing High Res Stock Images | Shutterstock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259" b="9870"/>
          <a:stretch/>
        </p:blipFill>
        <p:spPr bwMode="auto">
          <a:xfrm>
            <a:off x="8283071" y="4235612"/>
            <a:ext cx="1620479" cy="2016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TextBox 35"/>
          <p:cNvSpPr txBox="1"/>
          <p:nvPr/>
        </p:nvSpPr>
        <p:spPr>
          <a:xfrm>
            <a:off x="8420745" y="6161847"/>
            <a:ext cx="13835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/>
              <a:t>Baobab Tree</a:t>
            </a:r>
          </a:p>
        </p:txBody>
      </p:sp>
    </p:spTree>
    <p:extLst>
      <p:ext uri="{BB962C8B-B14F-4D97-AF65-F5344CB8AC3E}">
        <p14:creationId xmlns:p14="http://schemas.microsoft.com/office/powerpoint/2010/main" val="3484193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839788" y="335688"/>
            <a:ext cx="5157787" cy="823912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Questions to ask: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839788" y="1159600"/>
            <a:ext cx="5157787" cy="50300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6172200" y="335688"/>
            <a:ext cx="5183188" cy="823912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Notes: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6172200" y="1159600"/>
            <a:ext cx="5183188" cy="50300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0" indent="0">
              <a:buNone/>
            </a:pPr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814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839788" y="335688"/>
            <a:ext cx="5157787" cy="823912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Questions to ask: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839788" y="1159600"/>
            <a:ext cx="5157787" cy="50300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6172200" y="335688"/>
            <a:ext cx="5183188" cy="823912"/>
          </a:xfrm>
        </p:spPr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Notes: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6172200" y="1159600"/>
            <a:ext cx="5183188" cy="50300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0" indent="0">
              <a:buNone/>
            </a:pPr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677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loudMigratorVersion xmlns="b0291392-46c3-446b-b4e2-e6b1ee46160b">3.33.3.0</CloudMigratorVersion>
    <FileHash xmlns="b0291392-46c3-446b-b4e2-e6b1ee46160b">a7f5b014f2b8b9419030f65e97a4d4198431ec73</FileHash>
    <UniqueSourceRef xmlns="b0291392-46c3-446b-b4e2-e6b1ee46160b" xsi:nil="true"/>
    <CloudMigratorOriginId xmlns="b0291392-46c3-446b-b4e2-e6b1ee46160b">2f3322fe-5ea8-4a50-a6b5-fdd4502ed32a</CloudMigratorOriginId>
    <TaxCatchAll xmlns="55f71bee-26e1-45d7-9db5-e4529f37cebc" xsi:nil="true"/>
    <lcf76f155ced4ddcb4097134ff3c332f xmlns="b0291392-46c3-446b-b4e2-e6b1ee46160b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DAD919C4A92C4A868A6EC556AE103C" ma:contentTypeVersion="21" ma:contentTypeDescription="Create a new document." ma:contentTypeScope="" ma:versionID="0a08bc4dcccfe27e78abec6b4de1ff41">
  <xsd:schema xmlns:xsd="http://www.w3.org/2001/XMLSchema" xmlns:xs="http://www.w3.org/2001/XMLSchema" xmlns:p="http://schemas.microsoft.com/office/2006/metadata/properties" xmlns:ns2="b0291392-46c3-446b-b4e2-e6b1ee46160b" xmlns:ns3="55f71bee-26e1-45d7-9db5-e4529f37cebc" targetNamespace="http://schemas.microsoft.com/office/2006/metadata/properties" ma:root="true" ma:fieldsID="a440bc91a1757b50560911b0958e52f3" ns2:_="" ns3:_="">
    <xsd:import namespace="b0291392-46c3-446b-b4e2-e6b1ee46160b"/>
    <xsd:import namespace="55f71bee-26e1-45d7-9db5-e4529f37cebc"/>
    <xsd:element name="properties">
      <xsd:complexType>
        <xsd:sequence>
          <xsd:element name="documentManagement">
            <xsd:complexType>
              <xsd:all>
                <xsd:element ref="ns2:CloudMigratorOriginId" minOccurs="0"/>
                <xsd:element ref="ns2:FileHash" minOccurs="0"/>
                <xsd:element ref="ns2:CloudMigratorVersion" minOccurs="0"/>
                <xsd:element ref="ns2:UniqueSourceRef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291392-46c3-446b-b4e2-e6b1ee46160b" elementFormDefault="qualified">
    <xsd:import namespace="http://schemas.microsoft.com/office/2006/documentManagement/types"/>
    <xsd:import namespace="http://schemas.microsoft.com/office/infopath/2007/PartnerControls"/>
    <xsd:element name="CloudMigratorOriginId" ma:index="8" nillable="true" ma:displayName="CloudMigratorOriginId" ma:internalName="CloudMigratorOriginId">
      <xsd:simpleType>
        <xsd:restriction base="dms:Note">
          <xsd:maxLength value="255"/>
        </xsd:restriction>
      </xsd:simpleType>
    </xsd:element>
    <xsd:element name="FileHash" ma:index="9" nillable="true" ma:displayName="FileHash" ma:internalName="FileHash">
      <xsd:simpleType>
        <xsd:restriction base="dms:Note">
          <xsd:maxLength value="255"/>
        </xsd:restriction>
      </xsd:simpleType>
    </xsd:element>
    <xsd:element name="CloudMigratorVersion" ma:index="10" nillable="true" ma:displayName="CloudMigratorVersion" ma:internalName="CloudMigratorVersion">
      <xsd:simpleType>
        <xsd:restriction base="dms:Note">
          <xsd:maxLength value="255"/>
        </xsd:restriction>
      </xsd:simpleType>
    </xsd:element>
    <xsd:element name="UniqueSourceRef" ma:index="11" nillable="true" ma:displayName="UniqueSourceRef" ma:internalName="UniqueSourceRef">
      <xsd:simpleType>
        <xsd:restriction base="dms:Note">
          <xsd:maxLength value="255"/>
        </xsd:restriction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cfc646e7-1ca0-4c93-8f68-1daae343595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f71bee-26e1-45d7-9db5-e4529f37cebc" elementFormDefault="qualified">
    <xsd:import namespace="http://schemas.microsoft.com/office/2006/documentManagement/types"/>
    <xsd:import namespace="http://schemas.microsoft.com/office/infopath/2007/PartnerControls"/>
    <xsd:element name="SharedWithUsers" ma:index="2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7" nillable="true" ma:displayName="Taxonomy Catch All Column" ma:hidden="true" ma:list="{35eee122-889a-4c0e-bbab-2dbd83197f23}" ma:internalName="TaxCatchAll" ma:showField="CatchAllData" ma:web="55f71bee-26e1-45d7-9db5-e4529f37ceb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3B9876D-6705-4F9F-812C-15728DFDC7F1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a6ad1c22-1184-4f62-ab9a-7984d8b1e22d"/>
    <ds:schemaRef ds:uri="http://schemas.microsoft.com/office/2006/documentManagement/types"/>
    <ds:schemaRef ds:uri="f61d70ed-885f-4891-981e-18c834a22ba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6F0C299-808D-434A-94F1-915E3B32213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151FAFF-6DDC-4111-B40A-4C1ED04FB4B9}"/>
</file>

<file path=docProps/app.xml><?xml version="1.0" encoding="utf-8"?>
<Properties xmlns="http://schemas.openxmlformats.org/officeDocument/2006/extended-properties" xmlns:vt="http://schemas.openxmlformats.org/officeDocument/2006/docPropsVTypes">
  <TotalTime>1949</TotalTime>
  <Words>1002</Words>
  <Application>Microsoft Office PowerPoint</Application>
  <PresentationFormat>Widescreen</PresentationFormat>
  <Paragraphs>280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Year 9 Weekly Homework Summer 1.1                                               Global Biomes                                                                    Knowledge Book P50- 52</vt:lpstr>
      <vt:lpstr>Year 9 Weekly Homework Summer  1.2                               Location and Climate                                  Knowledge Book P50, P53, P59</vt:lpstr>
      <vt:lpstr>Year 9 Weekly Homework Summer  1.3                             Brazils Tropical Rainforests                                                    Knowledge Book P53-54</vt:lpstr>
      <vt:lpstr>Year 9 Weekly Homework Summer 1.4            Tropical Rainforest Food Chains and Adaptations                           Knowledge Book P50, 55-56</vt:lpstr>
      <vt:lpstr>Year 9 Weekly Homework Summer  1.5                             Semi-Arid Grasslands                                                    Knowledge Book P50, P59</vt:lpstr>
      <vt:lpstr>Year 9 Weekly Homework Summer 1.6           Semi-Arid Grassland Food Chains and Adaptations                         Knowledge Book P50, 60-62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Riana Burton</dc:creator>
  <cp:lastModifiedBy>Riana Burton</cp:lastModifiedBy>
  <cp:revision>62</cp:revision>
  <dcterms:created xsi:type="dcterms:W3CDTF">2020-12-17T13:08:03Z</dcterms:created>
  <dcterms:modified xsi:type="dcterms:W3CDTF">2021-08-30T19:44:57Z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0x010100DCDAD919C4A92C4A868A6EC556AE103C</vt:lpwstr>
  </property>
</Properties>
</file>