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1" r:id="rId5"/>
    <p:sldId id="278" r:id="rId6"/>
    <p:sldId id="264" r:id="rId7"/>
    <p:sldId id="265" r:id="rId8"/>
    <p:sldId id="285" r:id="rId9"/>
    <p:sldId id="262" r:id="rId10"/>
    <p:sldId id="281" r:id="rId11"/>
    <p:sldId id="282" r:id="rId12"/>
    <p:sldId id="283" r:id="rId13"/>
    <p:sldId id="284" r:id="rId14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1D8"/>
    <a:srgbClr val="00B3F2"/>
    <a:srgbClr val="00B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76EFA8-4CC0-4FCE-B7CA-E99A041D48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0B411-062E-4104-B441-6653B07328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B24D0-4EB8-44B5-9A86-BE828C8B008E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D7E49-CB32-48C3-9246-5DB4FEB8EB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A89DE-F616-4412-A78D-84820F0A10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F0E10-F1D7-49DA-B82D-2C86B042D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659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B5E34-77CE-4C93-A051-15949F04376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2C0F8-C8DC-44AA-B0E0-886333BD2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221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2C0F8-C8DC-44AA-B0E0-886333BD24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0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99CC-F61B-4B02-AC7B-507632EFA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25565-1009-4B32-8D54-EEA589292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35954-709B-4912-939F-C7D72BE6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870C9-0A50-45EA-9D83-8792A9DB7FB4}" type="datetime1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78365-9069-4852-8DC6-A9B19E64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74D8D-6B88-4410-990C-9A0BBE97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59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17177-0374-450A-9E5D-44B84D58B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4897E-3ABC-47B2-B080-0957BD2AC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46D9-DFE2-4544-9A81-8D829D37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5485B-7FE8-43A6-920F-D19135B4909A}" type="datetime1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4282-3285-4FE3-90C6-385FBEFB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186E1-0757-4770-9118-5E989148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80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AA056-96C7-489B-8809-0F818FED4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BE941-2393-4C36-AC1F-4F5A776ED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5BA50-DFE8-4F5A-A52C-1AFFF954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941-C21F-488B-8125-C88C628CE185}" type="datetime1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7A8A0-32D8-4909-A904-28722A7F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D504B-8FA6-4825-B974-B5A6B2775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62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C96C8-EC69-4CEA-8C19-10C8F82A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1CB88-D0EC-48F3-B9FC-9C18E82B1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94098-C600-486B-9181-0AC4953B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45F1-E31F-43FA-ABF5-2D2E16AF7A46}" type="datetime1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F48DC-FF29-40AF-B39B-10CAA568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C1F92-8EF1-43D5-BFAE-7355B42D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A8A0A-129C-447C-AF82-EE61ADFE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6746A-DF43-4F8C-B0DF-C5DBD7227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D1ABC-1531-40EE-AE7A-038A8424A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7E89C-94FB-47B3-90DF-0323378D61A3}" type="datetime1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92CA0-113D-4B33-BE17-D1853038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419D3-E9AF-4F83-ACC4-BE46A4D9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46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CA091-039A-4B96-B97A-30D6978E8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7975C-A20E-4862-81E8-1CD2EA751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BC6D9-5D7A-446C-82C3-2FDCA89E3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5F4D2-C589-43E0-947A-903F0C40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A95F0-35AD-483E-836F-437A76023731}" type="datetime1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DDAF0-9D0B-4E70-8C51-931FAEDE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40FE9-F0C1-4720-8EE1-BA714DCDA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24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8E5A-951E-42B2-B3AF-EAFEEA98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119CB-7940-4A56-81A3-654D3492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230CE-CAD8-4C55-8B1E-385C2E80C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CFA01-E90C-4CB4-81A0-582420F68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ED03B-4F8E-44EA-9242-1A67E66C1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BBF43-97FB-4116-A646-6EFAA3EF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0F70F-38AA-4ECD-9B63-5609FCDD9F91}" type="datetime1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177B8-1DBA-4021-B1E1-61386A48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524D69-CEDD-4891-83E7-A236C9E3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36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283D-D5F9-449C-9C2B-4C6CF69F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6A782-017F-4AED-BADE-288EBB62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DAFF-F604-4700-95F6-CCDF47F7F152}" type="datetime1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9433B-D347-44DA-B296-57FD438E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0A2D0E-5770-417E-B3BD-91CFB3A4A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8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0D413-8C44-4F49-ACFC-4D2DA9A5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E5D4-C441-416A-93BC-D797E970DCEA}" type="datetime1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00A40-024B-459B-AA57-3563B93F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290BA-5F08-4D1C-8CE7-755BE46AA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24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CCA8-0153-427C-911A-433424592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FBB6A-EB9C-44AC-B328-B368959EA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8B976-E151-4108-9705-AA9DA091F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89623-E459-471D-8FD5-FB63F0E0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21F4-D52A-4678-A054-4AC012AB1ED5}" type="datetime1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1149A-609C-4315-AC0E-3641473BA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65CA2-C0D2-4F5E-BDC6-D5178714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53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9F7C9-3135-49E1-9713-287FE4234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AD7D8F-0671-4ACB-9E63-5F66AFDEB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E0AE5-43D3-45BE-98C9-114CEA1AE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2DCB8-E673-4832-86CB-93360AE2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8A80-6538-4F2E-B8FE-21D26473F874}" type="datetime1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DCA90-B7CA-42D1-BF49-D32D528B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A4CD6-2E0F-4755-AC3D-04BCC4BD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4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DF162-3B16-4CF7-9CBA-E15694BB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4A81C-19C0-4542-A44C-ED3026EC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00301-510F-4806-A5E5-98C8A4293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4045-73B5-4450-AE14-2D18E713899A}" type="datetime1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01D09-2CF6-4337-A365-07D3F2C44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1008-AFC4-4A72-8835-E3D56B5BC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B143A-0453-415A-8378-1794A2BEA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81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247A1C-1068-4477-B2A9-DEA3F041B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1200" y="963507"/>
            <a:ext cx="4815769" cy="2304627"/>
          </a:xfrm>
        </p:spPr>
        <p:txBody>
          <a:bodyPr anchor="b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Geography Homework Booklet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Year 8 Summer </a:t>
            </a:r>
            <a:r>
              <a:rPr lang="en-GB" sz="2000" b="1" dirty="0" smtClean="0">
                <a:latin typeface="Arial"/>
                <a:cs typeface="Arial"/>
              </a:rPr>
              <a:t>1: Africa 1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Name: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Class: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Teacher: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989D8-7BD8-49CF-9568-B5EA01392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874" y="3589865"/>
            <a:ext cx="4866095" cy="2383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neat and presentable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 completed for the date set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 effort is expected in all tasks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will boost all work in red pen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82C7F8-089E-4428-B794-64E4B4D02BC8}"/>
              </a:ext>
            </a:extLst>
          </p:cNvPr>
          <p:cNvGrpSpPr/>
          <p:nvPr/>
        </p:nvGrpSpPr>
        <p:grpSpPr>
          <a:xfrm>
            <a:off x="341601" y="764307"/>
            <a:ext cx="5845272" cy="5366328"/>
            <a:chOff x="341601" y="764307"/>
            <a:chExt cx="5845272" cy="536632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B3CDF843-B27B-4E67-884B-0BBE69634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1601" y="814747"/>
              <a:ext cx="5845272" cy="5228505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341E48F-200B-4E41-8512-3BAFAC0B0799}"/>
                </a:ext>
              </a:extLst>
            </p:cNvPr>
            <p:cNvSpPr/>
            <p:nvPr/>
          </p:nvSpPr>
          <p:spPr>
            <a:xfrm>
              <a:off x="646546" y="764307"/>
              <a:ext cx="5366328" cy="5366328"/>
            </a:xfrm>
            <a:prstGeom prst="ellipse">
              <a:avLst/>
            </a:prstGeom>
            <a:noFill/>
            <a:ln w="762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80509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17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023" y="162173"/>
            <a:ext cx="12000413" cy="32946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8 Weekly Homework Summer 1.1	</a:t>
            </a:r>
            <a:r>
              <a:rPr lang="en-GB" sz="1600" b="1" dirty="0">
                <a:cs typeface="Arial"/>
              </a:rPr>
              <a:t>	            A Single-Story Africa</a:t>
            </a:r>
            <a:r>
              <a:rPr lang="en-GB" sz="1600" dirty="0">
                <a:cs typeface="Arial"/>
              </a:rPr>
              <a:t>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82980"/>
              </p:ext>
            </p:extLst>
          </p:nvPr>
        </p:nvGraphicFramePr>
        <p:xfrm>
          <a:off x="117564" y="568960"/>
          <a:ext cx="11956872" cy="6194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7843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03207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  Define the word ‘Stereotype’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1b.  Where do our stereotypes come from? Bullet point your answers: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latin typeface="+mn-lt"/>
                        </a:rPr>
                        <a:t> </a:t>
                      </a:r>
                      <a:r>
                        <a:rPr lang="en-GB" sz="1200" b="1" dirty="0">
                          <a:latin typeface="+mn-lt"/>
                          <a:cs typeface="Arial"/>
                        </a:rPr>
                        <a:t>3a.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  Why is it important that we overcome these stereotypes and misconceptions?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3b.  Suggest 3 ways we can overcome these stereotypes and misconceptions: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62918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 Mind-map as many stereotypes and misconceptions you know exist about Africa: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+mn-lt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Connect these words (you must make at least 4 connections):</a:t>
                      </a:r>
                      <a:endParaRPr lang="en-US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A49E2EF-CF52-48AE-BAFC-7015C1D41CB8}"/>
              </a:ext>
            </a:extLst>
          </p:cNvPr>
          <p:cNvSpPr txBox="1"/>
          <p:nvPr/>
        </p:nvSpPr>
        <p:spPr>
          <a:xfrm>
            <a:off x="10772734" y="3942797"/>
            <a:ext cx="101515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dirty="0">
                <a:cs typeface="Calibri"/>
              </a:rPr>
              <a:t>Prejudice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A91D2C-6BAE-4005-A912-96563D363778}"/>
              </a:ext>
            </a:extLst>
          </p:cNvPr>
          <p:cNvSpPr txBox="1"/>
          <p:nvPr/>
        </p:nvSpPr>
        <p:spPr>
          <a:xfrm>
            <a:off x="10990546" y="6212358"/>
            <a:ext cx="80367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dirty="0">
                <a:cs typeface="Calibri"/>
              </a:rPr>
              <a:t>Diverse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28D903-5148-4EE2-A03A-7A5C60FC234A}"/>
              </a:ext>
            </a:extLst>
          </p:cNvPr>
          <p:cNvSpPr txBox="1"/>
          <p:nvPr/>
        </p:nvSpPr>
        <p:spPr>
          <a:xfrm>
            <a:off x="6382846" y="3942798"/>
            <a:ext cx="66840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400" dirty="0">
                <a:cs typeface="Calibri"/>
              </a:rPr>
              <a:t>Media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9FD8D1-0914-495B-B0C2-EE4DB7C22BCE}"/>
              </a:ext>
            </a:extLst>
          </p:cNvPr>
          <p:cNvSpPr txBox="1"/>
          <p:nvPr/>
        </p:nvSpPr>
        <p:spPr>
          <a:xfrm>
            <a:off x="6250867" y="6212358"/>
            <a:ext cx="149066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dirty="0">
                <a:cs typeface="Calibri"/>
              </a:rPr>
              <a:t>Unfair/ Untrue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7F2CA7-65C7-4951-87CB-DE587C267A6D}"/>
              </a:ext>
            </a:extLst>
          </p:cNvPr>
          <p:cNvSpPr txBox="1"/>
          <p:nvPr/>
        </p:nvSpPr>
        <p:spPr>
          <a:xfrm>
            <a:off x="8558951" y="5581212"/>
            <a:ext cx="102438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dirty="0">
                <a:cs typeface="Calibri"/>
              </a:rPr>
              <a:t>Africa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403611-8705-48CC-88F4-3F38B9DDD589}"/>
              </a:ext>
            </a:extLst>
          </p:cNvPr>
          <p:cNvSpPr txBox="1"/>
          <p:nvPr/>
        </p:nvSpPr>
        <p:spPr>
          <a:xfrm>
            <a:off x="8486465" y="4437487"/>
            <a:ext cx="116936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dirty="0">
                <a:cs typeface="Calibri"/>
              </a:rPr>
              <a:t>Stereotypes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E070593-4F10-4868-88CE-DD874D20981E}"/>
              </a:ext>
            </a:extLst>
          </p:cNvPr>
          <p:cNvSpPr/>
          <p:nvPr/>
        </p:nvSpPr>
        <p:spPr>
          <a:xfrm>
            <a:off x="2171895" y="4760536"/>
            <a:ext cx="1461154" cy="7178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Stereotypes about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Africa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9822647-8399-4DF4-8E2F-2CB48164CBD9}"/>
              </a:ext>
            </a:extLst>
          </p:cNvPr>
          <p:cNvCxnSpPr>
            <a:stCxn id="3" idx="7"/>
          </p:cNvCxnSpPr>
          <p:nvPr/>
        </p:nvCxnSpPr>
        <p:spPr>
          <a:xfrm flipV="1">
            <a:off x="3419068" y="4468305"/>
            <a:ext cx="606177" cy="397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615F4D4-EB06-4103-BCBD-03E7D2D3F356}"/>
              </a:ext>
            </a:extLst>
          </p:cNvPr>
          <p:cNvSpPr txBox="1"/>
          <p:nvPr/>
        </p:nvSpPr>
        <p:spPr>
          <a:xfrm>
            <a:off x="4023741" y="4250575"/>
            <a:ext cx="149886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i="1" dirty="0">
                <a:cs typeface="Calibri"/>
              </a:rPr>
              <a:t>All of Africa is poor</a:t>
            </a:r>
          </a:p>
        </p:txBody>
      </p:sp>
    </p:spTree>
    <p:extLst>
      <p:ext uri="{BB962C8B-B14F-4D97-AF65-F5344CB8AC3E}">
        <p14:creationId xmlns:p14="http://schemas.microsoft.com/office/powerpoint/2010/main" val="32362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9531ABE5-3957-4A42-AD20-F133958380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6" r="6414"/>
          <a:stretch/>
        </p:blipFill>
        <p:spPr>
          <a:xfrm>
            <a:off x="7386475" y="4124960"/>
            <a:ext cx="3545840" cy="2621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8 Weekly Homework Summer 1.2                                        </a:t>
            </a:r>
            <a:r>
              <a:rPr lang="en-GB" sz="1600" b="1" dirty="0">
                <a:cs typeface="Arial"/>
              </a:rPr>
              <a:t>The</a:t>
            </a:r>
            <a:r>
              <a:rPr lang="en-GB" sz="1600" dirty="0">
                <a:cs typeface="Arial"/>
              </a:rPr>
              <a:t> </a:t>
            </a:r>
            <a:r>
              <a:rPr lang="en-GB" sz="1600" b="1" dirty="0">
                <a:cs typeface="Arial"/>
              </a:rPr>
              <a:t>Biomes of Africa                                                           </a:t>
            </a:r>
            <a:r>
              <a:rPr lang="en-GB" sz="1600" dirty="0">
                <a:cs typeface="Arial"/>
              </a:rPr>
              <a:t>Knowledge Book Page 41-42</a:t>
            </a:r>
            <a:endParaRPr lang="en-GB" sz="1600" dirty="0">
              <a:latin typeface="Arial" panose="020B0604020202020204" pitchFamily="34" charset="0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55250"/>
              </p:ext>
            </p:extLst>
          </p:nvPr>
        </p:nvGraphicFramePr>
        <p:xfrm>
          <a:off x="117564" y="628899"/>
          <a:ext cx="11956872" cy="6108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7843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549984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Define the following key terms: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Biome- _____________________________________________________________________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Climate- 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  <a:endParaRPr lang="en-US" sz="1200" b="0" i="0" u="none" strike="noStrike" baseline="0" noProof="0" dirty="0">
                        <a:latin typeface="+mn-lt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1b. List 3 biotic (living) components in an ecosystem:</a:t>
                      </a:r>
                    </a:p>
                    <a:p>
                      <a:pPr marL="228600" lvl="0" indent="-2286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28600" lvl="0" indent="-2286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1c. List 3 abiotic (non-living) components in an ecosystem: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+mn-lt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  Study the map on P42 – Describe the distribution of Africa’s biomes:</a:t>
                      </a:r>
                      <a:endParaRPr lang="en-GB" sz="1200" b="1" baseline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558240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3. Decide if the following statements are TRUE or FALSE: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Africa has many different climates and biomes            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The main biomes of Africa are Mountainous and Tundra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Tropical Rainforest biome is found in central Africa     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Northern Africa is mainly Desert and Savannah biome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Savannah Grasslands experience all 4 seasons              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Deciduous woodlands are considered an extreme environment         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+mn-lt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 Label these countries on the diagram:</a:t>
                      </a: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4EE83EA-E810-49DA-8B9C-3336BDAFCDFE}"/>
              </a:ext>
            </a:extLst>
          </p:cNvPr>
          <p:cNvSpPr/>
          <p:nvPr/>
        </p:nvSpPr>
        <p:spPr>
          <a:xfrm>
            <a:off x="6437745" y="1191491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76E72B-96E5-443E-A5AC-F6711D3DCF9D}"/>
              </a:ext>
            </a:extLst>
          </p:cNvPr>
          <p:cNvSpPr/>
          <p:nvPr/>
        </p:nvSpPr>
        <p:spPr>
          <a:xfrm>
            <a:off x="8316496" y="2324735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03D0F-6FBC-4737-A25B-8B059BE9D9BA}"/>
              </a:ext>
            </a:extLst>
          </p:cNvPr>
          <p:cNvSpPr/>
          <p:nvPr/>
        </p:nvSpPr>
        <p:spPr>
          <a:xfrm>
            <a:off x="10277148" y="1191491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7D94FB-D91F-428A-B1C6-7A344131DEFC}"/>
              </a:ext>
            </a:extLst>
          </p:cNvPr>
          <p:cNvSpPr txBox="1"/>
          <p:nvPr/>
        </p:nvSpPr>
        <p:spPr>
          <a:xfrm>
            <a:off x="6122434" y="4420318"/>
            <a:ext cx="1079644" cy="11717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Algeria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Somalia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Zambia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Cameroon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5B86B6-99BA-4604-A2D6-EFF16291B73C}"/>
              </a:ext>
            </a:extLst>
          </p:cNvPr>
          <p:cNvSpPr txBox="1"/>
          <p:nvPr/>
        </p:nvSpPr>
        <p:spPr>
          <a:xfrm>
            <a:off x="6196548" y="866953"/>
            <a:ext cx="5840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992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8 Weekly Homework Summer  1.3	                                     </a:t>
            </a:r>
            <a:r>
              <a:rPr lang="en-GB" sz="1600" b="1" dirty="0">
                <a:cs typeface="Arial" panose="020B0604020202020204" pitchFamily="34" charset="0"/>
              </a:rPr>
              <a:t>Africa’s Climate		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P42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524521"/>
              </p:ext>
            </p:extLst>
          </p:nvPr>
        </p:nvGraphicFramePr>
        <p:xfrm>
          <a:off x="95794" y="622695"/>
          <a:ext cx="12000412" cy="630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0020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600020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952885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200" b="1" i="0" u="none" strike="noStrike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the Algeria Desert Biome graph on P42 - Draw the temperature line onto the graph below:</a:t>
                      </a:r>
                      <a:endParaRPr lang="en-US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3.   </a:t>
                      </a: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Fill in the key terms and definitions for the following: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535369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Use P42. Answer these questions about the 4 African climates: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Name the wettest biome.  ____________________________________________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biome has the largest range in temperature?  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biome only experiences 2 seasons?  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TRUE or FALSE: There are no seasons in the Tropical Rainforest.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is the wettest month in Zambia?  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biome experiences the hottest temperatures? 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 Explain two characteristic of the Tropical Rainforest biome: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One characteristic of this biome is 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This means that…______________________________________________________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Another characteristic of this biome is 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This means that…______________________________________________________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F57FBD0-C169-42B9-858B-D687C811E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239807"/>
              </p:ext>
            </p:extLst>
          </p:nvPr>
        </p:nvGraphicFramePr>
        <p:xfrm>
          <a:off x="6212570" y="922892"/>
          <a:ext cx="5761703" cy="2646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535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562168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32669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981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Stakeholder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44755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Money and Jobs.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45938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Social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4857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Environmental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  <a:tr h="428906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 Government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994362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507354DF-FE01-4308-A614-55B2762615D8}"/>
              </a:ext>
            </a:extLst>
          </p:cNvPr>
          <p:cNvGrpSpPr/>
          <p:nvPr/>
        </p:nvGrpSpPr>
        <p:grpSpPr>
          <a:xfrm>
            <a:off x="913772" y="1116186"/>
            <a:ext cx="4270970" cy="2646425"/>
            <a:chOff x="1017467" y="1089933"/>
            <a:chExt cx="3829856" cy="251709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F639D4D-3BD5-48E4-90A0-7D7C15AAEFAF}"/>
                </a:ext>
              </a:extLst>
            </p:cNvPr>
            <p:cNvGrpSpPr/>
            <p:nvPr/>
          </p:nvGrpSpPr>
          <p:grpSpPr>
            <a:xfrm>
              <a:off x="1017467" y="1089933"/>
              <a:ext cx="3829856" cy="2517092"/>
              <a:chOff x="1017467" y="1089933"/>
              <a:chExt cx="3829856" cy="2517092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9B51170-D037-4081-87E1-194A7AAA6F8C}"/>
                  </a:ext>
                </a:extLst>
              </p:cNvPr>
              <p:cNvGrpSpPr/>
              <p:nvPr/>
            </p:nvGrpSpPr>
            <p:grpSpPr>
              <a:xfrm>
                <a:off x="1017467" y="1089933"/>
                <a:ext cx="3829856" cy="2517092"/>
                <a:chOff x="1017467" y="1089933"/>
                <a:chExt cx="3829856" cy="2517092"/>
              </a:xfrm>
            </p:grpSpPr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id="{3A48006D-5867-4869-A026-888E2A720BB7}"/>
                    </a:ext>
                  </a:extLst>
                </p:cNvPr>
                <p:cNvGrpSpPr/>
                <p:nvPr/>
              </p:nvGrpSpPr>
              <p:grpSpPr>
                <a:xfrm>
                  <a:off x="1017467" y="1089933"/>
                  <a:ext cx="3829856" cy="2517092"/>
                  <a:chOff x="1017467" y="1089933"/>
                  <a:chExt cx="3829856" cy="2517092"/>
                </a:xfrm>
              </p:grpSpPr>
              <p:pic>
                <p:nvPicPr>
                  <p:cNvPr id="9" name="Picture 12" descr="A screenshot of a cell phone&#10;&#10;Description generated with very high confidence">
                    <a:extLst>
                      <a:ext uri="{FF2B5EF4-FFF2-40B4-BE49-F238E27FC236}">
                        <a16:creationId xmlns:a16="http://schemas.microsoft.com/office/drawing/2014/main" id="{CD367FB0-50E4-4AD5-A9BE-DBCDC12A80A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2"/>
                  <a:srcRect l="11340" r="12022" b="6626"/>
                  <a:stretch/>
                </p:blipFill>
                <p:spPr>
                  <a:xfrm>
                    <a:off x="1017467" y="1089933"/>
                    <a:ext cx="3829856" cy="2517092"/>
                  </a:xfrm>
                  <a:prstGeom prst="rect">
                    <a:avLst/>
                  </a:prstGeom>
                </p:spPr>
              </p:pic>
              <p:pic>
                <p:nvPicPr>
                  <p:cNvPr id="10" name="Picture 12" descr="A screenshot of a cell phone&#10;&#10;Description generated with very high confidence">
                    <a:extLst>
                      <a:ext uri="{FF2B5EF4-FFF2-40B4-BE49-F238E27FC236}">
                        <a16:creationId xmlns:a16="http://schemas.microsoft.com/office/drawing/2014/main" id="{52621336-8DD1-4256-93F4-2694CC6249A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2"/>
                  <a:srcRect l="21974" t="19615" r="73944" b="26697"/>
                  <a:stretch/>
                </p:blipFill>
                <p:spPr>
                  <a:xfrm>
                    <a:off x="1291473" y="1315307"/>
                    <a:ext cx="226244" cy="1634413"/>
                  </a:xfrm>
                  <a:prstGeom prst="rect">
                    <a:avLst/>
                  </a:prstGeom>
                </p:spPr>
              </p:pic>
              <p:pic>
                <p:nvPicPr>
                  <p:cNvPr id="11" name="Picture 12" descr="A screenshot of a cell phone&#10;&#10;Description generated with very high confidence">
                    <a:extLst>
                      <a:ext uri="{FF2B5EF4-FFF2-40B4-BE49-F238E27FC236}">
                        <a16:creationId xmlns:a16="http://schemas.microsoft.com/office/drawing/2014/main" id="{D787F1B9-5B74-4C72-8512-EF0B9B92F4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2"/>
                  <a:srcRect l="21974" t="19615" r="73944" b="26697"/>
                  <a:stretch/>
                </p:blipFill>
                <p:spPr>
                  <a:xfrm>
                    <a:off x="1546625" y="1315306"/>
                    <a:ext cx="254525" cy="1634413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3" name="Picture 12" descr="A screenshot of a cell phone&#10;&#10;Description generated with very high confidence">
                  <a:extLst>
                    <a:ext uri="{FF2B5EF4-FFF2-40B4-BE49-F238E27FC236}">
                      <a16:creationId xmlns:a16="http://schemas.microsoft.com/office/drawing/2014/main" id="{622D4DDA-9756-41BE-9B90-129E326A84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21974" t="19615" r="73944" b="26697"/>
                <a:stretch/>
              </p:blipFill>
              <p:spPr>
                <a:xfrm>
                  <a:off x="1820631" y="1241464"/>
                  <a:ext cx="254524" cy="1634413"/>
                </a:xfrm>
                <a:prstGeom prst="rect">
                  <a:avLst/>
                </a:prstGeom>
              </p:spPr>
            </p:pic>
            <p:pic>
              <p:nvPicPr>
                <p:cNvPr id="14" name="Picture 12" descr="A screenshot of a cell phone&#10;&#10;Description generated with very high confidence">
                  <a:extLst>
                    <a:ext uri="{FF2B5EF4-FFF2-40B4-BE49-F238E27FC236}">
                      <a16:creationId xmlns:a16="http://schemas.microsoft.com/office/drawing/2014/main" id="{7BE2868A-1EF9-4CFF-9777-B6BD231B13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21974" t="19615" r="73944" b="26697"/>
                <a:stretch/>
              </p:blipFill>
              <p:spPr>
                <a:xfrm>
                  <a:off x="2107328" y="1288406"/>
                  <a:ext cx="254523" cy="1634413"/>
                </a:xfrm>
                <a:prstGeom prst="rect">
                  <a:avLst/>
                </a:prstGeom>
              </p:spPr>
            </p:pic>
          </p:grpSp>
          <p:pic>
            <p:nvPicPr>
              <p:cNvPr id="16" name="Picture 12" descr="A screenshot of a cell phone&#10;&#10;Description generated with very high confidence">
                <a:extLst>
                  <a:ext uri="{FF2B5EF4-FFF2-40B4-BE49-F238E27FC236}">
                    <a16:creationId xmlns:a16="http://schemas.microsoft.com/office/drawing/2014/main" id="{A2FE4C40-0C4B-4BE8-8CFB-1C16AA2B4A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1974" t="19615" r="73944" b="26697"/>
              <a:stretch/>
            </p:blipFill>
            <p:spPr>
              <a:xfrm>
                <a:off x="2387496" y="1241464"/>
                <a:ext cx="254523" cy="1634413"/>
              </a:xfrm>
              <a:prstGeom prst="rect">
                <a:avLst/>
              </a:prstGeom>
            </p:spPr>
          </p:pic>
          <p:pic>
            <p:nvPicPr>
              <p:cNvPr id="17" name="Picture 12" descr="A screenshot of a cell phone&#10;&#10;Description generated with very high confidence">
                <a:extLst>
                  <a:ext uri="{FF2B5EF4-FFF2-40B4-BE49-F238E27FC236}">
                    <a16:creationId xmlns:a16="http://schemas.microsoft.com/office/drawing/2014/main" id="{337CE7B5-D8D0-475F-8220-43439891C4C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1974" t="19615" r="73944" b="26697"/>
              <a:stretch/>
            </p:blipFill>
            <p:spPr>
              <a:xfrm>
                <a:off x="2665739" y="1167621"/>
                <a:ext cx="256570" cy="1634413"/>
              </a:xfrm>
              <a:prstGeom prst="rect">
                <a:avLst/>
              </a:prstGeom>
            </p:spPr>
          </p:pic>
          <p:pic>
            <p:nvPicPr>
              <p:cNvPr id="19" name="Picture 12" descr="A screenshot of a cell phone&#10;&#10;Description generated with very high confidence">
                <a:extLst>
                  <a:ext uri="{FF2B5EF4-FFF2-40B4-BE49-F238E27FC236}">
                    <a16:creationId xmlns:a16="http://schemas.microsoft.com/office/drawing/2014/main" id="{2348E107-610F-447B-9064-6C1DFBE8AB3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1974" t="19615" r="73944" b="26697"/>
              <a:stretch/>
            </p:blipFill>
            <p:spPr>
              <a:xfrm>
                <a:off x="2954360" y="1148766"/>
                <a:ext cx="269607" cy="1634413"/>
              </a:xfrm>
              <a:prstGeom prst="rect">
                <a:avLst/>
              </a:prstGeom>
            </p:spPr>
          </p:pic>
        </p:grpSp>
        <p:pic>
          <p:nvPicPr>
            <p:cNvPr id="20" name="Picture 1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F519F586-B0C0-4F57-8E92-BA254380D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1974" t="19615" r="73944" b="26697"/>
            <a:stretch/>
          </p:blipFill>
          <p:spPr>
            <a:xfrm>
              <a:off x="3252878" y="1148765"/>
              <a:ext cx="250588" cy="1634413"/>
            </a:xfrm>
            <a:prstGeom prst="rect">
              <a:avLst/>
            </a:prstGeom>
          </p:spPr>
        </p:pic>
        <p:pic>
          <p:nvPicPr>
            <p:cNvPr id="22" name="Picture 1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3DB24818-77B0-4568-8D41-EF16B81E02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1974" t="19615" r="73944" b="26697"/>
            <a:stretch/>
          </p:blipFill>
          <p:spPr>
            <a:xfrm>
              <a:off x="3529872" y="1167621"/>
              <a:ext cx="254521" cy="1634413"/>
            </a:xfrm>
            <a:prstGeom prst="rect">
              <a:avLst/>
            </a:prstGeom>
          </p:spPr>
        </p:pic>
        <p:pic>
          <p:nvPicPr>
            <p:cNvPr id="23" name="Picture 1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2DF5E3F0-247F-4C89-A8C8-830BF4A598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1974" t="19615" r="73944" b="26697"/>
            <a:stretch/>
          </p:blipFill>
          <p:spPr>
            <a:xfrm>
              <a:off x="3806464" y="1241464"/>
              <a:ext cx="254522" cy="1634413"/>
            </a:xfrm>
            <a:prstGeom prst="rect">
              <a:avLst/>
            </a:prstGeom>
          </p:spPr>
        </p:pic>
        <p:pic>
          <p:nvPicPr>
            <p:cNvPr id="24" name="Picture 1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48778012-A06D-4448-99C8-C717CFB0D3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1974" t="19615" r="73944" b="26697"/>
            <a:stretch/>
          </p:blipFill>
          <p:spPr>
            <a:xfrm>
              <a:off x="4090686" y="1392995"/>
              <a:ext cx="254522" cy="1634413"/>
            </a:xfrm>
            <a:prstGeom prst="rect">
              <a:avLst/>
            </a:prstGeom>
          </p:spPr>
        </p:pic>
        <p:pic>
          <p:nvPicPr>
            <p:cNvPr id="25" name="Picture 1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A04E90EF-8C3F-4CC7-9AD8-8A420E9396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1974" t="19615" r="73944" b="26697"/>
            <a:stretch/>
          </p:blipFill>
          <p:spPr>
            <a:xfrm>
              <a:off x="4374118" y="1392995"/>
              <a:ext cx="254522" cy="16344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973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8 Weekly Homework Summer 1.4                           </a:t>
            </a:r>
            <a:r>
              <a:rPr lang="en-GB" sz="1600" b="1" dirty="0">
                <a:cs typeface="Arial" panose="020B0604020202020204" pitchFamily="34" charset="0"/>
              </a:rPr>
              <a:t>          Africa’s Physical Landscape                                	                    </a:t>
            </a:r>
            <a:r>
              <a:rPr lang="en-GB" sz="1600" dirty="0">
                <a:cs typeface="Arial" panose="020B0604020202020204" pitchFamily="34" charset="0"/>
              </a:rPr>
              <a:t>Knowledge Book 43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798819"/>
              </p:ext>
            </p:extLst>
          </p:nvPr>
        </p:nvGraphicFramePr>
        <p:xfrm>
          <a:off x="117564" y="660032"/>
          <a:ext cx="5978436" cy="6121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279525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What is a physical feature?</a:t>
                      </a:r>
                      <a:endParaRPr lang="en-GB" sz="1200" b="0" baseline="0" dirty="0">
                        <a:latin typeface="+mn-lt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1b. Draw an icon/ image to help you remember what a physical features is: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326512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 Study the table on P43. Answer the following questions:</a:t>
                      </a: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How many miles do the Atlas Mountains extend for? 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What type of landform is Mt Kilimanjaro? _______________________________________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In which direction does the Rive Nile flow? ______________________________________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Which type of plate boundary formed the Great Rift Valley? 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25% of the African continent is covered by which landform? 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In which African country is Mt Kilimanjaro located? 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This landform forms a border between Zambia and Zimbabwe?______________________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Who were the original inhabitants of the Atlas Mountains? 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How large is the Sahara Desert?  ______________________________________________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This landform was made a World Heritage site in 1989?  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22785B7-B7C7-425C-8A4E-C406D1389D29}"/>
              </a:ext>
            </a:extLst>
          </p:cNvPr>
          <p:cNvSpPr/>
          <p:nvPr/>
        </p:nvSpPr>
        <p:spPr>
          <a:xfrm>
            <a:off x="6096000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84D0B8-47DE-4440-B38B-DBAF51FC65F2}"/>
              </a:ext>
            </a:extLst>
          </p:cNvPr>
          <p:cNvSpPr txBox="1"/>
          <p:nvPr/>
        </p:nvSpPr>
        <p:spPr>
          <a:xfrm>
            <a:off x="6096000" y="664088"/>
            <a:ext cx="5978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3. Study the table on P43. Select one of the 6 physical features and create a fact file poster on your chosen feature </a:t>
            </a:r>
            <a:r>
              <a:rPr lang="en-GB" sz="1200" b="1" i="1" dirty="0"/>
              <a:t>(include: pictures/ drawings/ facts &amp; info/ location/ countries)</a:t>
            </a:r>
            <a:r>
              <a:rPr lang="en-GB" sz="1200" b="1" dirty="0"/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D04AA7-97C2-4275-9D06-3884A6D9EAF7}"/>
              </a:ext>
            </a:extLst>
          </p:cNvPr>
          <p:cNvSpPr/>
          <p:nvPr/>
        </p:nvSpPr>
        <p:spPr>
          <a:xfrm>
            <a:off x="962182" y="2055043"/>
            <a:ext cx="4289199" cy="12537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2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49452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8 Weekly Homework Summer 1.5	                    </a:t>
            </a:r>
            <a:r>
              <a:rPr lang="en-GB" sz="1600" b="1" dirty="0">
                <a:cs typeface="Arial"/>
              </a:rPr>
              <a:t>Waterfalls and Steep-Sided Gorges</a:t>
            </a:r>
            <a:r>
              <a:rPr lang="en-GB" sz="1600" dirty="0">
                <a:cs typeface="Arial"/>
              </a:rPr>
              <a:t>	                                                 KB: P44 – P45</a:t>
            </a:r>
            <a:endParaRPr lang="en-GB" sz="1600" dirty="0"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47606"/>
              </p:ext>
            </p:extLst>
          </p:nvPr>
        </p:nvGraphicFramePr>
        <p:xfrm>
          <a:off x="121915" y="780895"/>
          <a:ext cx="11956872" cy="5908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7843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890631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Use P45 to label the diagram below using the key terms provided:</a:t>
                      </a:r>
                      <a:endParaRPr lang="en-GB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+mn-lt"/>
                          <a:cs typeface="Arial"/>
                        </a:rPr>
                        <a:t>3.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 Use P44 to define the following key terms: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Erosion- 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Deposition- _________________________________________________________________</a:t>
                      </a:r>
                    </a:p>
                    <a:p>
                      <a:endParaRPr lang="en-GB" sz="1200" b="1" baseline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4. What is the difference between ‘saltation’ and ‘traction’?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sz="1200" b="0" baseline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94609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Use P45 to describe the formation of a waterfall and steep-sided gorge [6 marks]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indent="0">
                        <a:buNone/>
                      </a:pPr>
                      <a:endParaRPr lang="en-GB" sz="1200" b="1" baseline="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5.   Match the term to the definition</a:t>
                      </a:r>
                    </a:p>
                    <a:p>
                      <a:pPr marL="0" lvl="0" indent="0">
                        <a:buNone/>
                      </a:pPr>
                      <a:endParaRPr lang="en-GB" sz="1200" b="1" baseline="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E616603C-7011-46C4-8A55-6E7F22B82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045461"/>
              </p:ext>
            </p:extLst>
          </p:nvPr>
        </p:nvGraphicFramePr>
        <p:xfrm>
          <a:off x="6276109" y="4174316"/>
          <a:ext cx="5700462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4051">
                  <a:extLst>
                    <a:ext uri="{9D8B030D-6E8A-4147-A177-3AD203B41FA5}">
                      <a16:colId xmlns:a16="http://schemas.microsoft.com/office/drawing/2014/main" val="2647065297"/>
                    </a:ext>
                  </a:extLst>
                </a:gridCol>
                <a:gridCol w="3076411">
                  <a:extLst>
                    <a:ext uri="{9D8B030D-6E8A-4147-A177-3AD203B41FA5}">
                      <a16:colId xmlns:a16="http://schemas.microsoft.com/office/drawing/2014/main" val="891847727"/>
                    </a:ext>
                  </a:extLst>
                </a:gridCol>
              </a:tblGrid>
              <a:tr h="12129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01789"/>
                  </a:ext>
                </a:extLst>
              </a:tr>
              <a:tr h="438115">
                <a:tc>
                  <a:txBody>
                    <a:bodyPr/>
                    <a:lstStyle/>
                    <a:p>
                      <a:r>
                        <a:rPr lang="en-GB" sz="1200" dirty="0"/>
                        <a:t>Hydraulic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Rocks carried by the river rub and scrape along the riverbed and banks, wearing them down.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04059"/>
                  </a:ext>
                </a:extLst>
              </a:tr>
              <a:tr h="438115">
                <a:tc>
                  <a:txBody>
                    <a:bodyPr/>
                    <a:lstStyle/>
                    <a:p>
                      <a:r>
                        <a:rPr lang="en-GB" sz="1200" dirty="0"/>
                        <a:t>Abrasion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Slightly acidic water dissolves certain types of rock.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552485"/>
                  </a:ext>
                </a:extLst>
              </a:tr>
              <a:tr h="438115">
                <a:tc>
                  <a:txBody>
                    <a:bodyPr/>
                    <a:lstStyle/>
                    <a:p>
                      <a:r>
                        <a:rPr lang="en-GB" sz="1200" dirty="0"/>
                        <a:t>Attrition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force of the river water compresses air into cracks along the river banks.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58829"/>
                  </a:ext>
                </a:extLst>
              </a:tr>
              <a:tr h="438115">
                <a:tc>
                  <a:txBody>
                    <a:bodyPr/>
                    <a:lstStyle/>
                    <a:p>
                      <a:r>
                        <a:rPr lang="en-GB" sz="1200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Rocks carried by the river collide with each other and break into smaller pieces.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67418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A513CDA8-A79B-409D-B45F-4032DEA1AB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117"/>
          <a:stretch/>
        </p:blipFill>
        <p:spPr>
          <a:xfrm>
            <a:off x="583504" y="1013548"/>
            <a:ext cx="4035627" cy="2555225"/>
          </a:xfrm>
          <a:prstGeom prst="rect">
            <a:avLst/>
          </a:prstGeom>
          <a:solidFill>
            <a:srgbClr val="48A1D8"/>
          </a:solidFill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E802CB-0A23-4759-8837-31F130F84BC3}"/>
              </a:ext>
            </a:extLst>
          </p:cNvPr>
          <p:cNvSpPr/>
          <p:nvPr/>
        </p:nvSpPr>
        <p:spPr>
          <a:xfrm>
            <a:off x="583505" y="1080320"/>
            <a:ext cx="2263388" cy="2677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CA6ACB-E05B-4B56-ACBC-3FA30B9E4330}"/>
              </a:ext>
            </a:extLst>
          </p:cNvPr>
          <p:cNvSpPr txBox="1"/>
          <p:nvPr/>
        </p:nvSpPr>
        <p:spPr>
          <a:xfrm>
            <a:off x="4545287" y="1348033"/>
            <a:ext cx="1495720" cy="2002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Waterfall retreats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Overhang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Soft Rock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Hard Rock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Plunge Pool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Waterfall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Fallen Rocks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38C15A-0D1A-4665-9C7C-F946FAE81302}"/>
              </a:ext>
            </a:extLst>
          </p:cNvPr>
          <p:cNvSpPr/>
          <p:nvPr/>
        </p:nvSpPr>
        <p:spPr>
          <a:xfrm>
            <a:off x="207390" y="1693138"/>
            <a:ext cx="1395364" cy="3996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E8E3978-956C-4F7B-88DE-9DFF8F83D06D}"/>
              </a:ext>
            </a:extLst>
          </p:cNvPr>
          <p:cNvSpPr/>
          <p:nvPr/>
        </p:nvSpPr>
        <p:spPr>
          <a:xfrm>
            <a:off x="2961866" y="2909981"/>
            <a:ext cx="1455500" cy="2529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C436AB-D5EF-4E83-9936-F20A27F01625}"/>
              </a:ext>
            </a:extLst>
          </p:cNvPr>
          <p:cNvSpPr/>
          <p:nvPr/>
        </p:nvSpPr>
        <p:spPr>
          <a:xfrm>
            <a:off x="1602753" y="3330308"/>
            <a:ext cx="1520653" cy="2424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44583C7-DD73-4201-833B-F22C198086D7}"/>
              </a:ext>
            </a:extLst>
          </p:cNvPr>
          <p:cNvSpPr/>
          <p:nvPr/>
        </p:nvSpPr>
        <p:spPr>
          <a:xfrm>
            <a:off x="2972249" y="1918844"/>
            <a:ext cx="1455502" cy="25020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149333-06AB-461F-89CE-E84FD1260488}"/>
              </a:ext>
            </a:extLst>
          </p:cNvPr>
          <p:cNvSpPr/>
          <p:nvPr/>
        </p:nvSpPr>
        <p:spPr>
          <a:xfrm>
            <a:off x="1926738" y="2846896"/>
            <a:ext cx="523087" cy="146872"/>
          </a:xfrm>
          <a:prstGeom prst="rect">
            <a:avLst/>
          </a:prstGeom>
          <a:solidFill>
            <a:srgbClr val="48A1D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EF7334D-C89F-4D2D-9F32-F5F242731E12}"/>
              </a:ext>
            </a:extLst>
          </p:cNvPr>
          <p:cNvCxnSpPr>
            <a:cxnSpLocks/>
          </p:cNvCxnSpPr>
          <p:nvPr/>
        </p:nvCxnSpPr>
        <p:spPr>
          <a:xfrm>
            <a:off x="1720289" y="1349410"/>
            <a:ext cx="0" cy="3437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709AD2B-EDF1-41B7-B3F0-493FC9C6C52E}"/>
              </a:ext>
            </a:extLst>
          </p:cNvPr>
          <p:cNvCxnSpPr>
            <a:cxnSpLocks/>
          </p:cNvCxnSpPr>
          <p:nvPr/>
        </p:nvCxnSpPr>
        <p:spPr>
          <a:xfrm>
            <a:off x="1602754" y="1962228"/>
            <a:ext cx="1175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BEF2E28-3074-4523-95B7-95111F8C1F16}"/>
              </a:ext>
            </a:extLst>
          </p:cNvPr>
          <p:cNvCxnSpPr>
            <a:cxnSpLocks/>
          </p:cNvCxnSpPr>
          <p:nvPr/>
        </p:nvCxnSpPr>
        <p:spPr>
          <a:xfrm>
            <a:off x="2449825" y="2058066"/>
            <a:ext cx="5290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ACD5DC-86EC-4EBE-A1BB-DA96AE6D5EAC}"/>
              </a:ext>
            </a:extLst>
          </p:cNvPr>
          <p:cNvCxnSpPr>
            <a:cxnSpLocks/>
          </p:cNvCxnSpPr>
          <p:nvPr/>
        </p:nvCxnSpPr>
        <p:spPr>
          <a:xfrm>
            <a:off x="2601317" y="3031192"/>
            <a:ext cx="3709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D41BF03-07C5-4B2E-8323-73303B868A0C}"/>
              </a:ext>
            </a:extLst>
          </p:cNvPr>
          <p:cNvSpPr/>
          <p:nvPr/>
        </p:nvSpPr>
        <p:spPr>
          <a:xfrm>
            <a:off x="2978869" y="2401703"/>
            <a:ext cx="1455501" cy="23408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F0594A7-6CA7-4B84-9F9B-CC07467A89CD}"/>
              </a:ext>
            </a:extLst>
          </p:cNvPr>
          <p:cNvCxnSpPr>
            <a:cxnSpLocks/>
          </p:cNvCxnSpPr>
          <p:nvPr/>
        </p:nvCxnSpPr>
        <p:spPr>
          <a:xfrm>
            <a:off x="2215299" y="2493611"/>
            <a:ext cx="773954" cy="104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15B3039-785F-41E9-9BEE-CD3EE4FBF074}"/>
              </a:ext>
            </a:extLst>
          </p:cNvPr>
          <p:cNvSpPr/>
          <p:nvPr/>
        </p:nvSpPr>
        <p:spPr>
          <a:xfrm>
            <a:off x="717015" y="2801821"/>
            <a:ext cx="822975" cy="5192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A4172E6-C9E8-4F89-9083-E7A8DA906383}"/>
              </a:ext>
            </a:extLst>
          </p:cNvPr>
          <p:cNvCxnSpPr>
            <a:cxnSpLocks/>
          </p:cNvCxnSpPr>
          <p:nvPr/>
        </p:nvCxnSpPr>
        <p:spPr>
          <a:xfrm flipH="1">
            <a:off x="1125257" y="2635787"/>
            <a:ext cx="3245" cy="166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47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23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5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691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5f71bee-26e1-45d7-9db5-e4529f37cebc">
      <UserInfo>
        <DisplayName>A.Tomlinson</DisplayName>
        <AccountId>16</AccountId>
        <AccountType/>
      </UserInfo>
      <UserInfo>
        <DisplayName>T.Hayre</DisplayName>
        <AccountId>84</AccountId>
        <AccountType/>
      </UserInfo>
      <UserInfo>
        <DisplayName>S.Bounds</DisplayName>
        <AccountId>21</AccountId>
        <AccountType/>
      </UserInfo>
      <UserInfo>
        <DisplayName>Dominic Farby-Hughes</DisplayName>
        <AccountId>711</AccountId>
        <AccountType/>
      </UserInfo>
      <UserInfo>
        <DisplayName>K.Difusco</DisplayName>
        <AccountId>15</AccountId>
        <AccountType/>
      </UserInfo>
      <UserInfo>
        <DisplayName>M.Booth</DisplayName>
        <AccountId>22</AccountId>
        <AccountType/>
      </UserInfo>
      <UserInfo>
        <DisplayName>R.Burton</DisplayName>
        <AccountId>358</AccountId>
        <AccountType/>
      </UserInfo>
      <UserInfo>
        <DisplayName>C.Beardsley</DisplayName>
        <AccountId>25</AccountId>
        <AccountType/>
      </UserInfo>
    </SharedWithUsers>
    <CloudMigratorVersion xmlns="b0291392-46c3-446b-b4e2-e6b1ee46160b">3.33.3.0</CloudMigratorVersion>
    <FileHash xmlns="b0291392-46c3-446b-b4e2-e6b1ee46160b">9644b229267e28352873a3319b96bee7fb247107</FileHash>
    <UniqueSourceRef xmlns="b0291392-46c3-446b-b4e2-e6b1ee46160b" xsi:nil="true"/>
    <CloudMigratorOriginId xmlns="b0291392-46c3-446b-b4e2-e6b1ee46160b">7db9216a-9266-45a8-aad3-e3c2ca16d271</CloudMigratorOriginId>
    <TaxCatchAll xmlns="55f71bee-26e1-45d7-9db5-e4529f37cebc" xsi:nil="true"/>
    <lcf76f155ced4ddcb4097134ff3c332f xmlns="b0291392-46c3-446b-b4e2-e6b1ee46160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21" ma:contentTypeDescription="Create a new document." ma:contentTypeScope="" ma:versionID="0a08bc4dcccfe27e78abec6b4de1ff41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a440bc91a1757b50560911b0958e52f3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35eee122-889a-4c0e-bbab-2dbd83197f23}" ma:internalName="TaxCatchAll" ma:showField="CatchAllData" ma:web="55f71bee-26e1-45d7-9db5-e4529f37c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44DB3C-BDFD-442C-88FE-962F3AF985BB}">
  <ds:schemaRefs>
    <ds:schemaRef ds:uri="http://purl.org/dc/elements/1.1/"/>
    <ds:schemaRef ds:uri="http://schemas.microsoft.com/office/2006/metadata/properties"/>
    <ds:schemaRef ds:uri="a6ad1c22-1184-4f62-ab9a-7984d8b1e22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61d70ed-885f-4891-981e-18c834a22ba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1BA484-BC3A-4947-883E-2A5A2947FF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9C52FC-E8D4-4B32-AE01-F6D9F44CD06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3619</TotalTime>
  <Words>913</Words>
  <Application>Microsoft Office PowerPoint</Application>
  <PresentationFormat>Widescreen</PresentationFormat>
  <Paragraphs>169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Year 8 Weekly Homework Summer 1.1              A Single-Story Africa  </vt:lpstr>
      <vt:lpstr>Year 8 Weekly Homework Summer 1.2                                        The Biomes of Africa                                                           Knowledge Book Page 41-42</vt:lpstr>
      <vt:lpstr>Year 8 Weekly Homework Summer  1.3                                      Africa’s Climate                                  Knowledge Book P42</vt:lpstr>
      <vt:lpstr>Year 8 Weekly Homework Summer 1.4                                     Africa’s Physical Landscape                                                     Knowledge Book 43</vt:lpstr>
      <vt:lpstr>Year 8 Weekly Homework Summer 1.5                     Waterfalls and Steep-Sided Gorges                                                  KB: P44 – P45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ann-marie hill</dc:creator>
  <cp:lastModifiedBy>Riana Burton Waul</cp:lastModifiedBy>
  <cp:revision>462</cp:revision>
  <dcterms:created xsi:type="dcterms:W3CDTF">2020-03-12T18:14:32Z</dcterms:created>
  <dcterms:modified xsi:type="dcterms:W3CDTF">2021-06-22T11:32:56Z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</Properties>
</file>