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48" r:id="rId4"/>
  </p:sldMasterIdLst>
  <p:notesMasterIdLst>
    <p:notesMasterId r:id="rId13"/>
  </p:notesMasterIdLst>
  <p:handoutMasterIdLst>
    <p:handoutMasterId r:id="rId14"/>
  </p:handoutMasterIdLst>
  <p:sldIdLst>
    <p:sldId id="261" r:id="rId5"/>
    <p:sldId id="431" r:id="rId6"/>
    <p:sldId id="302" r:id="rId7"/>
    <p:sldId id="434" r:id="rId8"/>
    <p:sldId id="435" r:id="rId9"/>
    <p:sldId id="307" r:id="rId10"/>
    <p:sldId id="437" r:id="rId11"/>
    <p:sldId id="436" r:id="rId12"/>
  </p:sldIdLst>
  <p:sldSz cx="12192000" cy="6858000"/>
  <p:notesSz cx="6799263" cy="99298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763"/>
    <p:restoredTop sz="94692"/>
  </p:normalViewPr>
  <p:slideViewPr>
    <p:cSldViewPr snapToGrid="0">
      <p:cViewPr varScale="1">
        <p:scale>
          <a:sx n="106" d="100"/>
          <a:sy n="106" d="100"/>
        </p:scale>
        <p:origin x="896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E976EFA8-4CC0-4FCE-B7CA-E99A041D48D1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8B0B411-062E-4104-B441-6653B07328E2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51275" y="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15B24D0-4EB8-44B5-9A86-BE828C8B008E}" type="datetimeFigureOut">
              <a:rPr lang="en-GB" smtClean="0"/>
              <a:t>30/12/2021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C6D7E49-CB32-48C3-9246-5DB4FEB8EB66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431338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06A89DE-F616-4412-A78D-84820F0A1060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51275" y="9431338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1FF0E10-F1D7-49DA-B82D-2C86B042D26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3256591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1275" y="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9BB5E34-77CE-4C93-A051-15949F04376C}" type="datetimeFigureOut">
              <a:rPr lang="en-GB" smtClean="0"/>
              <a:t>30/12/2021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4713" cy="33512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0" y="4778375"/>
            <a:ext cx="5440363" cy="391001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31338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1275" y="9431338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C92C0F8-C8DC-44AA-B0E0-886333BD243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9822119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DA99CC-F61B-4B02-AC7B-507632EFA46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0425565-1009-4B32-8D54-EEA58929294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2535954-709B-4912-939F-C7D72BE656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D870C9-0A50-45EA-9D83-8792A9DB7FB4}" type="datetime1">
              <a:rPr lang="en-GB" smtClean="0"/>
              <a:t>30/12/2021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6E78365-9069-4852-8DC6-A9B19E645C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9A74D8D-6B88-4410-990C-9A0BBE9747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B143A-0453-415A-8378-1794A2BEA8E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855908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B17177-0374-450A-9E5D-44B84D58BD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1B4897E-3ABC-47B2-B080-0957BD2ACC8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DBF46D9-DFE2-4544-9A81-8D829D3701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B5485B-7FE8-43A6-920F-D19135B4909A}" type="datetime1">
              <a:rPr lang="en-GB" smtClean="0"/>
              <a:t>30/12/2021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7304282-3285-4FE3-90C6-385FBEFB8B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C9186E1-0757-4770-9118-5E989148FA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B143A-0453-415A-8378-1794A2BEA8E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748089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BDAA056-96C7-489B-8809-0F818FED475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8CBE941-2393-4C36-AC1F-4F5A776ED64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615BA50-DFE8-4F5A-A52C-1AFFF95439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477941-C21F-488B-8125-C88C628CE185}" type="datetime1">
              <a:rPr lang="en-GB" smtClean="0"/>
              <a:t>30/12/2021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EB7A8A0-32D8-4909-A904-28722A7F53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2D504B-8FA6-4825-B974-B5A6B27757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B143A-0453-415A-8378-1794A2BEA8E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426213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6C96C8-EC69-4CEA-8C19-10C8F82ACC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61CB88-D0EC-48F3-B9FC-9C18E82B1AD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1094098-C600-486B-9181-0AC4953B9F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8245F1-E31F-43FA-ABF5-2D2E16AF7A46}" type="datetime1">
              <a:rPr lang="en-GB" smtClean="0"/>
              <a:t>30/12/2021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B3F48DC-FF29-40AF-B39B-10CAA5687E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BCC1F92-8EF1-43D5-BFAE-7355B42DEA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B143A-0453-415A-8378-1794A2BEA8E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638336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CA8A0A-129C-447C-AF82-EE61ADFE28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506746A-DF43-4F8C-B0DF-C5DBD722787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BBD1ABC-1531-40EE-AE7A-038A8424AB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77E89C-94FB-47B3-90DF-0323378D61A3}" type="datetime1">
              <a:rPr lang="en-GB" smtClean="0"/>
              <a:t>30/12/2021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7092CA0-113D-4B33-BE17-D185303826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EE419D3-E9AF-4F83-ACC4-BE46A4D94C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B143A-0453-415A-8378-1794A2BEA8E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044665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ACA091-039A-4B96-B97A-30D6978E8B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67975C-A20E-4862-81E8-1CD2EA75132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32BC6D9-5D7A-446C-82C3-2FDCA89E3EE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5A5F4D2-C589-43E0-947A-903F0C4066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A95F0-35AD-483E-836F-437A76023731}" type="datetime1">
              <a:rPr lang="en-GB" smtClean="0"/>
              <a:t>30/12/2021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D0DDAF0-9D0B-4E70-8C51-931FAEDE98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D140FE9-F0C1-4720-8EE1-BA714DCDAD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B143A-0453-415A-8378-1794A2BEA8E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792412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528E5A-951E-42B2-B3AF-EAFEEA98E0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E2119CB-7940-4A56-81A3-654D349226D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D8230CE-CAD8-4C55-8B1E-385C2E80C73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9FCFA01-E90C-4CB4-81A0-582420F68EB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96ED03B-4F8E-44EA-9242-1A67E66C1BD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8EBBF43-97FB-4116-A646-6EFAA3EF81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20F70F-38AA-4ECD-9B63-5609FCDD9F91}" type="datetime1">
              <a:rPr lang="en-GB" smtClean="0"/>
              <a:t>30/12/2021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42177B8-1DBA-4021-B1E1-61386A4842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1524D69-CEDD-4891-83E7-A236C9E3B7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B143A-0453-415A-8378-1794A2BEA8E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233601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7C283D-D5F9-449C-9C2B-4C6CF69FF1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2B6A782-017F-4AED-BADE-288EBB62D9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6EDAFF-F604-4700-95F6-CCDF47F7F152}" type="datetime1">
              <a:rPr lang="en-GB" smtClean="0"/>
              <a:t>30/12/2021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6B9433B-D347-44DA-B296-57FD438E67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0A2D0E-5770-417E-B3BD-91CFB3A4A6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B143A-0453-415A-8378-1794A2BEA8E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449883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8B0D413-8C44-4F49-ACFC-4D2DA9A541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31E5D4-C441-416A-93BC-D797E970DCEA}" type="datetime1">
              <a:rPr lang="en-GB" smtClean="0"/>
              <a:t>30/12/2021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A800A40-024B-459B-AA57-3563B93F36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0C290BA-5F08-4D1C-8CE7-755BE46AAD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B143A-0453-415A-8378-1794A2BEA8E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092415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0CCCA8-0153-427C-911A-433424592C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BFBB6A-EB9C-44AC-B328-B368959EAA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8D8B976-E151-4108-9705-AA9DA091F86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6C89623-E459-471D-8FD5-FB63F0E01C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1521F4-D52A-4678-A054-4AC012AB1ED5}" type="datetime1">
              <a:rPr lang="en-GB" smtClean="0"/>
              <a:t>30/12/2021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3F1149A-609C-4315-AC0E-3641473BAE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D265CA2-C0D2-4F5E-BDC6-D5178714C2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B143A-0453-415A-8378-1794A2BEA8E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835353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D9F7C9-3135-49E1-9713-287FE42346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5AD7D8F-0671-4ACB-9E63-5F66AFDEB17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FBE0AE5-43D3-45BE-98C9-114CEA1AE40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972DCB8-E673-4832-86CB-93360AE2B9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718A80-6538-4F2E-B8FE-21D26473F874}" type="datetime1">
              <a:rPr lang="en-GB" smtClean="0"/>
              <a:t>30/12/2021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DBDCA90-B7CA-42D1-BF49-D32D528BF1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89A4CD6-2E0F-4755-AC3D-04BCC4BD44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B143A-0453-415A-8378-1794A2BEA8E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970494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7BDF162-3B16-4CF7-9CBA-E15694BB43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584A81C-19C0-4542-A44C-ED3026EC6F1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5C00301-510F-4806-A5E5-98C8A4293B0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534045-73B5-4450-AE14-2D18E713899A}" type="datetime1">
              <a:rPr lang="en-GB" smtClean="0"/>
              <a:t>30/12/2021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F601D09-2CF6-4337-A365-07D3F2C4496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1AD1008-AFC4-4A72-8835-E3D56B5BCEF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6B143A-0453-415A-8378-1794A2BEA8E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588112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87247A1C-1068-4477-B2A9-DEA3F041B1E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411200" y="963507"/>
            <a:ext cx="4815769" cy="2304627"/>
          </a:xfrm>
        </p:spPr>
        <p:txBody>
          <a:bodyPr anchor="b">
            <a:normAutofit lnSpcReduction="10000"/>
          </a:bodyPr>
          <a:lstStyle/>
          <a:p>
            <a:pPr marL="0" indent="0">
              <a:buNone/>
            </a:pPr>
            <a:r>
              <a:rPr lang="en-GB" sz="2000" b="1" dirty="0">
                <a:latin typeface="Arial"/>
                <a:cs typeface="Arial"/>
              </a:rPr>
              <a:t>Year 9 Geography Homework Booklet</a:t>
            </a:r>
          </a:p>
          <a:p>
            <a:pPr marL="0" indent="0">
              <a:buNone/>
            </a:pPr>
            <a:r>
              <a:rPr lang="en-GB" sz="2000" b="1" dirty="0">
                <a:latin typeface="Arial"/>
                <a:cs typeface="Arial"/>
              </a:rPr>
              <a:t>Does Globalisation help everyone ?</a:t>
            </a:r>
            <a:endParaRPr lang="en-GB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GB" sz="2000" b="1" dirty="0">
                <a:latin typeface="Arial"/>
                <a:cs typeface="Arial"/>
              </a:rPr>
              <a:t>Name:</a:t>
            </a:r>
          </a:p>
          <a:p>
            <a:pPr marL="0" indent="0">
              <a:buNone/>
            </a:pPr>
            <a:r>
              <a:rPr lang="en-GB" sz="2000" b="1" dirty="0">
                <a:latin typeface="Arial"/>
                <a:cs typeface="Arial"/>
              </a:rPr>
              <a:t>Class:</a:t>
            </a:r>
          </a:p>
          <a:p>
            <a:pPr marL="0" indent="0">
              <a:buNone/>
            </a:pPr>
            <a:r>
              <a:rPr lang="en-GB" sz="2000" b="1" dirty="0">
                <a:latin typeface="Arial"/>
                <a:cs typeface="Arial"/>
              </a:rPr>
              <a:t>Teacher: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62989D8-7BD8-49CF-9568-B5EA01392FC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60874" y="3589865"/>
            <a:ext cx="4866095" cy="2383555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GB" sz="2000" b="1" dirty="0">
                <a:latin typeface="Arial" panose="020B0604020202020204" pitchFamily="34" charset="0"/>
                <a:cs typeface="Arial" panose="020B0604020202020204" pitchFamily="34" charset="0"/>
              </a:rPr>
              <a:t>Homework Expectations:</a:t>
            </a:r>
          </a:p>
          <a:p>
            <a:pPr marL="0" indent="0">
              <a:buNone/>
            </a:pP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You must keep this booklet neat and presentable</a:t>
            </a:r>
          </a:p>
          <a:p>
            <a:pPr marL="0" indent="0">
              <a:buNone/>
            </a:pP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All homework must be completed for the date set</a:t>
            </a:r>
          </a:p>
          <a:p>
            <a:pPr marL="0" indent="0">
              <a:buNone/>
            </a:pP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High effort is expected in all tasks</a:t>
            </a:r>
          </a:p>
          <a:p>
            <a:pPr marL="0" indent="0">
              <a:buNone/>
            </a:pP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You will boost all work in red pen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7C82C7F8-089E-4428-B794-64E4B4D02BC8}"/>
              </a:ext>
            </a:extLst>
          </p:cNvPr>
          <p:cNvGrpSpPr/>
          <p:nvPr/>
        </p:nvGrpSpPr>
        <p:grpSpPr>
          <a:xfrm>
            <a:off x="341601" y="764307"/>
            <a:ext cx="5845272" cy="5366328"/>
            <a:chOff x="341601" y="764307"/>
            <a:chExt cx="5845272" cy="5366328"/>
          </a:xfrm>
        </p:grpSpPr>
        <p:pic>
          <p:nvPicPr>
            <p:cNvPr id="2" name="Picture 1">
              <a:extLst>
                <a:ext uri="{FF2B5EF4-FFF2-40B4-BE49-F238E27FC236}">
                  <a16:creationId xmlns:a16="http://schemas.microsoft.com/office/drawing/2014/main" id="{B3CDF843-B27B-4E67-884B-0BBE69634F9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41601" y="814747"/>
              <a:ext cx="5845272" cy="5228505"/>
            </a:xfrm>
            <a:prstGeom prst="rect">
              <a:avLst/>
            </a:prstGeom>
          </p:spPr>
        </p:pic>
        <p:sp>
          <p:nvSpPr>
            <p:cNvPr id="3" name="Oval 2">
              <a:extLst>
                <a:ext uri="{FF2B5EF4-FFF2-40B4-BE49-F238E27FC236}">
                  <a16:creationId xmlns:a16="http://schemas.microsoft.com/office/drawing/2014/main" id="{C341E48F-200B-4E41-8512-3BAFAC0B0799}"/>
                </a:ext>
              </a:extLst>
            </p:cNvPr>
            <p:cNvSpPr/>
            <p:nvPr/>
          </p:nvSpPr>
          <p:spPr>
            <a:xfrm>
              <a:off x="646546" y="764307"/>
              <a:ext cx="5366328" cy="5366328"/>
            </a:xfrm>
            <a:prstGeom prst="ellipse">
              <a:avLst/>
            </a:prstGeom>
            <a:noFill/>
            <a:ln w="76200" cap="flat" cmpd="sng" algn="ctr">
              <a:solidFill>
                <a:srgbClr val="00B0F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40805092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1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042D4E15-E157-2A48-AF2B-B0F949F8A46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9208757"/>
              </p:ext>
            </p:extLst>
          </p:nvPr>
        </p:nvGraphicFramePr>
        <p:xfrm>
          <a:off x="206645" y="888087"/>
          <a:ext cx="11778709" cy="5516968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2196313">
                  <a:extLst>
                    <a:ext uri="{9D8B030D-6E8A-4147-A177-3AD203B41FA5}">
                      <a16:colId xmlns:a16="http://schemas.microsoft.com/office/drawing/2014/main" val="1350816794"/>
                    </a:ext>
                  </a:extLst>
                </a:gridCol>
                <a:gridCol w="9582396">
                  <a:extLst>
                    <a:ext uri="{9D8B030D-6E8A-4147-A177-3AD203B41FA5}">
                      <a16:colId xmlns:a16="http://schemas.microsoft.com/office/drawing/2014/main" val="2128140190"/>
                    </a:ext>
                  </a:extLst>
                </a:gridCol>
              </a:tblGrid>
              <a:tr h="351272">
                <a:tc>
                  <a:txBody>
                    <a:bodyPr/>
                    <a:lstStyle/>
                    <a:p>
                      <a:r>
                        <a:rPr lang="en-GB" sz="1400" dirty="0"/>
                        <a:t>Key term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Definition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15622113"/>
                  </a:ext>
                </a:extLst>
              </a:tr>
              <a:tr h="42823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dirty="0"/>
                        <a:t>Low Income Countries (LICs)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1398106"/>
                  </a:ext>
                </a:extLst>
              </a:tr>
              <a:tr h="362782"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dirty="0"/>
                        <a:t>Richer </a:t>
                      </a:r>
                      <a:r>
                        <a:rPr lang="en-GB" sz="1200" baseline="0" dirty="0"/>
                        <a:t>countries with a Gross National Income of more than $12.375/year, per person, e.g. UK, USA, Germany.</a:t>
                      </a:r>
                      <a:endParaRPr lang="en-GB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63069057"/>
                  </a:ext>
                </a:extLst>
              </a:tr>
              <a:tr h="362782">
                <a:tc>
                  <a:txBody>
                    <a:bodyPr/>
                    <a:lstStyle/>
                    <a:p>
                      <a:r>
                        <a:rPr lang="en-GB" sz="1200" dirty="0"/>
                        <a:t>Poverty Line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46228769"/>
                  </a:ext>
                </a:extLst>
              </a:tr>
              <a:tr h="455936"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1200" dirty="0"/>
                        <a:t>Jobs that the government</a:t>
                      </a:r>
                      <a:r>
                        <a:rPr lang="en-GB" sz="1200" baseline="0" dirty="0"/>
                        <a:t> are aware of and that pay tax so can help reinvest into the country. They have contracts and come with workers protection.</a:t>
                      </a:r>
                      <a:endParaRPr lang="en-GB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08356027"/>
                  </a:ext>
                </a:extLst>
              </a:tr>
              <a:tr h="455936">
                <a:tc>
                  <a:txBody>
                    <a:bodyPr/>
                    <a:lstStyle/>
                    <a:p>
                      <a:r>
                        <a:rPr lang="en-GB" sz="1200" dirty="0"/>
                        <a:t>Informal jobs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1200" dirty="0"/>
                        <a:t>Jobs</a:t>
                      </a:r>
                      <a:r>
                        <a:rPr lang="en-GB" sz="1200" baseline="0" dirty="0"/>
                        <a:t> that don’t pay taxes, that don’t have formal contracts, benefits or protection. HICs </a:t>
                      </a:r>
                      <a:r>
                        <a:rPr lang="en-GB" sz="1200" dirty="0"/>
                        <a:t>have </a:t>
                      </a:r>
                      <a:r>
                        <a:rPr lang="en-GB" sz="1200" b="1" dirty="0"/>
                        <a:t>Many / Few  </a:t>
                      </a:r>
                      <a:r>
                        <a:rPr lang="en-GB" sz="1200" dirty="0"/>
                        <a:t>informal</a:t>
                      </a:r>
                      <a:r>
                        <a:rPr lang="en-GB" sz="1200" baseline="0" dirty="0"/>
                        <a:t> jobs with LICs having  </a:t>
                      </a:r>
                      <a:r>
                        <a:rPr lang="en-GB" sz="1200" b="1" baseline="0" dirty="0"/>
                        <a:t>Many / Few .</a:t>
                      </a:r>
                      <a:endParaRPr lang="en-GB" sz="12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41352421"/>
                  </a:ext>
                </a:extLst>
              </a:tr>
              <a:tr h="362782">
                <a:tc>
                  <a:txBody>
                    <a:bodyPr/>
                    <a:lstStyle/>
                    <a:p>
                      <a:r>
                        <a:rPr lang="en-GB" sz="1200" dirty="0"/>
                        <a:t>Social development indicator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43170084"/>
                  </a:ext>
                </a:extLst>
              </a:tr>
              <a:tr h="36278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dirty="0"/>
                        <a:t>Infrastructure is …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26486105"/>
                  </a:ext>
                </a:extLst>
              </a:tr>
              <a:tr h="36278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dirty="0"/>
                        <a:t>Newly Industrialising Countries    ( NIC’s )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54270008"/>
                  </a:ext>
                </a:extLst>
              </a:tr>
              <a:tr h="36278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dirty="0"/>
                        <a:t>Globalisation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77726997"/>
                  </a:ext>
                </a:extLst>
              </a:tr>
              <a:tr h="36278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1" dirty="0"/>
                        <a:t>Question 1 :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dirty="0"/>
                        <a:t>Development is ….</a:t>
                      </a:r>
                    </a:p>
                    <a:p>
                      <a:endParaRPr lang="en-GB" sz="1200" dirty="0"/>
                    </a:p>
                    <a:p>
                      <a:endParaRPr lang="en-GB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10307249"/>
                  </a:ext>
                </a:extLst>
              </a:tr>
              <a:tr h="36278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1" dirty="0"/>
                        <a:t>Question 2 :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dirty="0"/>
                        <a:t>We can use social indicators such as ________________________________________ to measure development </a:t>
                      </a:r>
                    </a:p>
                    <a:p>
                      <a:endParaRPr lang="en-GB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73969816"/>
                  </a:ext>
                </a:extLst>
              </a:tr>
              <a:tr h="36278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1" dirty="0"/>
                        <a:t>Question 3 :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2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/>
                        <a:t>Or they can be ________________________ Indicators such as </a:t>
                      </a:r>
                      <a:r>
                        <a:rPr lang="en-US" sz="1200" i="1" dirty="0"/>
                        <a:t>GDP ( gross domestic product ) , GNI ( Gross national income )</a:t>
                      </a:r>
                      <a:r>
                        <a:rPr lang="en-US" sz="1200" dirty="0"/>
                        <a:t> or </a:t>
                      </a:r>
                      <a:r>
                        <a:rPr lang="en-US" sz="1200" i="1" dirty="0"/>
                        <a:t>employment rate</a:t>
                      </a:r>
                      <a:r>
                        <a:rPr lang="en-US" sz="1200" dirty="0"/>
                        <a:t>.</a:t>
                      </a:r>
                      <a:endParaRPr lang="en-GB" sz="1200" dirty="0"/>
                    </a:p>
                    <a:p>
                      <a:endParaRPr lang="en-GB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25483312"/>
                  </a:ext>
                </a:extLst>
              </a:tr>
            </a:tbl>
          </a:graphicData>
        </a:graphic>
      </p:graphicFrame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AFF2FA01-3A6B-D84F-AF36-3C3F3F22E72F}"/>
              </a:ext>
            </a:extLst>
          </p:cNvPr>
          <p:cNvSpPr/>
          <p:nvPr/>
        </p:nvSpPr>
        <p:spPr>
          <a:xfrm>
            <a:off x="151931" y="228600"/>
            <a:ext cx="6125197" cy="395853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rtlCol="0" anchor="ctr">
            <a:noAutofit/>
          </a:bodyPr>
          <a:lstStyle/>
          <a:p>
            <a:pPr algn="ctr"/>
            <a:r>
              <a:rPr lang="en-GB" sz="173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Homework 1.1 : What is development and how can we measure it ?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6F078CA-99FD-0844-97DB-6140C4D7C82B}"/>
              </a:ext>
            </a:extLst>
          </p:cNvPr>
          <p:cNvSpPr txBox="1"/>
          <p:nvPr/>
        </p:nvSpPr>
        <p:spPr>
          <a:xfrm>
            <a:off x="6416190" y="175360"/>
            <a:ext cx="5543312" cy="52322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400" b="1" u="sng" dirty="0"/>
              <a:t>Task</a:t>
            </a:r>
            <a:r>
              <a:rPr lang="en-US" sz="1400" b="1" dirty="0"/>
              <a:t> : Use P35-38 in your  knowledge book to help you to complete  the definitions  below, and then answer the 3 questions . </a:t>
            </a:r>
          </a:p>
        </p:txBody>
      </p:sp>
    </p:spTree>
    <p:extLst>
      <p:ext uri="{BB962C8B-B14F-4D97-AF65-F5344CB8AC3E}">
        <p14:creationId xmlns:p14="http://schemas.microsoft.com/office/powerpoint/2010/main" val="39836521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468121" y="161174"/>
            <a:ext cx="11179238" cy="43647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600" dirty="0">
                <a:cs typeface="Arial"/>
              </a:rPr>
              <a:t>  Homework 1.2	</a:t>
            </a:r>
            <a:r>
              <a:rPr lang="en-GB" sz="1600" b="1" dirty="0">
                <a:cs typeface="Arial"/>
              </a:rPr>
              <a:t>Development Indicators and Scatter Graphs</a:t>
            </a:r>
            <a:r>
              <a:rPr lang="en-GB" sz="1600" dirty="0">
                <a:cs typeface="Arial"/>
              </a:rPr>
              <a:t>	     Knowledge Book P41 	                             </a:t>
            </a:r>
            <a:endParaRPr lang="en-US" dirty="0"/>
          </a:p>
        </p:txBody>
      </p:sp>
      <p:pic>
        <p:nvPicPr>
          <p:cNvPr id="7" name="Picture 6" descr="Chart&#10;&#10;Description automatically generated with medium confidence">
            <a:extLst>
              <a:ext uri="{FF2B5EF4-FFF2-40B4-BE49-F238E27FC236}">
                <a16:creationId xmlns:a16="http://schemas.microsoft.com/office/drawing/2014/main" id="{A02C573B-22B6-F24E-97C9-BB251BC56A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5125" y="882650"/>
            <a:ext cx="5605945" cy="556172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2A5F79C0-724F-014C-91B3-EC23AED6103C}"/>
              </a:ext>
            </a:extLst>
          </p:cNvPr>
          <p:cNvSpPr txBox="1"/>
          <p:nvPr/>
        </p:nvSpPr>
        <p:spPr>
          <a:xfrm>
            <a:off x="6090694" y="889843"/>
            <a:ext cx="5711446" cy="563231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/>
              <a:t>1. Name the country at point A on the scatter graph ( 1 ) </a:t>
            </a:r>
          </a:p>
          <a:p>
            <a:endParaRPr lang="en-US" dirty="0"/>
          </a:p>
          <a:p>
            <a:r>
              <a:rPr lang="en-US" dirty="0"/>
              <a:t>……………………………………………………………………………………..</a:t>
            </a:r>
          </a:p>
          <a:p>
            <a:endParaRPr lang="en-US" dirty="0"/>
          </a:p>
          <a:p>
            <a:r>
              <a:rPr lang="en-US" dirty="0"/>
              <a:t>2. The </a:t>
            </a:r>
            <a:r>
              <a:rPr lang="en-US" dirty="0" err="1"/>
              <a:t>scattergraph</a:t>
            </a:r>
            <a:r>
              <a:rPr lang="en-US" dirty="0"/>
              <a:t> shows that there is a negative relationship – as a countries GNI increases its infant mortality mate decreases. Explain why this would occur</a:t>
            </a:r>
          </a:p>
          <a:p>
            <a:r>
              <a:rPr lang="en-US" dirty="0"/>
              <a:t>……………………………………………………………………………………..</a:t>
            </a:r>
          </a:p>
          <a:p>
            <a:r>
              <a:rPr lang="en-US" dirty="0"/>
              <a:t>……………………………………………………………………………………..</a:t>
            </a:r>
          </a:p>
          <a:p>
            <a:r>
              <a:rPr lang="en-US" dirty="0"/>
              <a:t>……………………………………………………………………………………..</a:t>
            </a:r>
          </a:p>
          <a:p>
            <a:r>
              <a:rPr lang="en-US" dirty="0"/>
              <a:t>……………………………………………………………………………………..</a:t>
            </a:r>
          </a:p>
          <a:p>
            <a:r>
              <a:rPr lang="en-US" dirty="0"/>
              <a:t>……………………………………………………………………………………..</a:t>
            </a:r>
          </a:p>
          <a:p>
            <a:endParaRPr lang="en-US" dirty="0"/>
          </a:p>
          <a:p>
            <a:r>
              <a:rPr lang="en-US" dirty="0"/>
              <a:t>3. Using the data in figure 5, calculate the </a:t>
            </a:r>
            <a:r>
              <a:rPr lang="en-US" b="1" dirty="0"/>
              <a:t>mean</a:t>
            </a:r>
            <a:r>
              <a:rPr lang="en-US" dirty="0"/>
              <a:t> ( average ) </a:t>
            </a:r>
          </a:p>
          <a:p>
            <a:r>
              <a:rPr lang="en-US" dirty="0"/>
              <a:t>    infant mortality rate for the 12 countries shown. </a:t>
            </a:r>
          </a:p>
          <a:p>
            <a:r>
              <a:rPr lang="en-US" dirty="0"/>
              <a:t>    Show your working in the space below ( 2 ) 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81665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D27C83A2-098B-F74A-A942-32A66D4652EB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61121" y="181766"/>
            <a:ext cx="11433313" cy="49702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600" dirty="0">
                <a:cs typeface="Arial"/>
              </a:rPr>
              <a:t>  Homework 1.3	</a:t>
            </a:r>
            <a:r>
              <a:rPr lang="en-GB" sz="1600" b="1" dirty="0">
                <a:cs typeface="Arial"/>
              </a:rPr>
              <a:t>Globalisation 1 :  Colour code the statements below to show the reasons for the growth in Globalisation </a:t>
            </a:r>
            <a:r>
              <a:rPr lang="en-GB" sz="1600" dirty="0">
                <a:cs typeface="Arial"/>
              </a:rPr>
              <a:t>	            </a:t>
            </a:r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927E1AD-F95F-C740-9CBF-A9BD510B6D0C}"/>
              </a:ext>
            </a:extLst>
          </p:cNvPr>
          <p:cNvSpPr txBox="1"/>
          <p:nvPr/>
        </p:nvSpPr>
        <p:spPr>
          <a:xfrm>
            <a:off x="10151162" y="1466908"/>
            <a:ext cx="556591" cy="53008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BBEFF00-4A81-014D-BC3C-37BE48166242}"/>
              </a:ext>
            </a:extLst>
          </p:cNvPr>
          <p:cNvSpPr txBox="1"/>
          <p:nvPr/>
        </p:nvSpPr>
        <p:spPr>
          <a:xfrm>
            <a:off x="10151162" y="5457831"/>
            <a:ext cx="556591" cy="53008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0AD05F7-FCFC-9047-AB1B-5BCA418967F0}"/>
              </a:ext>
            </a:extLst>
          </p:cNvPr>
          <p:cNvSpPr txBox="1"/>
          <p:nvPr/>
        </p:nvSpPr>
        <p:spPr>
          <a:xfrm>
            <a:off x="10155501" y="4330917"/>
            <a:ext cx="556591" cy="53008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008FB5A-A7F3-A64F-B5F0-F476CC5E476E}"/>
              </a:ext>
            </a:extLst>
          </p:cNvPr>
          <p:cNvSpPr txBox="1"/>
          <p:nvPr/>
        </p:nvSpPr>
        <p:spPr>
          <a:xfrm>
            <a:off x="10155500" y="2923376"/>
            <a:ext cx="556591" cy="53008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15" name="Picture 14" descr="Table&#10;&#10;Description automatically generated">
            <a:extLst>
              <a:ext uri="{FF2B5EF4-FFF2-40B4-BE49-F238E27FC236}">
                <a16:creationId xmlns:a16="http://schemas.microsoft.com/office/drawing/2014/main" id="{09A129AF-5741-BB4A-97A6-DC45AF99B62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270" y="927696"/>
            <a:ext cx="9947803" cy="5748538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A489F081-3BA6-A147-A7A2-E027C29AEE3F}"/>
              </a:ext>
            </a:extLst>
          </p:cNvPr>
          <p:cNvSpPr txBox="1"/>
          <p:nvPr/>
        </p:nvSpPr>
        <p:spPr>
          <a:xfrm>
            <a:off x="10902200" y="1466908"/>
            <a:ext cx="11705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Trade and transport  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C7C970E7-D25F-BB46-A8EE-AA2CD77E5502}"/>
              </a:ext>
            </a:extLst>
          </p:cNvPr>
          <p:cNvSpPr txBox="1"/>
          <p:nvPr/>
        </p:nvSpPr>
        <p:spPr>
          <a:xfrm>
            <a:off x="10813774" y="5411448"/>
            <a:ext cx="12589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Communication – smartphones, internet and technology 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FD5A7385-1DFB-B246-BA7F-1D5479B2CC24}"/>
              </a:ext>
            </a:extLst>
          </p:cNvPr>
          <p:cNvSpPr txBox="1"/>
          <p:nvPr/>
        </p:nvSpPr>
        <p:spPr>
          <a:xfrm>
            <a:off x="10800521" y="4258894"/>
            <a:ext cx="127221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Multinational Companies  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CCFBE30E-463A-A34D-B681-96842CB8BF3A}"/>
              </a:ext>
            </a:extLst>
          </p:cNvPr>
          <p:cNvSpPr txBox="1"/>
          <p:nvPr/>
        </p:nvSpPr>
        <p:spPr>
          <a:xfrm>
            <a:off x="10902200" y="2979290"/>
            <a:ext cx="10158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Culture </a:t>
            </a:r>
          </a:p>
        </p:txBody>
      </p:sp>
    </p:spTree>
    <p:extLst>
      <p:ext uri="{BB962C8B-B14F-4D97-AF65-F5344CB8AC3E}">
        <p14:creationId xmlns:p14="http://schemas.microsoft.com/office/powerpoint/2010/main" val="34193665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F68C4F3A-E83E-CF44-8114-100FDD1EEC86}"/>
              </a:ext>
            </a:extLst>
          </p:cNvPr>
          <p:cNvSpPr txBox="1">
            <a:spLocks/>
          </p:cNvSpPr>
          <p:nvPr/>
        </p:nvSpPr>
        <p:spPr>
          <a:xfrm>
            <a:off x="361121" y="196947"/>
            <a:ext cx="11433313" cy="63304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 fontScale="850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600" dirty="0">
                <a:cs typeface="Arial"/>
              </a:rPr>
              <a:t>  </a:t>
            </a:r>
            <a:r>
              <a:rPr lang="en-GB" sz="1800" dirty="0">
                <a:cs typeface="Arial"/>
              </a:rPr>
              <a:t>Homework 1.4	</a:t>
            </a:r>
            <a:r>
              <a:rPr lang="en-GB" sz="1800" b="1" dirty="0">
                <a:cs typeface="Arial"/>
              </a:rPr>
              <a:t>Globalisation 2 :  </a:t>
            </a:r>
            <a:r>
              <a:rPr lang="en-US" sz="1800" dirty="0"/>
              <a:t>: </a:t>
            </a:r>
            <a:r>
              <a:rPr lang="en-US" sz="1800" b="1" dirty="0"/>
              <a:t>Draw a simple field sketch of a room in your house and label items with connections to other </a:t>
            </a:r>
          </a:p>
          <a:p>
            <a:r>
              <a:rPr lang="en-US" sz="1800" b="1" dirty="0"/>
              <a:t>                                                                            countries.  ( to  show how Global you are ) . The next page shows you examples of this homework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0460EEF-B93F-6D46-8FFF-5C7E12274F13}"/>
              </a:ext>
            </a:extLst>
          </p:cNvPr>
          <p:cNvSpPr txBox="1"/>
          <p:nvPr/>
        </p:nvSpPr>
        <p:spPr>
          <a:xfrm>
            <a:off x="164173" y="996701"/>
            <a:ext cx="11835569" cy="563231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26380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Diagram, engineering drawing&#10;&#10;Description automatically generated">
            <a:extLst>
              <a:ext uri="{FF2B5EF4-FFF2-40B4-BE49-F238E27FC236}">
                <a16:creationId xmlns:a16="http://schemas.microsoft.com/office/drawing/2014/main" id="{958FB3BB-67B5-AC43-8AB0-325C8A930EE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564807"/>
            <a:ext cx="12078586" cy="6218765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C0DB0C4-13E5-8B46-A02A-52F2066E2C24}"/>
              </a:ext>
            </a:extLst>
          </p:cNvPr>
          <p:cNvSpPr txBox="1"/>
          <p:nvPr/>
        </p:nvSpPr>
        <p:spPr>
          <a:xfrm>
            <a:off x="264670" y="195475"/>
            <a:ext cx="2520734" cy="36933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/>
              <a:t>Homework 1.4 examples </a:t>
            </a:r>
          </a:p>
        </p:txBody>
      </p:sp>
    </p:spTree>
    <p:extLst>
      <p:ext uri="{BB962C8B-B14F-4D97-AF65-F5344CB8AC3E}">
        <p14:creationId xmlns:p14="http://schemas.microsoft.com/office/powerpoint/2010/main" val="422691527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F68C4F3A-E83E-CF44-8114-100FDD1EEC86}"/>
              </a:ext>
            </a:extLst>
          </p:cNvPr>
          <p:cNvSpPr txBox="1">
            <a:spLocks/>
          </p:cNvSpPr>
          <p:nvPr/>
        </p:nvSpPr>
        <p:spPr>
          <a:xfrm>
            <a:off x="361121" y="181766"/>
            <a:ext cx="11433313" cy="49702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600" dirty="0">
                <a:cs typeface="Arial"/>
              </a:rPr>
              <a:t>  </a:t>
            </a:r>
            <a:r>
              <a:rPr lang="en-GB" sz="1600" b="1" dirty="0">
                <a:cs typeface="Arial"/>
              </a:rPr>
              <a:t>Homework 1.5	Using your knowledge from the lesson on Rana Plaza and P46 in your KB to explain why each of the following </a:t>
            </a:r>
          </a:p>
          <a:p>
            <a:r>
              <a:rPr lang="en-GB" sz="1600" b="1" dirty="0">
                <a:cs typeface="Arial"/>
              </a:rPr>
              <a:t>                                           people could be blamed for the Rana Plaza disaster </a:t>
            </a:r>
            <a:r>
              <a:rPr lang="en-GB" sz="1600" dirty="0">
                <a:cs typeface="Arial"/>
              </a:rPr>
              <a:t>	            </a:t>
            </a:r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BB3F9B1-6C53-6042-9C58-A0AFB892E28C}"/>
              </a:ext>
            </a:extLst>
          </p:cNvPr>
          <p:cNvSpPr txBox="1"/>
          <p:nvPr/>
        </p:nvSpPr>
        <p:spPr>
          <a:xfrm>
            <a:off x="339926" y="930882"/>
            <a:ext cx="4964914" cy="175432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/>
              <a:t>Building inspectors in Bangladesh could be blamed because ….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2697D68-D6BE-3043-BD63-7C801BD42272}"/>
              </a:ext>
            </a:extLst>
          </p:cNvPr>
          <p:cNvSpPr txBox="1"/>
          <p:nvPr/>
        </p:nvSpPr>
        <p:spPr>
          <a:xfrm>
            <a:off x="339926" y="2841608"/>
            <a:ext cx="4964913" cy="175432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/>
              <a:t>The Bangladesh Government  could be blamed because ….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3306D2F-90EE-9D4D-AD69-906FBD405775}"/>
              </a:ext>
            </a:extLst>
          </p:cNvPr>
          <p:cNvSpPr txBox="1"/>
          <p:nvPr/>
        </p:nvSpPr>
        <p:spPr>
          <a:xfrm>
            <a:off x="6338471" y="2820284"/>
            <a:ext cx="5320324" cy="175432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/>
              <a:t>Primark / western MNC’s could be blamed because ….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26D0DC3-1B64-6D43-83D8-A82B8C96A039}"/>
              </a:ext>
            </a:extLst>
          </p:cNvPr>
          <p:cNvSpPr txBox="1"/>
          <p:nvPr/>
        </p:nvSpPr>
        <p:spPr>
          <a:xfrm>
            <a:off x="6338470" y="930882"/>
            <a:ext cx="5320325" cy="175432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err="1"/>
              <a:t>Mr</a:t>
            </a:r>
            <a:r>
              <a:rPr lang="en-US" dirty="0"/>
              <a:t> Rana could be blamed because ….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611D2AE-8225-FA41-99A5-5C4C093C1099}"/>
              </a:ext>
            </a:extLst>
          </p:cNvPr>
          <p:cNvSpPr txBox="1"/>
          <p:nvPr/>
        </p:nvSpPr>
        <p:spPr>
          <a:xfrm>
            <a:off x="339926" y="4808936"/>
            <a:ext cx="4943718" cy="175432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/>
              <a:t>We could be blamed because ….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B852316-809C-174B-9C86-50018E835E32}"/>
              </a:ext>
            </a:extLst>
          </p:cNvPr>
          <p:cNvSpPr txBox="1"/>
          <p:nvPr/>
        </p:nvSpPr>
        <p:spPr>
          <a:xfrm>
            <a:off x="6338470" y="4709686"/>
            <a:ext cx="5320323" cy="175432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/>
              <a:t>Overall, I want to blame _______________ for the Rana Plaza disaster because ….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834198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F68C4F3A-E83E-CF44-8114-100FDD1EEC86}"/>
              </a:ext>
            </a:extLst>
          </p:cNvPr>
          <p:cNvSpPr txBox="1">
            <a:spLocks/>
          </p:cNvSpPr>
          <p:nvPr/>
        </p:nvSpPr>
        <p:spPr>
          <a:xfrm>
            <a:off x="361121" y="181766"/>
            <a:ext cx="11433313" cy="49702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600" b="1" dirty="0">
                <a:cs typeface="Arial"/>
              </a:rPr>
              <a:t>  </a:t>
            </a:r>
            <a:r>
              <a:rPr lang="en-GB" sz="1600" b="1">
                <a:cs typeface="Arial"/>
              </a:rPr>
              <a:t>Homework 1.6.  </a:t>
            </a:r>
            <a:r>
              <a:rPr lang="en-GB" sz="1600" b="1" dirty="0">
                <a:cs typeface="Arial"/>
              </a:rPr>
              <a:t>Using your knowledge from your lesson on Apple, and P48 in your KB, what is your opinion on Apple and your tech </a:t>
            </a:r>
          </a:p>
          <a:p>
            <a:r>
              <a:rPr lang="en-GB" sz="1600" b="1" dirty="0">
                <a:cs typeface="Arial"/>
              </a:rPr>
              <a:t>                                devices ?	</a:t>
            </a:r>
            <a:r>
              <a:rPr lang="en-GB" sz="1600" dirty="0">
                <a:cs typeface="Arial"/>
              </a:rPr>
              <a:t>            </a:t>
            </a:r>
            <a:endParaRPr lang="en-US" dirty="0"/>
          </a:p>
        </p:txBody>
      </p:sp>
      <p:pic>
        <p:nvPicPr>
          <p:cNvPr id="5" name="Picture 4" descr="Diagram&#10;&#10;Description automatically generated with medium confidence">
            <a:extLst>
              <a:ext uri="{FF2B5EF4-FFF2-40B4-BE49-F238E27FC236}">
                <a16:creationId xmlns:a16="http://schemas.microsoft.com/office/drawing/2014/main" id="{C2F9405F-7651-A846-A1E0-F90A5437868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121" y="3253789"/>
            <a:ext cx="11000885" cy="227984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C8C80FD-0010-DA4C-9F5A-98F9E3D28CDA}"/>
              </a:ext>
            </a:extLst>
          </p:cNvPr>
          <p:cNvSpPr txBox="1"/>
          <p:nvPr/>
        </p:nvSpPr>
        <p:spPr>
          <a:xfrm>
            <a:off x="1645920" y="868995"/>
            <a:ext cx="10269415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400" dirty="0"/>
              <a:t>Apple are not the only company who exploit their workers and China is not the only country in which this happens. </a:t>
            </a:r>
          </a:p>
          <a:p>
            <a:pPr algn="just"/>
            <a:r>
              <a:rPr lang="en-US" sz="1400" dirty="0"/>
              <a:t>This is what companies do to keep the prices as low as possible for people like us, the consumer. </a:t>
            </a:r>
          </a:p>
          <a:p>
            <a:pPr algn="just"/>
            <a:endParaRPr lang="en-US" sz="1400" dirty="0"/>
          </a:p>
          <a:p>
            <a:pPr algn="just"/>
            <a:r>
              <a:rPr lang="en-US" sz="1400" b="1" dirty="0"/>
              <a:t>So, are we to blame as much as companies like Apple??</a:t>
            </a:r>
          </a:p>
          <a:p>
            <a:pPr algn="just"/>
            <a:endParaRPr lang="en-US" sz="1400" dirty="0"/>
          </a:p>
          <a:p>
            <a:pPr algn="just"/>
            <a:r>
              <a:rPr lang="en-US" sz="1400" b="1" dirty="0"/>
              <a:t>Has today’s lesson changed your view towards Apple and your tech devices?</a:t>
            </a:r>
          </a:p>
          <a:p>
            <a:pPr algn="just"/>
            <a:endParaRPr lang="en-US" sz="1400" dirty="0"/>
          </a:p>
          <a:p>
            <a:pPr algn="just"/>
            <a:r>
              <a:rPr lang="en-US" sz="1400" b="1" dirty="0"/>
              <a:t>Mark on where would you sit on the opinion line below and explain why in the box beneath</a:t>
            </a:r>
          </a:p>
          <a:p>
            <a:pPr algn="just"/>
            <a:endParaRPr lang="en-US" sz="1400" dirty="0"/>
          </a:p>
          <a:p>
            <a:pPr algn="just"/>
            <a:r>
              <a:rPr lang="en-US" sz="1400" i="1" dirty="0"/>
              <a:t> Be as honest as you can, there is no right or wrong answer.  </a:t>
            </a:r>
            <a:endParaRPr lang="en-GB" sz="1400" i="1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8CD6593-5246-8142-8399-D809015867B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6665" y="835921"/>
            <a:ext cx="1195753" cy="2279843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D2074CB6-008C-C543-9DC1-75F7570AD692}"/>
              </a:ext>
            </a:extLst>
          </p:cNvPr>
          <p:cNvSpPr txBox="1"/>
          <p:nvPr/>
        </p:nvSpPr>
        <p:spPr>
          <a:xfrm>
            <a:off x="219375" y="5690764"/>
            <a:ext cx="11695960" cy="92333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/>
              <a:t>I have marked my view on the opinion line above. I think it belongs here because ………….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099696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55f71bee-26e1-45d7-9db5-e4529f37cebc">
      <UserInfo>
        <DisplayName>A.Tomlinson</DisplayName>
        <AccountId>16</AccountId>
        <AccountType/>
      </UserInfo>
      <UserInfo>
        <DisplayName>T.Hayre</DisplayName>
        <AccountId>84</AccountId>
        <AccountType/>
      </UserInfo>
      <UserInfo>
        <DisplayName>S.Bounds</DisplayName>
        <AccountId>21</AccountId>
        <AccountType/>
      </UserInfo>
      <UserInfo>
        <DisplayName>Dominic Farby-Hughes</DisplayName>
        <AccountId>711</AccountId>
        <AccountType/>
      </UserInfo>
      <UserInfo>
        <DisplayName>K.Difusco</DisplayName>
        <AccountId>15</AccountId>
        <AccountType/>
      </UserInfo>
      <UserInfo>
        <DisplayName>M.Booth</DisplayName>
        <AccountId>22</AccountId>
        <AccountType/>
      </UserInfo>
      <UserInfo>
        <DisplayName>R.Burton</DisplayName>
        <AccountId>358</AccountId>
        <AccountType/>
      </UserInfo>
      <UserInfo>
        <DisplayName>C.Beardsley</DisplayName>
        <AccountId>25</AccountId>
        <AccountType/>
      </UserInfo>
    </SharedWithUsers>
    <CloudMigratorVersion xmlns="b0291392-46c3-446b-b4e2-e6b1ee46160b" xsi:nil="true"/>
    <FileHash xmlns="b0291392-46c3-446b-b4e2-e6b1ee46160b" xsi:nil="true"/>
    <UniqueSourceRef xmlns="b0291392-46c3-446b-b4e2-e6b1ee46160b" xsi:nil="true"/>
    <CloudMigratorOriginId xmlns="b0291392-46c3-446b-b4e2-e6b1ee46160b" xsi:nil="true"/>
    <TaxCatchAll xmlns="55f71bee-26e1-45d7-9db5-e4529f37cebc" xsi:nil="true"/>
    <lcf76f155ced4ddcb4097134ff3c332f xmlns="b0291392-46c3-446b-b4e2-e6b1ee46160b">
      <Terms xmlns="http://schemas.microsoft.com/office/infopath/2007/PartnerControls"/>
    </lcf76f155ced4ddcb4097134ff3c332f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CDAD919C4A92C4A868A6EC556AE103C" ma:contentTypeVersion="21" ma:contentTypeDescription="Create a new document." ma:contentTypeScope="" ma:versionID="0a08bc4dcccfe27e78abec6b4de1ff41">
  <xsd:schema xmlns:xsd="http://www.w3.org/2001/XMLSchema" xmlns:xs="http://www.w3.org/2001/XMLSchema" xmlns:p="http://schemas.microsoft.com/office/2006/metadata/properties" xmlns:ns2="b0291392-46c3-446b-b4e2-e6b1ee46160b" xmlns:ns3="55f71bee-26e1-45d7-9db5-e4529f37cebc" targetNamespace="http://schemas.microsoft.com/office/2006/metadata/properties" ma:root="true" ma:fieldsID="a440bc91a1757b50560911b0958e52f3" ns2:_="" ns3:_="">
    <xsd:import namespace="b0291392-46c3-446b-b4e2-e6b1ee46160b"/>
    <xsd:import namespace="55f71bee-26e1-45d7-9db5-e4529f37cebc"/>
    <xsd:element name="properties">
      <xsd:complexType>
        <xsd:sequence>
          <xsd:element name="documentManagement">
            <xsd:complexType>
              <xsd:all>
                <xsd:element ref="ns2:CloudMigratorOriginId" minOccurs="0"/>
                <xsd:element ref="ns2:FileHash" minOccurs="0"/>
                <xsd:element ref="ns2:CloudMigratorVersion" minOccurs="0"/>
                <xsd:element ref="ns2:UniqueSourceRef" minOccurs="0"/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Location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0291392-46c3-446b-b4e2-e6b1ee46160b" elementFormDefault="qualified">
    <xsd:import namespace="http://schemas.microsoft.com/office/2006/documentManagement/types"/>
    <xsd:import namespace="http://schemas.microsoft.com/office/infopath/2007/PartnerControls"/>
    <xsd:element name="CloudMigratorOriginId" ma:index="8" nillable="true" ma:displayName="CloudMigratorOriginId" ma:internalName="CloudMigratorOriginId">
      <xsd:simpleType>
        <xsd:restriction base="dms:Note">
          <xsd:maxLength value="255"/>
        </xsd:restriction>
      </xsd:simpleType>
    </xsd:element>
    <xsd:element name="FileHash" ma:index="9" nillable="true" ma:displayName="FileHash" ma:internalName="FileHash">
      <xsd:simpleType>
        <xsd:restriction base="dms:Note">
          <xsd:maxLength value="255"/>
        </xsd:restriction>
      </xsd:simpleType>
    </xsd:element>
    <xsd:element name="CloudMigratorVersion" ma:index="10" nillable="true" ma:displayName="CloudMigratorVersion" ma:internalName="CloudMigratorVersion">
      <xsd:simpleType>
        <xsd:restriction base="dms:Note">
          <xsd:maxLength value="255"/>
        </xsd:restriction>
      </xsd:simpleType>
    </xsd:element>
    <xsd:element name="UniqueSourceRef" ma:index="11" nillable="true" ma:displayName="UniqueSourceRef" ma:internalName="UniqueSourceRef">
      <xsd:simpleType>
        <xsd:restriction base="dms:Note">
          <xsd:maxLength value="255"/>
        </xsd:restriction>
      </xsd:simpleType>
    </xsd:element>
    <xsd:element name="MediaServiceMetadata" ma:index="12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3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4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5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16" nillable="true" ma:displayName="MediaLengthInSeconds" ma:hidden="true" ma:internalName="MediaLengthInSeconds" ma:readOnly="true">
      <xsd:simpleType>
        <xsd:restriction base="dms:Unknown"/>
      </xsd:simpleType>
    </xsd:element>
    <xsd:element name="MediaServiceDateTaken" ma:index="17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8" nillable="true" ma:displayName="Tags" ma:internalName="MediaServiceAutoTags" ma:readOnly="true">
      <xsd:simpleType>
        <xsd:restriction base="dms:Text"/>
      </xsd:simple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20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1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22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6" nillable="true" ma:taxonomy="true" ma:internalName="lcf76f155ced4ddcb4097134ff3c332f" ma:taxonomyFieldName="MediaServiceImageTags" ma:displayName="Image Tags" ma:readOnly="false" ma:fieldId="{5cf76f15-5ced-4ddc-b409-7134ff3c332f}" ma:taxonomyMulti="true" ma:sspId="cfc646e7-1ca0-4c93-8f68-1daae343595f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8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5f71bee-26e1-45d7-9db5-e4529f37cebc" elementFormDefault="qualified">
    <xsd:import namespace="http://schemas.microsoft.com/office/2006/documentManagement/types"/>
    <xsd:import namespace="http://schemas.microsoft.com/office/infopath/2007/PartnerControls"/>
    <xsd:element name="SharedWithUsers" ma:index="23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4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7" nillable="true" ma:displayName="Taxonomy Catch All Column" ma:hidden="true" ma:list="{35eee122-889a-4c0e-bbab-2dbd83197f23}" ma:internalName="TaxCatchAll" ma:showField="CatchAllData" ma:web="55f71bee-26e1-45d7-9db5-e4529f37ceb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731BA484-BC3A-4947-883E-2A5A2947FFD2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8E44DB3C-BDFD-442C-88FE-962F3AF985BB}">
  <ds:schemaRefs>
    <ds:schemaRef ds:uri="http://purl.org/dc/elements/1.1/"/>
    <ds:schemaRef ds:uri="http://schemas.microsoft.com/office/2006/metadata/properties"/>
    <ds:schemaRef ds:uri="a6ad1c22-1184-4f62-ab9a-7984d8b1e22d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f61d70ed-885f-4891-981e-18c834a22ba6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8BDA0050-8CBE-41E9-BC6D-08A6B63320AD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4436</TotalTime>
  <Words>679</Words>
  <Application>Microsoft Macintosh PowerPoint</Application>
  <PresentationFormat>Widescreen</PresentationFormat>
  <Paragraphs>109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  Homework 1.3 Globalisation 1 :  Colour code the statements below to show the reasons for the growth in Globalisation              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ann-marie hill</dc:creator>
  <cp:lastModifiedBy>M.Booth</cp:lastModifiedBy>
  <cp:revision>504</cp:revision>
  <cp:lastPrinted>2021-07-19T19:11:11Z</cp:lastPrinted>
  <dcterms:created xsi:type="dcterms:W3CDTF">2020-03-12T18:14:32Z</dcterms:created>
  <dcterms:modified xsi:type="dcterms:W3CDTF">2021-12-30T11:42:50Z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0x010100DCDAD919C4A92C4A868A6EC556AE103C</vt:lpwstr>
  </property>
</Properties>
</file>