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63" r:id="rId5"/>
    <p:sldId id="269" r:id="rId6"/>
    <p:sldId id="259" r:id="rId7"/>
    <p:sldId id="262" r:id="rId8"/>
    <p:sldId id="261" r:id="rId9"/>
    <p:sldId id="260" r:id="rId10"/>
    <p:sldId id="270" r:id="rId11"/>
    <p:sldId id="297" r:id="rId12"/>
    <p:sldId id="296" r:id="rId13"/>
    <p:sldId id="264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99015-F215-4312-80E0-D9AD9462A768}" type="datetimeFigureOut">
              <a:rPr lang="en-GB" smtClean="0"/>
              <a:t>17/10/2021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83485-6380-49AE-BAE1-AE80E89F2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773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2C0F8-C8DC-44AA-B0E0-886333BD243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877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2C0F8-C8DC-44AA-B0E0-886333BD243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292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10D92-6801-4616-955B-31875B329D55}" type="datetimeFigureOut">
              <a:rPr lang="en-GB" smtClean="0"/>
              <a:t>17/10/2021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186D-4D61-4049-8FFA-99A643D1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54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10D92-6801-4616-955B-31875B329D55}" type="datetimeFigureOut">
              <a:rPr lang="en-GB" smtClean="0"/>
              <a:t>17/10/2021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186D-4D61-4049-8FFA-99A643D1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29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10D92-6801-4616-955B-31875B329D55}" type="datetimeFigureOut">
              <a:rPr lang="en-GB" smtClean="0"/>
              <a:t>17/10/2021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186D-4D61-4049-8FFA-99A643D1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0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10D92-6801-4616-955B-31875B329D55}" type="datetimeFigureOut">
              <a:rPr lang="en-GB" smtClean="0"/>
              <a:t>17/10/2021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186D-4D61-4049-8FFA-99A643D1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40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10D92-6801-4616-955B-31875B329D55}" type="datetimeFigureOut">
              <a:rPr lang="en-GB" smtClean="0"/>
              <a:t>17/10/2021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186D-4D61-4049-8FFA-99A643D1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55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10D92-6801-4616-955B-31875B329D55}" type="datetimeFigureOut">
              <a:rPr lang="en-GB" smtClean="0"/>
              <a:t>17/10/2021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186D-4D61-4049-8FFA-99A643D1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84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10D92-6801-4616-955B-31875B329D55}" type="datetimeFigureOut">
              <a:rPr lang="en-GB" smtClean="0"/>
              <a:t>17/10/2021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186D-4D61-4049-8FFA-99A643D1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84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10D92-6801-4616-955B-31875B329D55}" type="datetimeFigureOut">
              <a:rPr lang="en-GB" smtClean="0"/>
              <a:t>17/10/2021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186D-4D61-4049-8FFA-99A643D1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78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10D92-6801-4616-955B-31875B329D55}" type="datetimeFigureOut">
              <a:rPr lang="en-GB" smtClean="0"/>
              <a:t>17/10/2021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186D-4D61-4049-8FFA-99A643D1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0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10D92-6801-4616-955B-31875B329D55}" type="datetimeFigureOut">
              <a:rPr lang="en-GB" smtClean="0"/>
              <a:t>17/10/2021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186D-4D61-4049-8FFA-99A643D1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79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10D92-6801-4616-955B-31875B329D55}" type="datetimeFigureOut">
              <a:rPr lang="en-GB" smtClean="0"/>
              <a:t>17/10/2021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186D-4D61-4049-8FFA-99A643D1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512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10D92-6801-4616-955B-31875B329D55}" type="datetimeFigureOut">
              <a:rPr lang="en-GB" smtClean="0"/>
              <a:t>17/10/2021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C186D-4D61-4049-8FFA-99A643D117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43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247A1C-1068-4477-B2A9-DEA3F041B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11200" y="963507"/>
            <a:ext cx="4815769" cy="2304627"/>
          </a:xfrm>
        </p:spPr>
        <p:txBody>
          <a:bodyPr anchor="b"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Geography Homework Booklet</a:t>
            </a: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Year 9 Autumn 2: Coasts 2</a:t>
            </a: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Name:</a:t>
            </a: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Class:</a:t>
            </a: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Teacher: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2989D8-7BD8-49CF-9568-B5EA01392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0874" y="3589865"/>
            <a:ext cx="4866095" cy="23835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Homework Expectations:</a:t>
            </a:r>
          </a:p>
          <a:p>
            <a:pPr marL="0" indent="0">
              <a:buNone/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You must keep this booklet neat and presentable</a:t>
            </a:r>
          </a:p>
          <a:p>
            <a:pPr marL="0" indent="0">
              <a:buNone/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All homework must be completed for the date set</a:t>
            </a:r>
          </a:p>
          <a:p>
            <a:pPr marL="0" indent="0">
              <a:buNone/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High effort is expected in all tasks</a:t>
            </a:r>
          </a:p>
          <a:p>
            <a:pPr marL="0" indent="0">
              <a:buNone/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You will boost all work in red pen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C82C7F8-089E-4428-B794-64E4B4D02BC8}"/>
              </a:ext>
            </a:extLst>
          </p:cNvPr>
          <p:cNvGrpSpPr/>
          <p:nvPr/>
        </p:nvGrpSpPr>
        <p:grpSpPr>
          <a:xfrm>
            <a:off x="341601" y="764307"/>
            <a:ext cx="5845272" cy="5366328"/>
            <a:chOff x="341601" y="764307"/>
            <a:chExt cx="5845272" cy="536632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B3CDF843-B27B-4E67-884B-0BBE69634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1601" y="814747"/>
              <a:ext cx="5845272" cy="5228505"/>
            </a:xfrm>
            <a:prstGeom prst="rect">
              <a:avLst/>
            </a:prstGeom>
          </p:spPr>
        </p:pic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341E48F-200B-4E41-8512-3BAFAC0B0799}"/>
                </a:ext>
              </a:extLst>
            </p:cNvPr>
            <p:cNvSpPr/>
            <p:nvPr/>
          </p:nvSpPr>
          <p:spPr>
            <a:xfrm>
              <a:off x="646546" y="764307"/>
              <a:ext cx="5366328" cy="5366328"/>
            </a:xfrm>
            <a:prstGeom prst="ellipse">
              <a:avLst/>
            </a:prstGeom>
            <a:noFill/>
            <a:ln w="762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559701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82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983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520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228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Year 9 Weekly Homework Autumn 2.1                                         </a:t>
            </a:r>
            <a:r>
              <a:rPr lang="en-GB" sz="1600" b="1" dirty="0">
                <a:cs typeface="Arial" panose="020B0604020202020204" pitchFamily="34" charset="0"/>
              </a:rPr>
              <a:t>Map Skills: Grid References	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2785B7-B7C7-425C-8A4E-C406D1389D29}"/>
              </a:ext>
            </a:extLst>
          </p:cNvPr>
          <p:cNvSpPr/>
          <p:nvPr/>
        </p:nvSpPr>
        <p:spPr>
          <a:xfrm>
            <a:off x="6096000" y="660032"/>
            <a:ext cx="5978436" cy="61217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84D0B8-47DE-4440-B38B-DBAF51FC65F2}"/>
              </a:ext>
            </a:extLst>
          </p:cNvPr>
          <p:cNvSpPr txBox="1"/>
          <p:nvPr/>
        </p:nvSpPr>
        <p:spPr>
          <a:xfrm>
            <a:off x="6134912" y="654661"/>
            <a:ext cx="5897456" cy="615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GB" sz="1200" b="1" dirty="0"/>
              <a:t>Complete the questions on 4 and 6 figure grid references:</a:t>
            </a:r>
          </a:p>
          <a:p>
            <a:pPr marL="228600" indent="-228600">
              <a:buAutoNum type="arabicPeriod"/>
            </a:pPr>
            <a:endParaRPr lang="en-GB" sz="1200" b="1" dirty="0"/>
          </a:p>
          <a:p>
            <a:r>
              <a:rPr lang="en-GB" sz="1200" b="1" u="sng" dirty="0"/>
              <a:t>4 Figure Grid References:</a:t>
            </a:r>
          </a:p>
          <a:p>
            <a:pPr marL="228600" indent="-228600">
              <a:lnSpc>
                <a:spcPct val="150000"/>
              </a:lnSpc>
              <a:buAutoNum type="alphaLcParenR"/>
            </a:pPr>
            <a:r>
              <a:rPr lang="en-GB" sz="1200" dirty="0"/>
              <a:t>What is the 4 figure grid reference for the            ? 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What is the 4 figure grid reference for the            ? 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What is the 4 figure grid reference for the            ? 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What is the 4 figure grid reference for the            ? 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endParaRPr lang="en-GB" sz="1200" dirty="0"/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Which shape is found in grid reference </a:t>
            </a:r>
            <a:r>
              <a:rPr lang="en-GB" sz="1200" b="1" dirty="0"/>
              <a:t>21,48?  </a:t>
            </a:r>
            <a:r>
              <a:rPr lang="en-GB" sz="1200" dirty="0"/>
              <a:t>_________________________________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Which shape is found in grid reference </a:t>
            </a:r>
            <a:r>
              <a:rPr lang="en-GB" sz="1200" b="1" dirty="0"/>
              <a:t>23,48?  </a:t>
            </a:r>
            <a:r>
              <a:rPr lang="en-GB" sz="1200" dirty="0"/>
              <a:t>_________________________________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Which shape is found in grid reference </a:t>
            </a:r>
            <a:r>
              <a:rPr lang="en-GB" sz="1200" b="1" dirty="0"/>
              <a:t>22,45?  </a:t>
            </a:r>
            <a:r>
              <a:rPr lang="en-GB" sz="1200" dirty="0"/>
              <a:t>_________________________________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Draw a           in grid reference </a:t>
            </a:r>
            <a:r>
              <a:rPr lang="en-GB" sz="1200" b="1" dirty="0"/>
              <a:t>23,45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endParaRPr lang="en-GB" sz="1200" b="1" dirty="0"/>
          </a:p>
          <a:p>
            <a:pPr>
              <a:lnSpc>
                <a:spcPct val="150000"/>
              </a:lnSpc>
            </a:pPr>
            <a:r>
              <a:rPr lang="en-GB" sz="1200" b="1" u="sng" dirty="0"/>
              <a:t>6 Figure Grid References:</a:t>
            </a:r>
          </a:p>
          <a:p>
            <a:pPr marL="228600" indent="-228600">
              <a:lnSpc>
                <a:spcPct val="150000"/>
              </a:lnSpc>
              <a:buAutoNum type="alphaLcParenR"/>
            </a:pPr>
            <a:r>
              <a:rPr lang="en-GB" sz="1200" dirty="0"/>
              <a:t>What is the 6 figure grid reference for the            ? 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What is the 6 figure grid reference for the            ? 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What is the 6 figure grid reference for the            ? 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What is the 6 figure grid reference for the            ? _______________________________</a:t>
            </a:r>
          </a:p>
          <a:p>
            <a:pPr marL="228600" indent="-228600">
              <a:lnSpc>
                <a:spcPct val="150000"/>
              </a:lnSpc>
              <a:buFont typeface="+mj-lt"/>
              <a:buAutoNum type="alphaLcParenR"/>
            </a:pPr>
            <a:endParaRPr lang="en-GB" sz="1200" dirty="0"/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Which shape is found in grid reference </a:t>
            </a:r>
            <a:r>
              <a:rPr lang="en-GB" sz="1200" b="1" dirty="0"/>
              <a:t>243,458?  </a:t>
            </a:r>
            <a:r>
              <a:rPr lang="en-GB" sz="1200" dirty="0"/>
              <a:t>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Which shape is found in grid reference </a:t>
            </a:r>
            <a:r>
              <a:rPr lang="en-GB" sz="1200" b="1" dirty="0"/>
              <a:t>223,453?  </a:t>
            </a:r>
            <a:r>
              <a:rPr lang="en-GB" sz="1200" dirty="0"/>
              <a:t>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Which shape is found in grid reference </a:t>
            </a:r>
            <a:r>
              <a:rPr lang="en-GB" sz="1200" b="1" dirty="0"/>
              <a:t>212,452?  </a:t>
            </a:r>
            <a:r>
              <a:rPr lang="en-GB" sz="1200" dirty="0"/>
              <a:t>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Draw a            in grid reference </a:t>
            </a:r>
            <a:r>
              <a:rPr lang="en-GB" sz="1200" b="1" dirty="0"/>
              <a:t>245,477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FD35548-EAFB-42C1-995C-516E0D331DDA}"/>
              </a:ext>
            </a:extLst>
          </p:cNvPr>
          <p:cNvSpPr/>
          <p:nvPr/>
        </p:nvSpPr>
        <p:spPr>
          <a:xfrm>
            <a:off x="117564" y="660032"/>
            <a:ext cx="5978436" cy="61217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218" name="Picture 2" descr="4 Figure Grid References - Geo for CXC">
            <a:extLst>
              <a:ext uri="{FF2B5EF4-FFF2-40B4-BE49-F238E27FC236}">
                <a16:creationId xmlns:a16="http://schemas.microsoft.com/office/drawing/2014/main" id="{24F24B29-0948-4DD0-80B3-236BCBCA32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27" y="894938"/>
            <a:ext cx="5897456" cy="568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tar: 5 Points 5">
            <a:extLst>
              <a:ext uri="{FF2B5EF4-FFF2-40B4-BE49-F238E27FC236}">
                <a16:creationId xmlns:a16="http://schemas.microsoft.com/office/drawing/2014/main" id="{A89C1B13-B8C9-4A21-AD60-3D5E85A09F8B}"/>
              </a:ext>
            </a:extLst>
          </p:cNvPr>
          <p:cNvSpPr/>
          <p:nvPr/>
        </p:nvSpPr>
        <p:spPr>
          <a:xfrm>
            <a:off x="1704045" y="2983149"/>
            <a:ext cx="184825" cy="214008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2104F5AB-ADC1-4D88-8C30-D6F63694DC66}"/>
              </a:ext>
            </a:extLst>
          </p:cNvPr>
          <p:cNvSpPr/>
          <p:nvPr/>
        </p:nvSpPr>
        <p:spPr>
          <a:xfrm>
            <a:off x="3845973" y="3720816"/>
            <a:ext cx="175098" cy="18482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CBC6BE-8493-47F8-9644-AD2398161699}"/>
              </a:ext>
            </a:extLst>
          </p:cNvPr>
          <p:cNvSpPr/>
          <p:nvPr/>
        </p:nvSpPr>
        <p:spPr>
          <a:xfrm>
            <a:off x="4235291" y="4739941"/>
            <a:ext cx="175098" cy="1848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Moon 10">
            <a:extLst>
              <a:ext uri="{FF2B5EF4-FFF2-40B4-BE49-F238E27FC236}">
                <a16:creationId xmlns:a16="http://schemas.microsoft.com/office/drawing/2014/main" id="{CEAA2994-5548-4308-89DF-0E8BAA3C293A}"/>
              </a:ext>
            </a:extLst>
          </p:cNvPr>
          <p:cNvSpPr/>
          <p:nvPr/>
        </p:nvSpPr>
        <p:spPr>
          <a:xfrm>
            <a:off x="1172177" y="1619482"/>
            <a:ext cx="175098" cy="223736"/>
          </a:xfrm>
          <a:prstGeom prst="mo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Multiplication Sign 11">
            <a:extLst>
              <a:ext uri="{FF2B5EF4-FFF2-40B4-BE49-F238E27FC236}">
                <a16:creationId xmlns:a16="http://schemas.microsoft.com/office/drawing/2014/main" id="{D1BD602F-5E37-481A-9475-0BA3BB7FFB15}"/>
              </a:ext>
            </a:extLst>
          </p:cNvPr>
          <p:cNvSpPr/>
          <p:nvPr/>
        </p:nvSpPr>
        <p:spPr>
          <a:xfrm>
            <a:off x="1577585" y="4778852"/>
            <a:ext cx="311285" cy="29183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5FCA3AEC-FCE0-4C25-8FD0-BE3691BC7261}"/>
              </a:ext>
            </a:extLst>
          </p:cNvPr>
          <p:cNvSpPr/>
          <p:nvPr/>
        </p:nvSpPr>
        <p:spPr>
          <a:xfrm>
            <a:off x="2234560" y="5338772"/>
            <a:ext cx="175098" cy="184826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0610A9-B130-443B-8C87-522D22A0562E}"/>
              </a:ext>
            </a:extLst>
          </p:cNvPr>
          <p:cNvSpPr/>
          <p:nvPr/>
        </p:nvSpPr>
        <p:spPr>
          <a:xfrm>
            <a:off x="9122552" y="1290535"/>
            <a:ext cx="175098" cy="1848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Moon 37">
            <a:extLst>
              <a:ext uri="{FF2B5EF4-FFF2-40B4-BE49-F238E27FC236}">
                <a16:creationId xmlns:a16="http://schemas.microsoft.com/office/drawing/2014/main" id="{83088D3C-C424-44B2-96C7-A590BB96E058}"/>
              </a:ext>
            </a:extLst>
          </p:cNvPr>
          <p:cNvSpPr/>
          <p:nvPr/>
        </p:nvSpPr>
        <p:spPr>
          <a:xfrm>
            <a:off x="9122552" y="1551332"/>
            <a:ext cx="175098" cy="223736"/>
          </a:xfrm>
          <a:prstGeom prst="mo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F5BD3B-62A4-4C2B-87D9-4A11B6E68A0D}"/>
              </a:ext>
            </a:extLst>
          </p:cNvPr>
          <p:cNvSpPr/>
          <p:nvPr/>
        </p:nvSpPr>
        <p:spPr>
          <a:xfrm>
            <a:off x="2706345" y="3460040"/>
            <a:ext cx="326243" cy="8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Decision 14">
            <a:extLst>
              <a:ext uri="{FF2B5EF4-FFF2-40B4-BE49-F238E27FC236}">
                <a16:creationId xmlns:a16="http://schemas.microsoft.com/office/drawing/2014/main" id="{A83BB093-26D8-4688-B826-8E7E4320C3D8}"/>
              </a:ext>
            </a:extLst>
          </p:cNvPr>
          <p:cNvSpPr/>
          <p:nvPr/>
        </p:nvSpPr>
        <p:spPr>
          <a:xfrm>
            <a:off x="3526511" y="1996932"/>
            <a:ext cx="319462" cy="204281"/>
          </a:xfrm>
          <a:prstGeom prst="flowChartDecisi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DD83A22-3DB7-4810-9DAA-116DEF622C87}"/>
              </a:ext>
            </a:extLst>
          </p:cNvPr>
          <p:cNvSpPr/>
          <p:nvPr/>
        </p:nvSpPr>
        <p:spPr>
          <a:xfrm>
            <a:off x="6970747" y="3481722"/>
            <a:ext cx="198538" cy="20506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59AF0E7-2DBC-42B6-B8F2-6D21256A0B74}"/>
              </a:ext>
            </a:extLst>
          </p:cNvPr>
          <p:cNvSpPr/>
          <p:nvPr/>
        </p:nvSpPr>
        <p:spPr>
          <a:xfrm>
            <a:off x="9071627" y="4650366"/>
            <a:ext cx="326243" cy="8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4C631788-4850-4190-9313-99B2528A0C23}"/>
              </a:ext>
            </a:extLst>
          </p:cNvPr>
          <p:cNvSpPr/>
          <p:nvPr/>
        </p:nvSpPr>
        <p:spPr>
          <a:xfrm>
            <a:off x="9147199" y="4837254"/>
            <a:ext cx="175098" cy="18482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Star: 5 Points 43">
            <a:extLst>
              <a:ext uri="{FF2B5EF4-FFF2-40B4-BE49-F238E27FC236}">
                <a16:creationId xmlns:a16="http://schemas.microsoft.com/office/drawing/2014/main" id="{8F1DB637-D4EA-4CF6-8972-78A01261A384}"/>
              </a:ext>
            </a:extLst>
          </p:cNvPr>
          <p:cNvSpPr/>
          <p:nvPr/>
        </p:nvSpPr>
        <p:spPr>
          <a:xfrm>
            <a:off x="9130768" y="2134453"/>
            <a:ext cx="184825" cy="214008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B64F751D-E17A-483D-911F-A15A8B99F8B9}"/>
              </a:ext>
            </a:extLst>
          </p:cNvPr>
          <p:cNvSpPr/>
          <p:nvPr/>
        </p:nvSpPr>
        <p:spPr>
          <a:xfrm>
            <a:off x="6961019" y="6512606"/>
            <a:ext cx="276360" cy="2050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lowchart: Decision 24">
            <a:extLst>
              <a:ext uri="{FF2B5EF4-FFF2-40B4-BE49-F238E27FC236}">
                <a16:creationId xmlns:a16="http://schemas.microsoft.com/office/drawing/2014/main" id="{74842C3E-694B-43F6-A8B5-59C89A256DFE}"/>
              </a:ext>
            </a:extLst>
          </p:cNvPr>
          <p:cNvSpPr/>
          <p:nvPr/>
        </p:nvSpPr>
        <p:spPr>
          <a:xfrm>
            <a:off x="9063450" y="1854625"/>
            <a:ext cx="319462" cy="204281"/>
          </a:xfrm>
          <a:prstGeom prst="flowChartDecisi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Multiplication Sign 25">
            <a:extLst>
              <a:ext uri="{FF2B5EF4-FFF2-40B4-BE49-F238E27FC236}">
                <a16:creationId xmlns:a16="http://schemas.microsoft.com/office/drawing/2014/main" id="{B71477D3-2B31-4438-9F16-5CC6671E3EC6}"/>
              </a:ext>
            </a:extLst>
          </p:cNvPr>
          <p:cNvSpPr/>
          <p:nvPr/>
        </p:nvSpPr>
        <p:spPr>
          <a:xfrm>
            <a:off x="9071627" y="4283316"/>
            <a:ext cx="311285" cy="29183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n 2">
            <a:extLst>
              <a:ext uri="{FF2B5EF4-FFF2-40B4-BE49-F238E27FC236}">
                <a16:creationId xmlns:a16="http://schemas.microsoft.com/office/drawing/2014/main" id="{43451D96-7E3F-45DF-8365-E4B7937B48CD}"/>
              </a:ext>
            </a:extLst>
          </p:cNvPr>
          <p:cNvSpPr/>
          <p:nvPr/>
        </p:nvSpPr>
        <p:spPr>
          <a:xfrm>
            <a:off x="4838195" y="5338772"/>
            <a:ext cx="257453" cy="265928"/>
          </a:xfrm>
          <a:prstGeom prst="sun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Sun 27">
            <a:extLst>
              <a:ext uri="{FF2B5EF4-FFF2-40B4-BE49-F238E27FC236}">
                <a16:creationId xmlns:a16="http://schemas.microsoft.com/office/drawing/2014/main" id="{786A3946-8B33-48E2-B3BB-915E9D490216}"/>
              </a:ext>
            </a:extLst>
          </p:cNvPr>
          <p:cNvSpPr/>
          <p:nvPr/>
        </p:nvSpPr>
        <p:spPr>
          <a:xfrm>
            <a:off x="9104134" y="5119393"/>
            <a:ext cx="257453" cy="265928"/>
          </a:xfrm>
          <a:prstGeom prst="sun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520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/>
              </a:rPr>
              <a:t>Year 9 Weekly Homework Autumn 2.2	</a:t>
            </a:r>
            <a:r>
              <a:rPr lang="en-GB" sz="1600" b="1" dirty="0">
                <a:cs typeface="Arial"/>
              </a:rPr>
              <a:t>	   Uses and Threats to the Coast</a:t>
            </a:r>
            <a:r>
              <a:rPr lang="en-GB" sz="1600" dirty="0">
                <a:cs typeface="Arial"/>
              </a:rPr>
              <a:t>                                               Knowledge Book: page 24- 25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929316"/>
              </p:ext>
            </p:extLst>
          </p:nvPr>
        </p:nvGraphicFramePr>
        <p:xfrm>
          <a:off x="117564" y="622984"/>
          <a:ext cx="11956872" cy="61895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843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5978436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94168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1.   Colour code the following into either a ‘use’ of the coast, or a ‘threat’ to the coast: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1" dirty="0">
                          <a:latin typeface="+mn-lt"/>
                        </a:rPr>
                        <a:t> </a:t>
                      </a:r>
                      <a:r>
                        <a:rPr lang="en-GB" sz="1200" b="1" dirty="0">
                          <a:latin typeface="+mn-lt"/>
                          <a:cs typeface="Arial"/>
                        </a:rPr>
                        <a:t>3. 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P25- Explain two threats to the coast: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One threat the coast is facing is… ______________________________________. This is when…  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It has (social/ environmental/ economic) disadvantages because… 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________________________________________________________________________________________________________________________________________________________Another threat to the coast is ____________________________________.  This involves … ____________________________________________________________________________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It has (social/ environmental/ economic) disadvantages because… 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1495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2.    P24- Explain two uses of the coast: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One use of the coast is ______________________________________.  This involves … _____ ____________________________________________________________________________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It has (social/ environmental/ economic) benefits because… 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________________________________________________________________________________________________________________________________________________________Another use of the coast is ____________________________________.  This involves …____ ____________________________________________________________________________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It has (social/ environmental/ economic) benefits because… 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4.  Create your own ‘use’ and ‘threat’ to the coast. Draw an icon and briefly explain it</a:t>
                      </a:r>
                      <a:r>
                        <a:rPr lang="en-GB" sz="1200" b="1" baseline="0" dirty="0">
                          <a:latin typeface="+mn-lt"/>
                          <a:cs typeface="Arial" panose="020B0604020202020204" pitchFamily="34" charset="0"/>
                        </a:rPr>
                        <a:t>:</a:t>
                      </a:r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graphicFrame>
        <p:nvGraphicFramePr>
          <p:cNvPr id="16" name="Table 27">
            <a:extLst>
              <a:ext uri="{FF2B5EF4-FFF2-40B4-BE49-F238E27FC236}">
                <a16:creationId xmlns:a16="http://schemas.microsoft.com/office/drawing/2014/main" id="{2DF316FB-9B0F-494E-8363-47A145D38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070662"/>
              </p:ext>
            </p:extLst>
          </p:nvPr>
        </p:nvGraphicFramePr>
        <p:xfrm>
          <a:off x="236490" y="959929"/>
          <a:ext cx="5798817" cy="2469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7377">
                  <a:extLst>
                    <a:ext uri="{9D8B030D-6E8A-4147-A177-3AD203B41FA5}">
                      <a16:colId xmlns:a16="http://schemas.microsoft.com/office/drawing/2014/main" val="2315838179"/>
                    </a:ext>
                  </a:extLst>
                </a:gridCol>
                <a:gridCol w="2006353">
                  <a:extLst>
                    <a:ext uri="{9D8B030D-6E8A-4147-A177-3AD203B41FA5}">
                      <a16:colId xmlns:a16="http://schemas.microsoft.com/office/drawing/2014/main" val="79186200"/>
                    </a:ext>
                  </a:extLst>
                </a:gridCol>
                <a:gridCol w="1875087">
                  <a:extLst>
                    <a:ext uri="{9D8B030D-6E8A-4147-A177-3AD203B41FA5}">
                      <a16:colId xmlns:a16="http://schemas.microsoft.com/office/drawing/2014/main" val="3737570170"/>
                    </a:ext>
                  </a:extLst>
                </a:gridCol>
              </a:tblGrid>
              <a:tr h="642491"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  <a:p>
                      <a:pPr algn="ctr"/>
                      <a:r>
                        <a:rPr lang="en-GB" sz="1100" b="1" dirty="0"/>
                        <a:t>Water Sports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  <a:p>
                      <a:pPr algn="ctr"/>
                      <a:r>
                        <a:rPr lang="en-GB" sz="1100" b="1" dirty="0"/>
                        <a:t>Offshore Wind Farm (Energy)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  <a:p>
                      <a:pPr algn="ctr"/>
                      <a:r>
                        <a:rPr lang="en-GB" sz="1100" b="1" dirty="0"/>
                        <a:t>Oil Spillages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616579"/>
                  </a:ext>
                </a:extLst>
              </a:tr>
              <a:tr h="648070"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  <a:p>
                      <a:pPr algn="ctr"/>
                      <a:r>
                        <a:rPr lang="en-GB" sz="1100" b="1" dirty="0"/>
                        <a:t>Overfishing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  <a:p>
                      <a:pPr algn="ctr"/>
                      <a:r>
                        <a:rPr lang="en-GB" sz="1100" b="1" dirty="0"/>
                        <a:t>Tourism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  <a:p>
                      <a:pPr algn="ctr"/>
                      <a:r>
                        <a:rPr lang="en-GB" sz="1100" b="1" dirty="0"/>
                        <a:t>Increased Erosion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858482"/>
                  </a:ext>
                </a:extLst>
              </a:tr>
              <a:tr h="665825"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  <a:p>
                      <a:pPr algn="ctr"/>
                      <a:r>
                        <a:rPr lang="en-GB" sz="1100" b="1" dirty="0"/>
                        <a:t>Coral Bleaching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  <a:p>
                      <a:pPr algn="ctr"/>
                      <a:r>
                        <a:rPr lang="en-GB" sz="1100" b="1" dirty="0"/>
                        <a:t>Beach Litter / Garbage Dumping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  <a:p>
                      <a:pPr algn="ctr"/>
                      <a:r>
                        <a:rPr lang="en-GB" sz="1100" b="1" dirty="0"/>
                        <a:t>Ports and Harbours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658977"/>
                  </a:ext>
                </a:extLst>
              </a:tr>
              <a:tr h="512685"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  <a:p>
                      <a:pPr algn="ctr"/>
                      <a:r>
                        <a:rPr lang="en-GB" sz="1100" b="1" dirty="0"/>
                        <a:t>Security / Rescue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  <a:p>
                      <a:pPr algn="ctr"/>
                      <a:r>
                        <a:rPr lang="en-GB" sz="1100" b="1" dirty="0"/>
                        <a:t>Coastal Flooding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  <a:p>
                      <a:pPr algn="ctr"/>
                      <a:r>
                        <a:rPr lang="en-GB" sz="1100" b="1" dirty="0"/>
                        <a:t>Fishing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86191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5DCC7A4-D95D-4C71-9247-CC38FF18C66F}"/>
              </a:ext>
            </a:extLst>
          </p:cNvPr>
          <p:cNvSpPr txBox="1"/>
          <p:nvPr/>
        </p:nvSpPr>
        <p:spPr>
          <a:xfrm>
            <a:off x="6196613" y="5787650"/>
            <a:ext cx="2627791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247EDA-1651-49C8-8449-1540F78EEE9A}"/>
              </a:ext>
            </a:extLst>
          </p:cNvPr>
          <p:cNvSpPr txBox="1"/>
          <p:nvPr/>
        </p:nvSpPr>
        <p:spPr>
          <a:xfrm>
            <a:off x="9331909" y="5754832"/>
            <a:ext cx="2627791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196A53-E4AC-4324-868C-69737C025656}"/>
              </a:ext>
            </a:extLst>
          </p:cNvPr>
          <p:cNvSpPr/>
          <p:nvPr/>
        </p:nvSpPr>
        <p:spPr>
          <a:xfrm>
            <a:off x="6307584" y="4171914"/>
            <a:ext cx="2405848" cy="16157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35D50C0-33D0-4090-9313-A65A747570DB}"/>
              </a:ext>
            </a:extLst>
          </p:cNvPr>
          <p:cNvSpPr/>
          <p:nvPr/>
        </p:nvSpPr>
        <p:spPr>
          <a:xfrm>
            <a:off x="9442880" y="4171914"/>
            <a:ext cx="2405848" cy="16157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5DD30C-467A-4FBB-831C-6BC1C2B4635B}"/>
              </a:ext>
            </a:extLst>
          </p:cNvPr>
          <p:cNvSpPr txBox="1"/>
          <p:nvPr/>
        </p:nvSpPr>
        <p:spPr>
          <a:xfrm>
            <a:off x="7199790" y="3912670"/>
            <a:ext cx="550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Use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3B1174-D7AF-4E74-B895-39F0B531833C}"/>
              </a:ext>
            </a:extLst>
          </p:cNvPr>
          <p:cNvSpPr txBox="1"/>
          <p:nvPr/>
        </p:nvSpPr>
        <p:spPr>
          <a:xfrm>
            <a:off x="10370595" y="3906744"/>
            <a:ext cx="673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Threat</a:t>
            </a:r>
          </a:p>
        </p:txBody>
      </p:sp>
    </p:spTree>
    <p:extLst>
      <p:ext uri="{BB962C8B-B14F-4D97-AF65-F5344CB8AC3E}">
        <p14:creationId xmlns:p14="http://schemas.microsoft.com/office/powerpoint/2010/main" val="314525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/>
              </a:rPr>
              <a:t>Year 9 Weekly Homework Autumn 2.3           </a:t>
            </a:r>
            <a:r>
              <a:rPr lang="en-GB" sz="1600" dirty="0">
                <a:cs typeface="Arial" panose="020B0604020202020204" pitchFamily="34" charset="0"/>
              </a:rPr>
              <a:t>           </a:t>
            </a:r>
            <a:r>
              <a:rPr lang="en-GB" sz="1600" b="1" dirty="0">
                <a:cs typeface="Arial" panose="020B0604020202020204" pitchFamily="34" charset="0"/>
              </a:rPr>
              <a:t>Shoreline Management Plans &amp; Stakeholders                                             </a:t>
            </a:r>
            <a:r>
              <a:rPr lang="en-GB" sz="1600" dirty="0">
                <a:cs typeface="Arial" panose="020B0604020202020204" pitchFamily="34" charset="0"/>
              </a:rPr>
              <a:t>Knowledge Book: P26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643242"/>
              </p:ext>
            </p:extLst>
          </p:nvPr>
        </p:nvGraphicFramePr>
        <p:xfrm>
          <a:off x="121915" y="649468"/>
          <a:ext cx="5978436" cy="6119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843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</a:tblGrid>
              <a:tr h="3059876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1200" b="1" baseline="0" dirty="0">
                          <a:latin typeface="+mn-lt"/>
                          <a:cs typeface="Arial" panose="020B0604020202020204" pitchFamily="34" charset="0"/>
                        </a:rPr>
                        <a:t>Define the following key terms, then draw an icon to help you remember: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0598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2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. Answer the following question: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Define ‘Shoreline Management Plan’ :  _________________________________________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lphaLcParenR" startAt="2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Why do councils create shoreline management plans?  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lphaLcParenR" startAt="3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What is meant by ‘cost-benefit analysis’? _______________________________________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d)   What are the 4 types of shoreline management plan? 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93131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EA82D8E-7C59-4F56-9140-E265ECB25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146661"/>
              </p:ext>
            </p:extLst>
          </p:nvPr>
        </p:nvGraphicFramePr>
        <p:xfrm>
          <a:off x="206374" y="1017164"/>
          <a:ext cx="5796233" cy="2557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7685">
                  <a:extLst>
                    <a:ext uri="{9D8B030D-6E8A-4147-A177-3AD203B41FA5}">
                      <a16:colId xmlns:a16="http://schemas.microsoft.com/office/drawing/2014/main" val="3720703643"/>
                    </a:ext>
                  </a:extLst>
                </a:gridCol>
                <a:gridCol w="3338042">
                  <a:extLst>
                    <a:ext uri="{9D8B030D-6E8A-4147-A177-3AD203B41FA5}">
                      <a16:colId xmlns:a16="http://schemas.microsoft.com/office/drawing/2014/main" val="2039205728"/>
                    </a:ext>
                  </a:extLst>
                </a:gridCol>
                <a:gridCol w="1510506">
                  <a:extLst>
                    <a:ext uri="{9D8B030D-6E8A-4147-A177-3AD203B41FA5}">
                      <a16:colId xmlns:a16="http://schemas.microsoft.com/office/drawing/2014/main" val="3263919625"/>
                    </a:ext>
                  </a:extLst>
                </a:gridCol>
              </a:tblGrid>
              <a:tr h="281200">
                <a:tc>
                  <a:txBody>
                    <a:bodyPr/>
                    <a:lstStyle/>
                    <a:p>
                      <a:r>
                        <a:rPr lang="en-GB" sz="1200" b="1" dirty="0"/>
                        <a:t>Key</a:t>
                      </a:r>
                      <a:r>
                        <a:rPr lang="en-GB" sz="1200" b="1" baseline="0" dirty="0"/>
                        <a:t> Term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Definition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Icon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7194644"/>
                  </a:ext>
                </a:extLst>
              </a:tr>
              <a:tr h="566946">
                <a:tc>
                  <a:txBody>
                    <a:bodyPr/>
                    <a:lstStyle/>
                    <a:p>
                      <a:r>
                        <a:rPr lang="en-GB" sz="1200" b="1" dirty="0"/>
                        <a:t>Do Nothing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3731674"/>
                  </a:ext>
                </a:extLst>
              </a:tr>
              <a:tr h="575577">
                <a:tc>
                  <a:txBody>
                    <a:bodyPr/>
                    <a:lstStyle/>
                    <a:p>
                      <a:r>
                        <a:rPr lang="en-GB" sz="1200" b="1" dirty="0"/>
                        <a:t>Hold the 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4832151"/>
                  </a:ext>
                </a:extLst>
              </a:tr>
              <a:tr h="566946">
                <a:tc>
                  <a:txBody>
                    <a:bodyPr/>
                    <a:lstStyle/>
                    <a:p>
                      <a:r>
                        <a:rPr lang="en-GB" sz="1200" b="1" dirty="0"/>
                        <a:t>Retreat the 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0129559"/>
                  </a:ext>
                </a:extLst>
              </a:tr>
              <a:tr h="566946">
                <a:tc>
                  <a:txBody>
                    <a:bodyPr/>
                    <a:lstStyle/>
                    <a:p>
                      <a:r>
                        <a:rPr lang="en-GB" sz="1200" b="1" dirty="0"/>
                        <a:t>Advance the 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481133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46C1E40-7D85-462A-A0BC-FE2D446E0CA8}"/>
              </a:ext>
            </a:extLst>
          </p:cNvPr>
          <p:cNvSpPr txBox="1"/>
          <p:nvPr/>
        </p:nvSpPr>
        <p:spPr>
          <a:xfrm>
            <a:off x="6095944" y="644466"/>
            <a:ext cx="5977785" cy="61247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3. </a:t>
            </a:r>
            <a:r>
              <a:rPr lang="en-GB" sz="1200" b="1" dirty="0">
                <a:cs typeface="Arial"/>
              </a:rPr>
              <a:t>Complete the table explaining different stakeholder views:</a:t>
            </a:r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b="1" dirty="0">
              <a:cs typeface="Arial"/>
            </a:endParaRPr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C50446FD-1A6B-4028-8656-5E1D8EE06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881119"/>
              </p:ext>
            </p:extLst>
          </p:nvPr>
        </p:nvGraphicFramePr>
        <p:xfrm>
          <a:off x="6149959" y="979206"/>
          <a:ext cx="5861528" cy="566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3555">
                  <a:extLst>
                    <a:ext uri="{9D8B030D-6E8A-4147-A177-3AD203B41FA5}">
                      <a16:colId xmlns:a16="http://schemas.microsoft.com/office/drawing/2014/main" val="1926257916"/>
                    </a:ext>
                  </a:extLst>
                </a:gridCol>
                <a:gridCol w="1634563">
                  <a:extLst>
                    <a:ext uri="{9D8B030D-6E8A-4147-A177-3AD203B41FA5}">
                      <a16:colId xmlns:a16="http://schemas.microsoft.com/office/drawing/2014/main" val="1006490320"/>
                    </a:ext>
                  </a:extLst>
                </a:gridCol>
                <a:gridCol w="1449059">
                  <a:extLst>
                    <a:ext uri="{9D8B030D-6E8A-4147-A177-3AD203B41FA5}">
                      <a16:colId xmlns:a16="http://schemas.microsoft.com/office/drawing/2014/main" val="3677982880"/>
                    </a:ext>
                  </a:extLst>
                </a:gridCol>
                <a:gridCol w="1514351">
                  <a:extLst>
                    <a:ext uri="{9D8B030D-6E8A-4147-A177-3AD203B41FA5}">
                      <a16:colId xmlns:a16="http://schemas.microsoft.com/office/drawing/2014/main" val="34115839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Stakeholder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Type of Shoreline Management Plan they want…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Why they want it…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Who do they conflict with?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172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Resident living along cliff 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i="1" dirty="0"/>
                    </a:p>
                    <a:p>
                      <a:pPr algn="ctr"/>
                      <a:r>
                        <a:rPr lang="en-GB" sz="1200" i="1" dirty="0"/>
                        <a:t>Hold the line or Advance the line</a:t>
                      </a:r>
                    </a:p>
                    <a:p>
                      <a:pPr algn="ctr"/>
                      <a:endParaRPr lang="en-GB" sz="1200" i="1" dirty="0"/>
                    </a:p>
                    <a:p>
                      <a:pPr algn="ctr"/>
                      <a:endParaRPr lang="en-GB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/>
                        <a:t>Their homes are at risk of mass movement. Could be forced to relocate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Tx/>
                        <a:buChar char="-"/>
                      </a:pPr>
                      <a:r>
                        <a:rPr lang="en-GB" sz="1150" i="1" dirty="0"/>
                        <a:t>Conservationist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en-GB" sz="1150" i="1" dirty="0"/>
                        <a:t>Environment Agency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en-GB" sz="1150" i="1" dirty="0"/>
                        <a:t>Local resident further along coast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862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Environment 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950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Business Owner along cliff 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161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  <a:p>
                      <a:pPr algn="ctr"/>
                      <a:r>
                        <a:rPr lang="en-GB" sz="1200" b="1" dirty="0"/>
                        <a:t>Conservationist/ Environmentalist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458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Local resident living further along the coastline (after sea defences)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202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9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GB" sz="1600" dirty="0">
                <a:cs typeface="Arial"/>
              </a:rPr>
              <a:t>Year 9 Weekly Homework Autumn 2.4</a:t>
            </a:r>
            <a:r>
              <a:rPr lang="en-GB" sz="1600" dirty="0">
                <a:cs typeface="Arial" panose="020B0604020202020204" pitchFamily="34" charset="0"/>
              </a:rPr>
              <a:t>                                  </a:t>
            </a:r>
            <a:r>
              <a:rPr lang="en-GB" sz="1600" b="1" dirty="0">
                <a:cs typeface="Arial" panose="020B0604020202020204" pitchFamily="34" charset="0"/>
              </a:rPr>
              <a:t>Coastal Management Strategies                                                 </a:t>
            </a:r>
            <a:r>
              <a:rPr lang="en-GB" sz="1600" dirty="0">
                <a:cs typeface="Arial" panose="020B0604020202020204" pitchFamily="34" charset="0"/>
              </a:rPr>
              <a:t>Knowledge Book: P26-P28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756042"/>
              </p:ext>
            </p:extLst>
          </p:nvPr>
        </p:nvGraphicFramePr>
        <p:xfrm>
          <a:off x="121915" y="614855"/>
          <a:ext cx="11956872" cy="61731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843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5978436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652421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 panose="020B0604020202020204" pitchFamily="34" charset="0"/>
                        </a:rPr>
                        <a:t>1a. 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Define the following key terms: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Hard Engineering</a:t>
                      </a: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- 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Soft Engineering- </a:t>
                      </a: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</a:t>
                      </a: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1b. Draw and icon to help you remember ‘hard engineering’ and ‘soft engineering’:</a:t>
                      </a: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3.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200" b="1" dirty="0">
                          <a:latin typeface="Arial"/>
                          <a:cs typeface="Arial"/>
                        </a:rPr>
                        <a:t>Make links between words – along the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 line</a:t>
                      </a:r>
                      <a:r>
                        <a:rPr lang="en-GB" sz="1200" b="1" dirty="0">
                          <a:latin typeface="Arial"/>
                          <a:cs typeface="Arial"/>
                        </a:rPr>
                        <a:t> you draw explain at least 4 links:</a:t>
                      </a: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338476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2. Identify the specific type of engineering being described. (Name the strategy)</a:t>
                      </a:r>
                      <a:endParaRPr lang="en-GB" sz="1800" b="0" baseline="0" dirty="0">
                        <a:latin typeface="+mn-lt"/>
                        <a:cs typeface="+mn-cs"/>
                      </a:endParaRP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Concrete walls that reflect waves.   ____________________________________________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Planting vegetation to stabilise sand dunes. _____________________________________</a:t>
                      </a:r>
                    </a:p>
                    <a:p>
                      <a:pPr marL="228600" indent="-228600">
                        <a:lnSpc>
                          <a:spcPct val="2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Adding large quantities of sand and shingle to an area.  ____________________________</a:t>
                      </a:r>
                    </a:p>
                    <a:p>
                      <a:pPr marL="228600" indent="-228600">
                        <a:lnSpc>
                          <a:spcPct val="2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Wooden fences built at right angles to the coast. _________________________________</a:t>
                      </a:r>
                    </a:p>
                    <a:p>
                      <a:pPr marL="228600" indent="-228600">
                        <a:lnSpc>
                          <a:spcPct val="2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Benefits include: creating habitats and preventing flooding. ________________________</a:t>
                      </a:r>
                    </a:p>
                    <a:p>
                      <a:pPr marL="228600" indent="-228600">
                        <a:lnSpc>
                          <a:spcPct val="2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A disadvantage is that strong winds can move the boulders. ________________________</a:t>
                      </a:r>
                    </a:p>
                    <a:p>
                      <a:pPr marL="228600" indent="-228600">
                        <a:lnSpc>
                          <a:spcPct val="25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These increase erosion rates further down the coast.  _____________________________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+mn-lt"/>
                          <a:cs typeface="Arial"/>
                        </a:rPr>
                        <a:t>4.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 Pick one of the 6 engineering strategies. Draw a diagram of it and label how it prevents erosion/ coastal flooding: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1C57FA9-D479-439B-B967-345551C93140}"/>
              </a:ext>
            </a:extLst>
          </p:cNvPr>
          <p:cNvSpPr txBox="1"/>
          <p:nvPr/>
        </p:nvSpPr>
        <p:spPr>
          <a:xfrm>
            <a:off x="6096000" y="957925"/>
            <a:ext cx="1057176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100" dirty="0">
                <a:cs typeface="Calibri"/>
              </a:rPr>
              <a:t>Beach Nourishment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17319E-7F5D-4CA6-AFCC-6E9BA6C30B0A}"/>
              </a:ext>
            </a:extLst>
          </p:cNvPr>
          <p:cNvSpPr txBox="1"/>
          <p:nvPr/>
        </p:nvSpPr>
        <p:spPr>
          <a:xfrm>
            <a:off x="6047049" y="2966776"/>
            <a:ext cx="76399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200" dirty="0">
                <a:cs typeface="Calibri"/>
              </a:rPr>
              <a:t>Rock Armour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D647BD-FF0A-444F-8792-D78A80E322F5}"/>
              </a:ext>
            </a:extLst>
          </p:cNvPr>
          <p:cNvSpPr txBox="1"/>
          <p:nvPr/>
        </p:nvSpPr>
        <p:spPr>
          <a:xfrm>
            <a:off x="10999433" y="2998309"/>
            <a:ext cx="1026071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200" dirty="0">
                <a:cs typeface="Calibri"/>
              </a:rPr>
              <a:t>Maintenance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56F8EC-C46D-4A8A-AD8E-E0027DE4E9B9}"/>
              </a:ext>
            </a:extLst>
          </p:cNvPr>
          <p:cNvSpPr txBox="1"/>
          <p:nvPr/>
        </p:nvSpPr>
        <p:spPr>
          <a:xfrm>
            <a:off x="11107320" y="957925"/>
            <a:ext cx="95126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200" dirty="0">
                <a:cs typeface="Calibri"/>
              </a:rPr>
              <a:t>Cost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8EE4C3-0C65-4AEB-9C74-AA877A70ACC2}"/>
              </a:ext>
            </a:extLst>
          </p:cNvPr>
          <p:cNvSpPr/>
          <p:nvPr/>
        </p:nvSpPr>
        <p:spPr>
          <a:xfrm>
            <a:off x="8295175" y="4257964"/>
            <a:ext cx="719515" cy="24014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836D51-8F28-4365-BDC3-D2F602AB8153}"/>
              </a:ext>
            </a:extLst>
          </p:cNvPr>
          <p:cNvSpPr/>
          <p:nvPr/>
        </p:nvSpPr>
        <p:spPr>
          <a:xfrm>
            <a:off x="10813362" y="4290291"/>
            <a:ext cx="719515" cy="24014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17319E-7F5D-4CA6-AFCC-6E9BA6C30B0A}"/>
              </a:ext>
            </a:extLst>
          </p:cNvPr>
          <p:cNvSpPr txBox="1"/>
          <p:nvPr/>
        </p:nvSpPr>
        <p:spPr>
          <a:xfrm>
            <a:off x="8763049" y="2022404"/>
            <a:ext cx="870571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200" dirty="0">
                <a:cs typeface="Calibri"/>
              </a:rPr>
              <a:t>Erosion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317319E-7F5D-4CA6-AFCC-6E9BA6C30B0A}"/>
              </a:ext>
            </a:extLst>
          </p:cNvPr>
          <p:cNvSpPr txBox="1"/>
          <p:nvPr/>
        </p:nvSpPr>
        <p:spPr>
          <a:xfrm>
            <a:off x="8671040" y="1117002"/>
            <a:ext cx="105717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200" dirty="0">
                <a:cs typeface="Calibri"/>
              </a:rPr>
              <a:t>Soft Engineering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317319E-7F5D-4CA6-AFCC-6E9BA6C30B0A}"/>
              </a:ext>
            </a:extLst>
          </p:cNvPr>
          <p:cNvSpPr txBox="1"/>
          <p:nvPr/>
        </p:nvSpPr>
        <p:spPr>
          <a:xfrm>
            <a:off x="8655274" y="2824632"/>
            <a:ext cx="109686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200" dirty="0">
                <a:cs typeface="Calibri"/>
              </a:rPr>
              <a:t>Hard Engineering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6779508" y="3105276"/>
            <a:ext cx="1983541" cy="76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317319E-7F5D-4CA6-AFCC-6E9BA6C30B0A}"/>
              </a:ext>
            </a:extLst>
          </p:cNvPr>
          <p:cNvSpPr txBox="1"/>
          <p:nvPr/>
        </p:nvSpPr>
        <p:spPr>
          <a:xfrm>
            <a:off x="6612125" y="2893886"/>
            <a:ext cx="2318306" cy="5770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050" i="1" dirty="0">
                <a:cs typeface="Calibri"/>
              </a:rPr>
              <a:t>A type of hard engineering strategy where large boulders are piled along the base of cliffs.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9563141-8499-4C22-8FBC-9FC5B0441AD6}"/>
              </a:ext>
            </a:extLst>
          </p:cNvPr>
          <p:cNvSpPr/>
          <p:nvPr/>
        </p:nvSpPr>
        <p:spPr>
          <a:xfrm>
            <a:off x="218408" y="2219550"/>
            <a:ext cx="2729168" cy="11411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84D5EC8-C0CF-427E-8494-2E5498EE0781}"/>
              </a:ext>
            </a:extLst>
          </p:cNvPr>
          <p:cNvSpPr/>
          <p:nvPr/>
        </p:nvSpPr>
        <p:spPr>
          <a:xfrm>
            <a:off x="3200557" y="2219550"/>
            <a:ext cx="2729168" cy="11411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0ABC9D-D7A8-447B-9488-3C7656BE9E28}"/>
              </a:ext>
            </a:extLst>
          </p:cNvPr>
          <p:cNvSpPr txBox="1"/>
          <p:nvPr/>
        </p:nvSpPr>
        <p:spPr>
          <a:xfrm>
            <a:off x="741687" y="3105275"/>
            <a:ext cx="15797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Hard Engineering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E27D043-B259-4AC2-A4DA-138185EFEAA7}"/>
              </a:ext>
            </a:extLst>
          </p:cNvPr>
          <p:cNvSpPr txBox="1"/>
          <p:nvPr/>
        </p:nvSpPr>
        <p:spPr>
          <a:xfrm>
            <a:off x="3740480" y="3105276"/>
            <a:ext cx="15797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Soft Engineering</a:t>
            </a:r>
          </a:p>
        </p:txBody>
      </p:sp>
    </p:spTree>
    <p:extLst>
      <p:ext uri="{BB962C8B-B14F-4D97-AF65-F5344CB8AC3E}">
        <p14:creationId xmlns:p14="http://schemas.microsoft.com/office/powerpoint/2010/main" val="522767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/>
              </a:rPr>
              <a:t>Year 9 Weekly Homework Autumn 2.5                                        </a:t>
            </a:r>
            <a:r>
              <a:rPr lang="en-GB" sz="1600" b="1" dirty="0">
                <a:cs typeface="Arial"/>
              </a:rPr>
              <a:t>The Holderness Coastline</a:t>
            </a:r>
            <a:r>
              <a:rPr lang="en-GB" sz="1600" dirty="0">
                <a:cs typeface="Arial"/>
              </a:rPr>
              <a:t>	                  	                          Knowledge Book: Page 29-30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076176"/>
              </p:ext>
            </p:extLst>
          </p:nvPr>
        </p:nvGraphicFramePr>
        <p:xfrm>
          <a:off x="121915" y="613055"/>
          <a:ext cx="5853216" cy="61500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321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</a:tblGrid>
              <a:tr h="2635117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1a.  Use P30 to define the following key term: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Terminal Groyne Syndrome- ___________________________________________________ __________________________________________________________________________</a:t>
                      </a:r>
                    </a:p>
                    <a:p>
                      <a:endParaRPr lang="en-GB" sz="1200" b="1" baseline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1b.  Correctly use ‘terminal groyne syndrome’ in a sentence: 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 typeface="+mj-lt"/>
                        <a:buNone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GB" sz="1200" b="0" baseline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324727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2.  P29 – Around this mind-map, label and briefly explain the causes of rapid erosion.</a:t>
                      </a:r>
                      <a:endParaRPr lang="en-GB" sz="1800" b="0" baseline="0" dirty="0">
                        <a:latin typeface="+mn-lt"/>
                        <a:cs typeface="+mn-cs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None/>
                      </a:pPr>
                      <a:endParaRPr lang="en-GB" sz="1200" b="0" baseline="0" dirty="0">
                        <a:latin typeface="+mn-lt"/>
                        <a:cs typeface="+mn-cs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None/>
                      </a:pPr>
                      <a:endParaRPr lang="en-GB" sz="1200" b="0" baseline="0" dirty="0">
                        <a:latin typeface="+mn-lt"/>
                        <a:cs typeface="+mn-cs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None/>
                      </a:pPr>
                      <a:endParaRPr lang="en-GB" sz="1200" b="0" baseline="0" dirty="0">
                        <a:latin typeface="+mn-lt"/>
                        <a:cs typeface="+mn-cs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None/>
                      </a:pPr>
                      <a:endParaRPr lang="en-GB" sz="1200" b="0" baseline="0" dirty="0">
                        <a:latin typeface="+mn-lt"/>
                        <a:cs typeface="+mn-cs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None/>
                      </a:pPr>
                      <a:endParaRPr lang="en-GB" sz="1200" b="0" baseline="0" dirty="0">
                        <a:latin typeface="+mn-lt"/>
                        <a:cs typeface="+mn-cs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None/>
                      </a:pPr>
                      <a:endParaRPr lang="en-GB" sz="1200" b="0" baseline="0" dirty="0">
                        <a:latin typeface="+mn-lt"/>
                        <a:cs typeface="+mn-cs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None/>
                      </a:pPr>
                      <a:endParaRPr lang="en-GB" sz="1200" b="0" baseline="0" dirty="0">
                        <a:latin typeface="+mn-lt"/>
                        <a:cs typeface="+mn-cs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None/>
                      </a:pPr>
                      <a:endParaRPr lang="en-GB" sz="1200" b="0" baseline="0" dirty="0">
                        <a:latin typeface="+mn-lt"/>
                        <a:cs typeface="+mn-cs"/>
                      </a:endParaRPr>
                    </a:p>
                    <a:p>
                      <a:pPr marL="0" indent="0">
                        <a:lnSpc>
                          <a:spcPct val="200000"/>
                        </a:lnSpc>
                        <a:buNone/>
                      </a:pPr>
                      <a:endParaRPr lang="en-GB" sz="1200" b="0" baseline="0" dirty="0">
                        <a:latin typeface="+mn-lt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7F76A6D-A8A6-4354-A731-DDF4B8D3ADE9}"/>
              </a:ext>
            </a:extLst>
          </p:cNvPr>
          <p:cNvSpPr txBox="1"/>
          <p:nvPr/>
        </p:nvSpPr>
        <p:spPr>
          <a:xfrm>
            <a:off x="5975131" y="609000"/>
            <a:ext cx="5972605" cy="6137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200" b="1" dirty="0"/>
              <a:t>Use P29 in your KB. “Explain the effects of rapid erosion along the Holderness Coast” [6]</a:t>
            </a:r>
          </a:p>
          <a:p>
            <a:endParaRPr lang="en-GB" sz="1200" dirty="0"/>
          </a:p>
          <a:p>
            <a:r>
              <a:rPr lang="en-GB" sz="1200" dirty="0"/>
              <a:t>Erosion is… 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One social effect of rapid coastal erosion is… _______________________________________.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This negatively effects local people because… 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An environmental effect of coastal erosion is…  _____________________________________.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This negatively effects the environment because… 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An economic effect of rapid erosion is… __________________________________________.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This has negative effects on the economy of Holderness because… 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700" dirty="0"/>
          </a:p>
          <a:p>
            <a:pPr>
              <a:lnSpc>
                <a:spcPct val="150000"/>
              </a:lnSpc>
            </a:pPr>
            <a:r>
              <a:rPr lang="en-GB" sz="1100" dirty="0"/>
              <a:t>__________________________________________________________________________________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2429D12-2FEB-4B94-819D-5C11F8E10C0B}"/>
              </a:ext>
            </a:extLst>
          </p:cNvPr>
          <p:cNvSpPr/>
          <p:nvPr/>
        </p:nvSpPr>
        <p:spPr>
          <a:xfrm>
            <a:off x="2298360" y="4625265"/>
            <a:ext cx="1500326" cy="75460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Reasons for Rapid Erosion at Holderness</a:t>
            </a:r>
          </a:p>
        </p:txBody>
      </p:sp>
    </p:spTree>
    <p:extLst>
      <p:ext uri="{BB962C8B-B14F-4D97-AF65-F5344CB8AC3E}">
        <p14:creationId xmlns:p14="http://schemas.microsoft.com/office/powerpoint/2010/main" val="229269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/>
              </a:rPr>
              <a:t>Year 9 Weekly Homework Autumn 2.6</a:t>
            </a:r>
            <a:r>
              <a:rPr lang="en-GB" sz="1600" dirty="0">
                <a:cs typeface="Arial" panose="020B0604020202020204" pitchFamily="34" charset="0"/>
              </a:rPr>
              <a:t>                                </a:t>
            </a:r>
            <a:r>
              <a:rPr lang="en-GB" sz="1600" b="1" dirty="0">
                <a:cs typeface="Arial" panose="020B0604020202020204" pitchFamily="34" charset="0"/>
              </a:rPr>
              <a:t>Climate Change and the Maldives                                                      </a:t>
            </a:r>
            <a:r>
              <a:rPr lang="en-GB" sz="1600" dirty="0">
                <a:cs typeface="Arial" panose="020B0604020202020204" pitchFamily="34" charset="0"/>
              </a:rPr>
              <a:t>Knowledge Book 31-33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867376"/>
              </p:ext>
            </p:extLst>
          </p:nvPr>
        </p:nvGraphicFramePr>
        <p:xfrm>
          <a:off x="121915" y="676119"/>
          <a:ext cx="5978436" cy="61162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843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</a:tblGrid>
              <a:tr h="3058145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1200" b="1" baseline="0" dirty="0">
                          <a:latin typeface="+mn-lt"/>
                          <a:cs typeface="Arial" panose="020B0604020202020204" pitchFamily="34" charset="0"/>
                        </a:rPr>
                        <a:t>1. Define the following key terms and write out the definitions: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058145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2. Answer the following questions: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What is ‘thermal expansion’?   ________________________________________________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____________________________________________________________________________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Identify 1 political impact of coastal flooding: ____________________________________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____________________________________________________________________________</a:t>
                      </a:r>
                    </a:p>
                    <a:p>
                      <a:pPr marL="228600" indent="-228600">
                        <a:lnSpc>
                          <a:spcPct val="250000"/>
                        </a:lnSpc>
                        <a:buFont typeface="+mj-lt"/>
                        <a:buAutoNum type="alphaLcParenR" startAt="3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How much are global sea levels rising by per year?  _______________________________</a:t>
                      </a:r>
                    </a:p>
                    <a:p>
                      <a:pPr marL="228600" indent="-228600">
                        <a:lnSpc>
                          <a:spcPct val="250000"/>
                        </a:lnSpc>
                        <a:buFont typeface="+mj-lt"/>
                        <a:buAutoNum type="alphaLcParenR" startAt="3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Scientist predict the Maldives will be submerged in how many years?  ________________</a:t>
                      </a:r>
                    </a:p>
                    <a:p>
                      <a:pPr marL="228600" indent="-228600">
                        <a:lnSpc>
                          <a:spcPct val="250000"/>
                        </a:lnSpc>
                        <a:buFont typeface="+mj-lt"/>
                        <a:buAutoNum type="alphaLcParenR" startAt="3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By what year could sea levels have risen by 30cm – 1m? ___________________________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93131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EA82D8E-7C59-4F56-9140-E265ECB25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745210"/>
              </p:ext>
            </p:extLst>
          </p:nvPr>
        </p:nvGraphicFramePr>
        <p:xfrm>
          <a:off x="206374" y="1052676"/>
          <a:ext cx="5784523" cy="2557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7685">
                  <a:extLst>
                    <a:ext uri="{9D8B030D-6E8A-4147-A177-3AD203B41FA5}">
                      <a16:colId xmlns:a16="http://schemas.microsoft.com/office/drawing/2014/main" val="3720703643"/>
                    </a:ext>
                  </a:extLst>
                </a:gridCol>
                <a:gridCol w="4836838">
                  <a:extLst>
                    <a:ext uri="{9D8B030D-6E8A-4147-A177-3AD203B41FA5}">
                      <a16:colId xmlns:a16="http://schemas.microsoft.com/office/drawing/2014/main" val="2039205728"/>
                    </a:ext>
                  </a:extLst>
                </a:gridCol>
              </a:tblGrid>
              <a:tr h="28120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Key</a:t>
                      </a:r>
                      <a:r>
                        <a:rPr lang="en-GB" sz="1200" b="1" baseline="0" dirty="0"/>
                        <a:t> Term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Definition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7194644"/>
                  </a:ext>
                </a:extLst>
              </a:tr>
              <a:tr h="566946">
                <a:tc>
                  <a:txBody>
                    <a:bodyPr/>
                    <a:lstStyle/>
                    <a:p>
                      <a:pPr algn="ctr"/>
                      <a:r>
                        <a:rPr lang="en-GB" sz="1150" b="1" dirty="0"/>
                        <a:t>Global Warming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3731674"/>
                  </a:ext>
                </a:extLst>
              </a:tr>
              <a:tr h="575577">
                <a:tc>
                  <a:txBody>
                    <a:bodyPr/>
                    <a:lstStyle/>
                    <a:p>
                      <a:pPr algn="ctr"/>
                      <a:endParaRPr lang="en-GB" sz="1150" b="1" dirty="0"/>
                    </a:p>
                    <a:p>
                      <a:pPr algn="ctr"/>
                      <a:r>
                        <a:rPr lang="en-GB" sz="1150" b="1" dirty="0"/>
                        <a:t>Submerged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4832151"/>
                  </a:ext>
                </a:extLst>
              </a:tr>
              <a:tr h="566946">
                <a:tc>
                  <a:txBody>
                    <a:bodyPr/>
                    <a:lstStyle/>
                    <a:p>
                      <a:pPr algn="ctr"/>
                      <a:endParaRPr lang="en-GB" sz="11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dirty="0"/>
                        <a:t>Action to remove as much carbon dioxide from the atmosphere as each put into it.</a:t>
                      </a:r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0129559"/>
                  </a:ext>
                </a:extLst>
              </a:tr>
              <a:tr h="566946">
                <a:tc>
                  <a:txBody>
                    <a:bodyPr/>
                    <a:lstStyle/>
                    <a:p>
                      <a:pPr algn="ctr"/>
                      <a:r>
                        <a:rPr lang="en-GB" sz="1150" b="1" dirty="0"/>
                        <a:t>Desalination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481133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593388B-5FDE-4DA9-8CD0-69BFD8615371}"/>
              </a:ext>
            </a:extLst>
          </p:cNvPr>
          <p:cNvSpPr txBox="1"/>
          <p:nvPr/>
        </p:nvSpPr>
        <p:spPr>
          <a:xfrm>
            <a:off x="6097480" y="676119"/>
            <a:ext cx="5972605" cy="6137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200" b="1" dirty="0"/>
              <a:t>Use P33 in your KB. “Explain the effects of coastal flooding in the Maldives” [6 marks]</a:t>
            </a:r>
          </a:p>
          <a:p>
            <a:endParaRPr lang="en-GB" sz="1200" b="1" dirty="0"/>
          </a:p>
          <a:p>
            <a:r>
              <a:rPr lang="en-GB" sz="1200" dirty="0"/>
              <a:t>Coastal flooding is… 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One social effect of coastal flooding is… ___________________________________________.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This negatively effects local people because… 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An environmental effect of coastal flooding is…  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This negatively effects the environment because… 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An economic effect of coastal flooding is… ________________________________________.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This has negative effects on the economy of the Maldives because… ____________________</a:t>
            </a:r>
          </a:p>
          <a:p>
            <a:pPr>
              <a:lnSpc>
                <a:spcPct val="150000"/>
              </a:lnSpc>
            </a:pPr>
            <a:r>
              <a:rPr lang="en-GB" sz="12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700" dirty="0"/>
          </a:p>
          <a:p>
            <a:pPr>
              <a:lnSpc>
                <a:spcPct val="150000"/>
              </a:lnSpc>
            </a:pPr>
            <a:r>
              <a:rPr lang="en-GB" sz="1100" dirty="0"/>
              <a:t>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554429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Year 9 Weekly Homework 2.7                                                   </a:t>
            </a:r>
            <a:r>
              <a:rPr lang="en-GB" sz="1600" b="1" dirty="0">
                <a:cs typeface="Arial"/>
              </a:rPr>
              <a:t>Coastal Landforms Recap</a:t>
            </a:r>
            <a:r>
              <a:rPr lang="en-GB" sz="1600" dirty="0">
                <a:cs typeface="Arial"/>
              </a:rPr>
              <a:t>                                                  Knowledge Book: P15-18, 21-23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15" y="613055"/>
          <a:ext cx="11956872" cy="61500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321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6103656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6351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baseline="0" dirty="0">
                          <a:latin typeface="+mn-lt"/>
                          <a:cs typeface="Arial"/>
                        </a:rPr>
                        <a:t>1.  Fill in the key terms and definitions for the following:</a:t>
                      </a:r>
                    </a:p>
                    <a:p>
                      <a:pPr marL="0" indent="0"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3. Draw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 a diagram, then explain the formation of wave-cut platform</a:t>
                      </a:r>
                      <a:r>
                        <a:rPr lang="en-GB" sz="1200" b="1" dirty="0">
                          <a:latin typeface="Arial"/>
                          <a:cs typeface="Arial"/>
                        </a:rPr>
                        <a:t>: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324727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2. Which landform is being described?</a:t>
                      </a:r>
                      <a:endParaRPr lang="en-GB" sz="1800" b="0" baseline="0" dirty="0">
                        <a:latin typeface="+mn-lt"/>
                        <a:cs typeface="+mn-cs"/>
                      </a:endParaRP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This landform joins together two headlands. 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Alternating bands of hard rock and soft rock. __________________________________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Hydraulic action creates a wave-cut notch in the cliff. 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Form where the coast suddenly changes direction. 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Sub-aerial processes attack the top of the archway. 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Strong winds curve the end of this landform. 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A real-world example is Old ‘Harry Rocks’. _____________________________________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This landform causes the cliff to retreat overtime. 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+mn-cs"/>
                        </a:rPr>
                        <a:t>A lagoon forms behind this landform. ________________________________________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5" name="Content Placeholder 8"/>
          <p:cNvSpPr txBox="1">
            <a:spLocks/>
          </p:cNvSpPr>
          <p:nvPr/>
        </p:nvSpPr>
        <p:spPr>
          <a:xfrm>
            <a:off x="6131883" y="3563005"/>
            <a:ext cx="5906587" cy="31598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C414809-A8F2-4DE1-BB0F-03277709E092}"/>
              </a:ext>
            </a:extLst>
          </p:cNvPr>
          <p:cNvGraphicFramePr>
            <a:graphicFrameLocks noGrp="1"/>
          </p:cNvGraphicFramePr>
          <p:nvPr/>
        </p:nvGraphicFramePr>
        <p:xfrm>
          <a:off x="201183" y="927741"/>
          <a:ext cx="5695121" cy="222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5673">
                  <a:extLst>
                    <a:ext uri="{9D8B030D-6E8A-4147-A177-3AD203B41FA5}">
                      <a16:colId xmlns:a16="http://schemas.microsoft.com/office/drawing/2014/main" val="3720703643"/>
                    </a:ext>
                  </a:extLst>
                </a:gridCol>
                <a:gridCol w="4509448">
                  <a:extLst>
                    <a:ext uri="{9D8B030D-6E8A-4147-A177-3AD203B41FA5}">
                      <a16:colId xmlns:a16="http://schemas.microsoft.com/office/drawing/2014/main" val="3263919625"/>
                    </a:ext>
                  </a:extLst>
                </a:gridCol>
              </a:tblGrid>
              <a:tr h="27043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Key Term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Definition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94644"/>
                  </a:ext>
                </a:extLst>
              </a:tr>
              <a:tr h="46908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Hydraulic Action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31674"/>
                  </a:ext>
                </a:extLst>
              </a:tr>
              <a:tr h="504496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Naturally occurring material that is broken down by processes of weathering and erosion.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32151"/>
                  </a:ext>
                </a:extLst>
              </a:tr>
              <a:tr h="47296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Abrasion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29559"/>
                  </a:ext>
                </a:extLst>
              </a:tr>
              <a:tr h="50449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Lagoon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811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463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22785B7-B7C7-425C-8A4E-C406D1389D29}"/>
              </a:ext>
            </a:extLst>
          </p:cNvPr>
          <p:cNvSpPr/>
          <p:nvPr/>
        </p:nvSpPr>
        <p:spPr>
          <a:xfrm>
            <a:off x="6096000" y="660032"/>
            <a:ext cx="5978436" cy="61217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84D0B8-47DE-4440-B38B-DBAF51FC65F2}"/>
              </a:ext>
            </a:extLst>
          </p:cNvPr>
          <p:cNvSpPr txBox="1"/>
          <p:nvPr/>
        </p:nvSpPr>
        <p:spPr>
          <a:xfrm>
            <a:off x="6143625" y="623873"/>
            <a:ext cx="5897456" cy="625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Interpreting Scale:</a:t>
            </a:r>
          </a:p>
          <a:p>
            <a:pPr marL="228600" indent="-228600">
              <a:lnSpc>
                <a:spcPct val="150000"/>
              </a:lnSpc>
              <a:buAutoNum type="alphaLcParenR"/>
            </a:pPr>
            <a:r>
              <a:rPr lang="en-GB" sz="1200" dirty="0"/>
              <a:t>2cm on the map is what distance in real life?  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3cm on the map is what distance in real life?  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0.5km in real life is how many ‘cm’ on the map?  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4.5km in real life is how many ‘cm’ on the map?  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endParaRPr lang="en-GB" sz="1200" b="1" dirty="0"/>
          </a:p>
          <a:p>
            <a:pPr>
              <a:lnSpc>
                <a:spcPct val="150000"/>
              </a:lnSpc>
            </a:pPr>
            <a:r>
              <a:rPr lang="en-GB" sz="1200" b="1" u="sng" dirty="0"/>
              <a:t>Measuring Distance:</a:t>
            </a:r>
          </a:p>
          <a:p>
            <a:pPr marL="228600" indent="-228600">
              <a:lnSpc>
                <a:spcPct val="150000"/>
              </a:lnSpc>
              <a:buAutoNum type="alphaLcParenR"/>
            </a:pPr>
            <a:r>
              <a:rPr lang="en-GB" sz="1200" dirty="0"/>
              <a:t>On the map, how many ‘cm’ apart are             and            ? 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On the map, how many ‘cm’ apart are             and            ? 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In real life, how far apart in ‘km’ are            and            ? 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In real life, how far apart in ‘km’ are            and            ? 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endParaRPr lang="en-GB" sz="1200" dirty="0"/>
          </a:p>
          <a:p>
            <a:pPr>
              <a:lnSpc>
                <a:spcPct val="150000"/>
              </a:lnSpc>
            </a:pPr>
            <a:r>
              <a:rPr lang="en-GB" sz="1200" b="1" u="sng" dirty="0"/>
              <a:t>Compass Points (Identify the correct compass direction): </a:t>
            </a:r>
          </a:p>
          <a:p>
            <a:pPr marL="228600" indent="-228600">
              <a:lnSpc>
                <a:spcPct val="150000"/>
              </a:lnSpc>
              <a:buAutoNum type="alphaLcParenR"/>
            </a:pPr>
            <a:r>
              <a:rPr lang="en-GB" sz="1200" dirty="0"/>
              <a:t>To get from             to              you travel… ___________________________________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To get from             to              you travel… ___________________________________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To get from             to              you travel… ___________________________________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To get from             to              you travel… ___________________________________</a:t>
            </a:r>
          </a:p>
          <a:p>
            <a:pPr>
              <a:lnSpc>
                <a:spcPct val="150000"/>
              </a:lnSpc>
            </a:pPr>
            <a:endParaRPr lang="en-GB" sz="1200" dirty="0"/>
          </a:p>
          <a:p>
            <a:pPr>
              <a:lnSpc>
                <a:spcPct val="150000"/>
              </a:lnSpc>
            </a:pPr>
            <a:r>
              <a:rPr lang="en-GB" sz="1200" b="1" u="sng" dirty="0"/>
              <a:t>6- Figure Grid References:</a:t>
            </a:r>
          </a:p>
          <a:p>
            <a:pPr marL="228600" indent="-228600">
              <a:lnSpc>
                <a:spcPct val="150000"/>
              </a:lnSpc>
              <a:buAutoNum type="alphaLcParenR"/>
            </a:pPr>
            <a:r>
              <a:rPr lang="en-GB" sz="1200" dirty="0"/>
              <a:t>What is the 6 figure grid reference for the            ? 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Which shape is found in grid reference </a:t>
            </a:r>
            <a:r>
              <a:rPr lang="en-GB" sz="1200" b="1" dirty="0"/>
              <a:t>225,468?   </a:t>
            </a:r>
            <a:r>
              <a:rPr lang="en-GB" sz="1200" dirty="0"/>
              <a:t>____________________________</a:t>
            </a:r>
          </a:p>
          <a:p>
            <a:pPr marL="228600" indent="-228600">
              <a:lnSpc>
                <a:spcPct val="150000"/>
              </a:lnSpc>
              <a:buFontTx/>
              <a:buAutoNum type="alphaLcParenR"/>
            </a:pPr>
            <a:r>
              <a:rPr lang="en-GB" sz="1200" dirty="0"/>
              <a:t>Draw a            in grid reference </a:t>
            </a:r>
            <a:r>
              <a:rPr lang="en-GB" sz="1200" b="1" dirty="0"/>
              <a:t>236,453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FD35548-EAFB-42C1-995C-516E0D331DDA}"/>
              </a:ext>
            </a:extLst>
          </p:cNvPr>
          <p:cNvSpPr/>
          <p:nvPr/>
        </p:nvSpPr>
        <p:spPr>
          <a:xfrm>
            <a:off x="117564" y="660032"/>
            <a:ext cx="5978436" cy="61217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9EB45D6-7B19-4FA5-9A69-803F4B7EB062}"/>
              </a:ext>
            </a:extLst>
          </p:cNvPr>
          <p:cNvGrpSpPr/>
          <p:nvPr/>
        </p:nvGrpSpPr>
        <p:grpSpPr>
          <a:xfrm>
            <a:off x="651570" y="774826"/>
            <a:ext cx="4981575" cy="5159743"/>
            <a:chOff x="494225" y="1181100"/>
            <a:chExt cx="5110642" cy="5159743"/>
          </a:xfrm>
        </p:grpSpPr>
        <p:pic>
          <p:nvPicPr>
            <p:cNvPr id="9218" name="Picture 2" descr="4 Figure Grid References - Geo for CXC">
              <a:extLst>
                <a:ext uri="{FF2B5EF4-FFF2-40B4-BE49-F238E27FC236}">
                  <a16:creationId xmlns:a16="http://schemas.microsoft.com/office/drawing/2014/main" id="{24F24B29-0948-4DD0-80B3-236BCBCA32C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1" t="5049" r="5590" b="4150"/>
            <a:stretch/>
          </p:blipFill>
          <p:spPr bwMode="auto">
            <a:xfrm>
              <a:off x="494225" y="1181100"/>
              <a:ext cx="5110642" cy="51597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A89C1B13-B8C9-4A21-AD60-3D5E85A09F8B}"/>
                </a:ext>
              </a:extLst>
            </p:cNvPr>
            <p:cNvSpPr/>
            <p:nvPr/>
          </p:nvSpPr>
          <p:spPr>
            <a:xfrm>
              <a:off x="1303055" y="2239198"/>
              <a:ext cx="184825" cy="214008"/>
            </a:xfrm>
            <a:prstGeom prst="star5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2104F5AB-ADC1-4D88-8C30-D6F63694DC66}"/>
                </a:ext>
              </a:extLst>
            </p:cNvPr>
            <p:cNvSpPr/>
            <p:nvPr/>
          </p:nvSpPr>
          <p:spPr>
            <a:xfrm>
              <a:off x="3472774" y="4426085"/>
              <a:ext cx="175098" cy="184826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5CBC6BE-8493-47F8-9644-AD2398161699}"/>
                </a:ext>
              </a:extLst>
            </p:cNvPr>
            <p:cNvSpPr/>
            <p:nvPr/>
          </p:nvSpPr>
          <p:spPr>
            <a:xfrm>
              <a:off x="4814794" y="1653702"/>
              <a:ext cx="175098" cy="18482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Moon 10">
              <a:extLst>
                <a:ext uri="{FF2B5EF4-FFF2-40B4-BE49-F238E27FC236}">
                  <a16:creationId xmlns:a16="http://schemas.microsoft.com/office/drawing/2014/main" id="{CEAA2994-5548-4308-89DF-0E8BAA3C293A}"/>
                </a:ext>
              </a:extLst>
            </p:cNvPr>
            <p:cNvSpPr/>
            <p:nvPr/>
          </p:nvSpPr>
          <p:spPr>
            <a:xfrm>
              <a:off x="2445382" y="3749761"/>
              <a:ext cx="175098" cy="223736"/>
            </a:xfrm>
            <a:prstGeom prst="moo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Multiplication Sign 11">
              <a:extLst>
                <a:ext uri="{FF2B5EF4-FFF2-40B4-BE49-F238E27FC236}">
                  <a16:creationId xmlns:a16="http://schemas.microsoft.com/office/drawing/2014/main" id="{D1BD602F-5E37-481A-9475-0BA3BB7FFB15}"/>
                </a:ext>
              </a:extLst>
            </p:cNvPr>
            <p:cNvSpPr/>
            <p:nvPr/>
          </p:nvSpPr>
          <p:spPr>
            <a:xfrm>
              <a:off x="1060089" y="5424015"/>
              <a:ext cx="311285" cy="291830"/>
            </a:xfrm>
            <a:prstGeom prst="mathMultiply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Heart 12">
              <a:extLst>
                <a:ext uri="{FF2B5EF4-FFF2-40B4-BE49-F238E27FC236}">
                  <a16:creationId xmlns:a16="http://schemas.microsoft.com/office/drawing/2014/main" id="{5FCA3AEC-FCE0-4C25-8FD0-BE3691BC7261}"/>
                </a:ext>
              </a:extLst>
            </p:cNvPr>
            <p:cNvSpPr/>
            <p:nvPr/>
          </p:nvSpPr>
          <p:spPr>
            <a:xfrm>
              <a:off x="4853881" y="5052241"/>
              <a:ext cx="175098" cy="184826"/>
            </a:xfrm>
            <a:prstGeom prst="hear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4F5BD3B-62A4-4C2B-87D9-4A11B6E68A0D}"/>
                </a:ext>
              </a:extLst>
            </p:cNvPr>
            <p:cNvSpPr/>
            <p:nvPr/>
          </p:nvSpPr>
          <p:spPr>
            <a:xfrm>
              <a:off x="2479253" y="1893929"/>
              <a:ext cx="326243" cy="89575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Flowchart: Decision 14">
              <a:extLst>
                <a:ext uri="{FF2B5EF4-FFF2-40B4-BE49-F238E27FC236}">
                  <a16:creationId xmlns:a16="http://schemas.microsoft.com/office/drawing/2014/main" id="{A83BB093-26D8-4688-B826-8E7E4320C3D8}"/>
                </a:ext>
              </a:extLst>
            </p:cNvPr>
            <p:cNvSpPr/>
            <p:nvPr/>
          </p:nvSpPr>
          <p:spPr>
            <a:xfrm>
              <a:off x="3668393" y="2850204"/>
              <a:ext cx="319462" cy="204281"/>
            </a:xfrm>
            <a:prstGeom prst="flowChartDecisio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7" name="Title 1">
            <a:extLst>
              <a:ext uri="{FF2B5EF4-FFF2-40B4-BE49-F238E27FC236}">
                <a16:creationId xmlns:a16="http://schemas.microsoft.com/office/drawing/2014/main" id="{2BC4BAE6-9CD3-4732-A5F2-5AC7C3EEFFFE}"/>
              </a:ext>
            </a:extLst>
          </p:cNvPr>
          <p:cNvSpPr txBox="1">
            <a:spLocks/>
          </p:cNvSpPr>
          <p:nvPr/>
        </p:nvSpPr>
        <p:spPr>
          <a:xfrm>
            <a:off x="78375" y="120877"/>
            <a:ext cx="12000413" cy="4364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dirty="0">
                <a:cs typeface="Arial" panose="020B0604020202020204" pitchFamily="34" charset="0"/>
              </a:rPr>
              <a:t>Year 8 Weekly Homework Autumn 2.8                  </a:t>
            </a:r>
            <a:r>
              <a:rPr lang="en-GB" sz="1600" b="1" dirty="0">
                <a:cs typeface="Arial" panose="020B0604020202020204" pitchFamily="34" charset="0"/>
              </a:rPr>
              <a:t>Map Skills: Scale, Distance, Compass Points and Grid References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CE0B36D-4760-4D28-8E4A-66A46C424681}"/>
              </a:ext>
            </a:extLst>
          </p:cNvPr>
          <p:cNvCxnSpPr>
            <a:cxnSpLocks/>
          </p:cNvCxnSpPr>
          <p:nvPr/>
        </p:nvCxnSpPr>
        <p:spPr>
          <a:xfrm>
            <a:off x="3979512" y="6432851"/>
            <a:ext cx="955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9F71B04-8747-43CB-A646-CD052D59EAC9}"/>
              </a:ext>
            </a:extLst>
          </p:cNvPr>
          <p:cNvSpPr txBox="1"/>
          <p:nvPr/>
        </p:nvSpPr>
        <p:spPr>
          <a:xfrm>
            <a:off x="4200258" y="6154885"/>
            <a:ext cx="438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2cm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F5151AF-D8A4-4502-803E-99D5C5535082}"/>
              </a:ext>
            </a:extLst>
          </p:cNvPr>
          <p:cNvSpPr txBox="1"/>
          <p:nvPr/>
        </p:nvSpPr>
        <p:spPr>
          <a:xfrm>
            <a:off x="4200258" y="645747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1km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977EAD2-B47F-4AAC-9171-0FC174B8EF29}"/>
              </a:ext>
            </a:extLst>
          </p:cNvPr>
          <p:cNvSpPr txBox="1"/>
          <p:nvPr/>
        </p:nvSpPr>
        <p:spPr>
          <a:xfrm>
            <a:off x="5129721" y="6285690"/>
            <a:ext cx="771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2cm: 1km</a:t>
            </a:r>
          </a:p>
        </p:txBody>
      </p:sp>
      <p:sp>
        <p:nvSpPr>
          <p:cNvPr id="46" name="Multiplication Sign 45">
            <a:extLst>
              <a:ext uri="{FF2B5EF4-FFF2-40B4-BE49-F238E27FC236}">
                <a16:creationId xmlns:a16="http://schemas.microsoft.com/office/drawing/2014/main" id="{EF58C5E5-7C19-418A-968B-8A650C707DB0}"/>
              </a:ext>
            </a:extLst>
          </p:cNvPr>
          <p:cNvSpPr/>
          <p:nvPr/>
        </p:nvSpPr>
        <p:spPr>
          <a:xfrm>
            <a:off x="8856123" y="2487563"/>
            <a:ext cx="318004" cy="30382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Heart 47">
            <a:extLst>
              <a:ext uri="{FF2B5EF4-FFF2-40B4-BE49-F238E27FC236}">
                <a16:creationId xmlns:a16="http://schemas.microsoft.com/office/drawing/2014/main" id="{0EDD77F3-57A4-498B-B24F-8DFA445192CF}"/>
              </a:ext>
            </a:extLst>
          </p:cNvPr>
          <p:cNvSpPr/>
          <p:nvPr/>
        </p:nvSpPr>
        <p:spPr>
          <a:xfrm>
            <a:off x="9614912" y="2547060"/>
            <a:ext cx="170676" cy="184826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Moon 48">
            <a:extLst>
              <a:ext uri="{FF2B5EF4-FFF2-40B4-BE49-F238E27FC236}">
                <a16:creationId xmlns:a16="http://schemas.microsoft.com/office/drawing/2014/main" id="{6DC1CDD9-1FB6-4F10-941C-E639D8A118E3}"/>
              </a:ext>
            </a:extLst>
          </p:cNvPr>
          <p:cNvSpPr/>
          <p:nvPr/>
        </p:nvSpPr>
        <p:spPr>
          <a:xfrm>
            <a:off x="8921677" y="2827542"/>
            <a:ext cx="170676" cy="223736"/>
          </a:xfrm>
          <a:prstGeom prst="mo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4BF652B7-FB35-4658-805A-CF9652642FAA}"/>
              </a:ext>
            </a:extLst>
          </p:cNvPr>
          <p:cNvSpPr/>
          <p:nvPr/>
        </p:nvSpPr>
        <p:spPr>
          <a:xfrm>
            <a:off x="9624185" y="2811893"/>
            <a:ext cx="170676" cy="18482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8BDEC85-BE61-4FDE-90E7-7A055F70C7A9}"/>
              </a:ext>
            </a:extLst>
          </p:cNvPr>
          <p:cNvSpPr/>
          <p:nvPr/>
        </p:nvSpPr>
        <p:spPr>
          <a:xfrm>
            <a:off x="8705999" y="3162439"/>
            <a:ext cx="318004" cy="8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E47D760-7A2B-49A1-8484-FE2545F99AC5}"/>
              </a:ext>
            </a:extLst>
          </p:cNvPr>
          <p:cNvSpPr/>
          <p:nvPr/>
        </p:nvSpPr>
        <p:spPr>
          <a:xfrm>
            <a:off x="9439588" y="3105210"/>
            <a:ext cx="170676" cy="1848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Isosceles Triangle 61">
            <a:extLst>
              <a:ext uri="{FF2B5EF4-FFF2-40B4-BE49-F238E27FC236}">
                <a16:creationId xmlns:a16="http://schemas.microsoft.com/office/drawing/2014/main" id="{B95C2266-7327-468F-85E2-EE093D4B2C07}"/>
              </a:ext>
            </a:extLst>
          </p:cNvPr>
          <p:cNvSpPr/>
          <p:nvPr/>
        </p:nvSpPr>
        <p:spPr>
          <a:xfrm>
            <a:off x="8770785" y="3354698"/>
            <a:ext cx="170676" cy="18482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Heart 62">
            <a:extLst>
              <a:ext uri="{FF2B5EF4-FFF2-40B4-BE49-F238E27FC236}">
                <a16:creationId xmlns:a16="http://schemas.microsoft.com/office/drawing/2014/main" id="{4CB70DCE-1756-4542-82B1-283228CD2007}"/>
              </a:ext>
            </a:extLst>
          </p:cNvPr>
          <p:cNvSpPr/>
          <p:nvPr/>
        </p:nvSpPr>
        <p:spPr>
          <a:xfrm>
            <a:off x="9457739" y="3402579"/>
            <a:ext cx="170676" cy="184826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AE09FCB-BCC4-40E6-8B84-08CC99917620}"/>
              </a:ext>
            </a:extLst>
          </p:cNvPr>
          <p:cNvCxnSpPr/>
          <p:nvPr/>
        </p:nvCxnSpPr>
        <p:spPr>
          <a:xfrm flipV="1">
            <a:off x="326635" y="890970"/>
            <a:ext cx="0" cy="417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BD0962D-08F3-4699-AD65-34E0DF57A745}"/>
              </a:ext>
            </a:extLst>
          </p:cNvPr>
          <p:cNvSpPr txBox="1"/>
          <p:nvPr/>
        </p:nvSpPr>
        <p:spPr>
          <a:xfrm>
            <a:off x="188983" y="660032"/>
            <a:ext cx="2753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N</a:t>
            </a:r>
          </a:p>
        </p:txBody>
      </p:sp>
      <p:sp>
        <p:nvSpPr>
          <p:cNvPr id="38" name="Multiplication Sign 37">
            <a:extLst>
              <a:ext uri="{FF2B5EF4-FFF2-40B4-BE49-F238E27FC236}">
                <a16:creationId xmlns:a16="http://schemas.microsoft.com/office/drawing/2014/main" id="{70EF9398-CB50-4FEB-AB41-73DC41DB39AB}"/>
              </a:ext>
            </a:extLst>
          </p:cNvPr>
          <p:cNvSpPr/>
          <p:nvPr/>
        </p:nvSpPr>
        <p:spPr>
          <a:xfrm>
            <a:off x="7216538" y="4152401"/>
            <a:ext cx="318004" cy="30382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Star: 5 Points 38">
            <a:extLst>
              <a:ext uri="{FF2B5EF4-FFF2-40B4-BE49-F238E27FC236}">
                <a16:creationId xmlns:a16="http://schemas.microsoft.com/office/drawing/2014/main" id="{86DBF508-9CE1-478A-9AA7-31759347A39C}"/>
              </a:ext>
            </a:extLst>
          </p:cNvPr>
          <p:cNvSpPr/>
          <p:nvPr/>
        </p:nvSpPr>
        <p:spPr>
          <a:xfrm>
            <a:off x="7916462" y="4158040"/>
            <a:ext cx="180157" cy="214008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973F610-3310-4537-819B-6B4B52551A75}"/>
              </a:ext>
            </a:extLst>
          </p:cNvPr>
          <p:cNvSpPr/>
          <p:nvPr/>
        </p:nvSpPr>
        <p:spPr>
          <a:xfrm>
            <a:off x="7225416" y="4518386"/>
            <a:ext cx="318004" cy="8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Heart 41">
            <a:extLst>
              <a:ext uri="{FF2B5EF4-FFF2-40B4-BE49-F238E27FC236}">
                <a16:creationId xmlns:a16="http://schemas.microsoft.com/office/drawing/2014/main" id="{BE2E9D68-4035-40FB-B74C-AA807B63A595}"/>
              </a:ext>
            </a:extLst>
          </p:cNvPr>
          <p:cNvSpPr/>
          <p:nvPr/>
        </p:nvSpPr>
        <p:spPr>
          <a:xfrm>
            <a:off x="7942603" y="4474173"/>
            <a:ext cx="170676" cy="184826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7007731E-0DB5-4A45-95B7-A51B3DF9665F}"/>
              </a:ext>
            </a:extLst>
          </p:cNvPr>
          <p:cNvSpPr/>
          <p:nvPr/>
        </p:nvSpPr>
        <p:spPr>
          <a:xfrm>
            <a:off x="7290202" y="4721551"/>
            <a:ext cx="170676" cy="18482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Moon 43">
            <a:extLst>
              <a:ext uri="{FF2B5EF4-FFF2-40B4-BE49-F238E27FC236}">
                <a16:creationId xmlns:a16="http://schemas.microsoft.com/office/drawing/2014/main" id="{AC49BC6A-5B9A-49A1-9190-120C61715E36}"/>
              </a:ext>
            </a:extLst>
          </p:cNvPr>
          <p:cNvSpPr/>
          <p:nvPr/>
        </p:nvSpPr>
        <p:spPr>
          <a:xfrm>
            <a:off x="7942603" y="4716734"/>
            <a:ext cx="170676" cy="223736"/>
          </a:xfrm>
          <a:prstGeom prst="mo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F74DFBC-549C-4AD4-826D-14550C10B7D8}"/>
              </a:ext>
            </a:extLst>
          </p:cNvPr>
          <p:cNvSpPr/>
          <p:nvPr/>
        </p:nvSpPr>
        <p:spPr>
          <a:xfrm>
            <a:off x="7299080" y="5021842"/>
            <a:ext cx="170676" cy="1848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Flowchart: Decision 64">
            <a:extLst>
              <a:ext uri="{FF2B5EF4-FFF2-40B4-BE49-F238E27FC236}">
                <a16:creationId xmlns:a16="http://schemas.microsoft.com/office/drawing/2014/main" id="{6B1843E4-3858-46DC-B38C-27B6B76DC64C}"/>
              </a:ext>
            </a:extLst>
          </p:cNvPr>
          <p:cNvSpPr/>
          <p:nvPr/>
        </p:nvSpPr>
        <p:spPr>
          <a:xfrm>
            <a:off x="7872244" y="5030370"/>
            <a:ext cx="311394" cy="204281"/>
          </a:xfrm>
          <a:prstGeom prst="flowChartDecisi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Isosceles Triangle 65">
            <a:extLst>
              <a:ext uri="{FF2B5EF4-FFF2-40B4-BE49-F238E27FC236}">
                <a16:creationId xmlns:a16="http://schemas.microsoft.com/office/drawing/2014/main" id="{6DD10C09-E685-4F9E-B447-7DCD533A5C98}"/>
              </a:ext>
            </a:extLst>
          </p:cNvPr>
          <p:cNvSpPr/>
          <p:nvPr/>
        </p:nvSpPr>
        <p:spPr>
          <a:xfrm>
            <a:off x="9129483" y="5818181"/>
            <a:ext cx="170676" cy="18482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7" name="Arrow: Right 66">
            <a:extLst>
              <a:ext uri="{FF2B5EF4-FFF2-40B4-BE49-F238E27FC236}">
                <a16:creationId xmlns:a16="http://schemas.microsoft.com/office/drawing/2014/main" id="{C2307818-54B4-4285-8966-A2179E4FB931}"/>
              </a:ext>
            </a:extLst>
          </p:cNvPr>
          <p:cNvSpPr/>
          <p:nvPr/>
        </p:nvSpPr>
        <p:spPr>
          <a:xfrm>
            <a:off x="6966812" y="6383214"/>
            <a:ext cx="276360" cy="2050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86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DAD919C4A92C4A868A6EC556AE103C" ma:contentTypeVersion="21" ma:contentTypeDescription="Create a new document." ma:contentTypeScope="" ma:versionID="0a08bc4dcccfe27e78abec6b4de1ff41">
  <xsd:schema xmlns:xsd="http://www.w3.org/2001/XMLSchema" xmlns:xs="http://www.w3.org/2001/XMLSchema" xmlns:p="http://schemas.microsoft.com/office/2006/metadata/properties" xmlns:ns2="b0291392-46c3-446b-b4e2-e6b1ee46160b" xmlns:ns3="55f71bee-26e1-45d7-9db5-e4529f37cebc" targetNamespace="http://schemas.microsoft.com/office/2006/metadata/properties" ma:root="true" ma:fieldsID="a440bc91a1757b50560911b0958e52f3" ns2:_="" ns3:_="">
    <xsd:import namespace="b0291392-46c3-446b-b4e2-e6b1ee46160b"/>
    <xsd:import namespace="55f71bee-26e1-45d7-9db5-e4529f37cebc"/>
    <xsd:element name="properties">
      <xsd:complexType>
        <xsd:sequence>
          <xsd:element name="documentManagement">
            <xsd:complexType>
              <xsd:all>
                <xsd:element ref="ns2:CloudMigratorOriginId" minOccurs="0"/>
                <xsd:element ref="ns2:FileHash" minOccurs="0"/>
                <xsd:element ref="ns2:CloudMigratorVersion" minOccurs="0"/>
                <xsd:element ref="ns2:UniqueSourceRef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91392-46c3-446b-b4e2-e6b1ee46160b" elementFormDefault="qualified">
    <xsd:import namespace="http://schemas.microsoft.com/office/2006/documentManagement/types"/>
    <xsd:import namespace="http://schemas.microsoft.com/office/infopath/2007/PartnerControls"/>
    <xsd:element name="CloudMigratorOriginId" ma:index="8" nillable="true" ma:displayName="CloudMigratorOriginId" ma:internalName="CloudMigratorOriginId">
      <xsd:simpleType>
        <xsd:restriction base="dms:Note">
          <xsd:maxLength value="255"/>
        </xsd:restriction>
      </xsd:simpleType>
    </xsd:element>
    <xsd:element name="FileHash" ma:index="9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0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71bee-26e1-45d7-9db5-e4529f37cebc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35eee122-889a-4c0e-bbab-2dbd83197f23}" ma:internalName="TaxCatchAll" ma:showField="CatchAllData" ma:web="55f71bee-26e1-45d7-9db5-e4529f37ce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oudMigratorVersion xmlns="b0291392-46c3-446b-b4e2-e6b1ee46160b" xsi:nil="true"/>
    <FileHash xmlns="b0291392-46c3-446b-b4e2-e6b1ee46160b" xsi:nil="true"/>
    <UniqueSourceRef xmlns="b0291392-46c3-446b-b4e2-e6b1ee46160b" xsi:nil="true"/>
    <CloudMigratorOriginId xmlns="b0291392-46c3-446b-b4e2-e6b1ee46160b" xsi:nil="true"/>
    <TaxCatchAll xmlns="55f71bee-26e1-45d7-9db5-e4529f37cebc" xsi:nil="true"/>
    <lcf76f155ced4ddcb4097134ff3c332f xmlns="b0291392-46c3-446b-b4e2-e6b1ee46160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B984022-C3AA-4BBA-BEBA-49E7849F62CC}"/>
</file>

<file path=customXml/itemProps2.xml><?xml version="1.0" encoding="utf-8"?>
<ds:datastoreItem xmlns:ds="http://schemas.openxmlformats.org/officeDocument/2006/customXml" ds:itemID="{FDE2D7A6-E747-46E6-A415-F85E2F7710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D1E3F9-E7A9-463B-8141-8FCE0DD98CE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1631</Words>
  <Application>Microsoft Office PowerPoint</Application>
  <PresentationFormat>Widescreen</PresentationFormat>
  <Paragraphs>332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Year 9 Weekly Homework Autumn 2.1                                         Map Skills: Grid References </vt:lpstr>
      <vt:lpstr>Year 9 Weekly Homework Autumn 2.2     Uses and Threats to the Coast                                               Knowledge Book: page 24- 25</vt:lpstr>
      <vt:lpstr>Year 9 Weekly Homework Autumn 2.3                      Shoreline Management Plans &amp; Stakeholders                                             Knowledge Book: P26</vt:lpstr>
      <vt:lpstr>Year 9 Weekly Homework Autumn 2.4                                  Coastal Management Strategies                                                 Knowledge Book: P26-P28</vt:lpstr>
      <vt:lpstr>Year 9 Weekly Homework Autumn 2.5                                        The Holderness Coastline                                              Knowledge Book: Page 29-30</vt:lpstr>
      <vt:lpstr>Year 9 Weekly Homework Autumn 2.6                                Climate Change and the Maldives                                                      Knowledge Book 31-33</vt:lpstr>
      <vt:lpstr>Year 9 Weekly Homework 2.7                                                   Coastal Landforms Recap                                                  Knowledge Book: P15-18, 21-23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Saint Benedict Catholic Voluntary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Riana Burton Waul</dc:creator>
  <cp:lastModifiedBy>Riana Burton</cp:lastModifiedBy>
  <cp:revision>43</cp:revision>
  <dcterms:created xsi:type="dcterms:W3CDTF">2021-06-22T11:21:06Z</dcterms:created>
  <dcterms:modified xsi:type="dcterms:W3CDTF">2021-10-17T11:26:17Z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0x010100DCDAD919C4A92C4A868A6EC556AE103C</vt:lpwstr>
  </property>
</Properties>
</file>