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63" r:id="rId5"/>
    <p:sldId id="259" r:id="rId6"/>
    <p:sldId id="260" r:id="rId7"/>
    <p:sldId id="272" r:id="rId8"/>
    <p:sldId id="261" r:id="rId9"/>
    <p:sldId id="262" r:id="rId10"/>
    <p:sldId id="270" r:id="rId11"/>
    <p:sldId id="264" r:id="rId12"/>
    <p:sldId id="265" r:id="rId13"/>
    <p:sldId id="266" r:id="rId14"/>
    <p:sldId id="26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099015-F215-4312-80E0-D9AD9462A768}" type="datetimeFigureOut">
              <a:rPr lang="en-GB" smtClean="0"/>
              <a:t>14/07/2022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F83485-6380-49AE-BAE1-AE80E89F29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773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10D92-6801-4616-955B-31875B329D55}" type="datetimeFigureOut">
              <a:rPr lang="en-GB" smtClean="0"/>
              <a:t>14/07/2022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C186D-4D61-4049-8FFA-99A643D117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8547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10D92-6801-4616-955B-31875B329D55}" type="datetimeFigureOut">
              <a:rPr lang="en-GB" smtClean="0"/>
              <a:t>14/07/2022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C186D-4D61-4049-8FFA-99A643D117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7293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10D92-6801-4616-955B-31875B329D55}" type="datetimeFigureOut">
              <a:rPr lang="en-GB" smtClean="0"/>
              <a:t>14/07/2022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C186D-4D61-4049-8FFA-99A643D117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6068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10D92-6801-4616-955B-31875B329D55}" type="datetimeFigureOut">
              <a:rPr lang="en-GB" smtClean="0"/>
              <a:t>14/07/2022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C186D-4D61-4049-8FFA-99A643D117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400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10D92-6801-4616-955B-31875B329D55}" type="datetimeFigureOut">
              <a:rPr lang="en-GB" smtClean="0"/>
              <a:t>14/07/2022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C186D-4D61-4049-8FFA-99A643D117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2557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10D92-6801-4616-955B-31875B329D55}" type="datetimeFigureOut">
              <a:rPr lang="en-GB" smtClean="0"/>
              <a:t>14/07/2022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C186D-4D61-4049-8FFA-99A643D117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0845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10D92-6801-4616-955B-31875B329D55}" type="datetimeFigureOut">
              <a:rPr lang="en-GB" smtClean="0"/>
              <a:t>14/07/2022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C186D-4D61-4049-8FFA-99A643D117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844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10D92-6801-4616-955B-31875B329D55}" type="datetimeFigureOut">
              <a:rPr lang="en-GB" smtClean="0"/>
              <a:t>14/07/2022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C186D-4D61-4049-8FFA-99A643D117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780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10D92-6801-4616-955B-31875B329D55}" type="datetimeFigureOut">
              <a:rPr lang="en-GB" smtClean="0"/>
              <a:t>14/07/2022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C186D-4D61-4049-8FFA-99A643D117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03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10D92-6801-4616-955B-31875B329D55}" type="datetimeFigureOut">
              <a:rPr lang="en-GB" smtClean="0"/>
              <a:t>14/07/2022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C186D-4D61-4049-8FFA-99A643D117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794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10D92-6801-4616-955B-31875B329D55}" type="datetimeFigureOut">
              <a:rPr lang="en-GB" smtClean="0"/>
              <a:t>14/07/2022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C186D-4D61-4049-8FFA-99A643D117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8512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10D92-6801-4616-955B-31875B329D55}" type="datetimeFigureOut">
              <a:rPr lang="en-GB" smtClean="0"/>
              <a:t>14/07/2022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C186D-4D61-4049-8FFA-99A643D117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430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7247A1C-1068-4477-B2A9-DEA3F041B1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11200" y="963507"/>
            <a:ext cx="4815769" cy="2304627"/>
          </a:xfrm>
        </p:spPr>
        <p:txBody>
          <a:bodyPr anchor="b">
            <a:normAutofit lnSpcReduction="10000"/>
          </a:bodyPr>
          <a:lstStyle/>
          <a:p>
            <a:pPr marL="0" indent="0">
              <a:buNone/>
            </a:pPr>
            <a:r>
              <a:rPr lang="en-GB" sz="2000" b="1" dirty="0">
                <a:latin typeface="Arial"/>
                <a:cs typeface="Arial"/>
              </a:rPr>
              <a:t>Geography Homework Booklet</a:t>
            </a:r>
          </a:p>
          <a:p>
            <a:pPr marL="0" indent="0">
              <a:buNone/>
            </a:pPr>
            <a:r>
              <a:rPr lang="en-GB" sz="2000" b="1" dirty="0">
                <a:latin typeface="Arial"/>
                <a:cs typeface="Arial"/>
              </a:rPr>
              <a:t>Year 9 Autumn 1: Coasts 1</a:t>
            </a:r>
          </a:p>
          <a:p>
            <a:pPr marL="0" indent="0">
              <a:buNone/>
            </a:pPr>
            <a:r>
              <a:rPr lang="en-GB" sz="2000" b="1" dirty="0">
                <a:latin typeface="Arial"/>
                <a:cs typeface="Arial"/>
              </a:rPr>
              <a:t>Name:</a:t>
            </a:r>
          </a:p>
          <a:p>
            <a:pPr marL="0" indent="0">
              <a:buNone/>
            </a:pPr>
            <a:r>
              <a:rPr lang="en-GB" sz="2000" b="1" dirty="0">
                <a:latin typeface="Arial"/>
                <a:cs typeface="Arial"/>
              </a:rPr>
              <a:t>Class:</a:t>
            </a:r>
          </a:p>
          <a:p>
            <a:pPr marL="0" indent="0">
              <a:buNone/>
            </a:pPr>
            <a:r>
              <a:rPr lang="en-GB" sz="2000" b="1" dirty="0">
                <a:latin typeface="Arial"/>
                <a:cs typeface="Arial"/>
              </a:rPr>
              <a:t>Teacher: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2989D8-7BD8-49CF-9568-B5EA01392F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60874" y="3589865"/>
            <a:ext cx="4866095" cy="238355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000" b="1">
                <a:latin typeface="Arial" panose="020B0604020202020204" pitchFamily="34" charset="0"/>
                <a:cs typeface="Arial" panose="020B0604020202020204" pitchFamily="34" charset="0"/>
              </a:rPr>
              <a:t>Homework Expectations:</a:t>
            </a:r>
          </a:p>
          <a:p>
            <a:pPr marL="0" indent="0">
              <a:buNone/>
            </a:pPr>
            <a:r>
              <a:rPr lang="en-GB" sz="2000">
                <a:latin typeface="Arial" panose="020B0604020202020204" pitchFamily="34" charset="0"/>
                <a:cs typeface="Arial" panose="020B0604020202020204" pitchFamily="34" charset="0"/>
              </a:rPr>
              <a:t>You must keep this booklet neat and presentable</a:t>
            </a:r>
          </a:p>
          <a:p>
            <a:pPr marL="0" indent="0">
              <a:buNone/>
            </a:pPr>
            <a:r>
              <a:rPr lang="en-GB" sz="2000">
                <a:latin typeface="Arial" panose="020B0604020202020204" pitchFamily="34" charset="0"/>
                <a:cs typeface="Arial" panose="020B0604020202020204" pitchFamily="34" charset="0"/>
              </a:rPr>
              <a:t>All homework must be completed for the date set</a:t>
            </a:r>
          </a:p>
          <a:p>
            <a:pPr marL="0" indent="0">
              <a:buNone/>
            </a:pPr>
            <a:r>
              <a:rPr lang="en-GB" sz="2000">
                <a:latin typeface="Arial" panose="020B0604020202020204" pitchFamily="34" charset="0"/>
                <a:cs typeface="Arial" panose="020B0604020202020204" pitchFamily="34" charset="0"/>
              </a:rPr>
              <a:t>High effort is expected in all tasks</a:t>
            </a:r>
          </a:p>
          <a:p>
            <a:pPr marL="0" indent="0">
              <a:buNone/>
            </a:pPr>
            <a:r>
              <a:rPr lang="en-GB" sz="2000">
                <a:latin typeface="Arial" panose="020B0604020202020204" pitchFamily="34" charset="0"/>
                <a:cs typeface="Arial" panose="020B0604020202020204" pitchFamily="34" charset="0"/>
              </a:rPr>
              <a:t>You will boost all work in red pen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C82C7F8-089E-4428-B794-64E4B4D02BC8}"/>
              </a:ext>
            </a:extLst>
          </p:cNvPr>
          <p:cNvGrpSpPr/>
          <p:nvPr/>
        </p:nvGrpSpPr>
        <p:grpSpPr>
          <a:xfrm>
            <a:off x="341601" y="764307"/>
            <a:ext cx="5845272" cy="5366328"/>
            <a:chOff x="341601" y="764307"/>
            <a:chExt cx="5845272" cy="5366328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B3CDF843-B27B-4E67-884B-0BBE69634F9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41601" y="814747"/>
              <a:ext cx="5845272" cy="5228505"/>
            </a:xfrm>
            <a:prstGeom prst="rect">
              <a:avLst/>
            </a:prstGeom>
          </p:spPr>
        </p:pic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C341E48F-200B-4E41-8512-3BAFAC0B0799}"/>
                </a:ext>
              </a:extLst>
            </p:cNvPr>
            <p:cNvSpPr/>
            <p:nvPr/>
          </p:nvSpPr>
          <p:spPr>
            <a:xfrm>
              <a:off x="646546" y="764307"/>
              <a:ext cx="5366328" cy="5366328"/>
            </a:xfrm>
            <a:prstGeom prst="ellipse">
              <a:avLst/>
            </a:prstGeom>
            <a:noFill/>
            <a:ln w="76200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5597018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839788" y="335688"/>
            <a:ext cx="5157787" cy="823912"/>
          </a:xfrm>
        </p:spPr>
        <p:txBody>
          <a:bodyPr/>
          <a:lstStyle/>
          <a:p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Questions to ask: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839788" y="1159600"/>
            <a:ext cx="5157787" cy="50300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6172200" y="335688"/>
            <a:ext cx="5183188" cy="823912"/>
          </a:xfrm>
        </p:spPr>
        <p:txBody>
          <a:bodyPr/>
          <a:lstStyle/>
          <a:p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Notes: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6172200" y="1159600"/>
            <a:ext cx="5183188" cy="50300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marL="0" indent="0">
              <a:buNone/>
            </a:pPr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520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839788" y="335688"/>
            <a:ext cx="5157787" cy="823912"/>
          </a:xfrm>
        </p:spPr>
        <p:txBody>
          <a:bodyPr/>
          <a:lstStyle/>
          <a:p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Questions to ask: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839788" y="1159600"/>
            <a:ext cx="5157787" cy="50300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6172200" y="335688"/>
            <a:ext cx="5183188" cy="823912"/>
          </a:xfrm>
        </p:spPr>
        <p:txBody>
          <a:bodyPr/>
          <a:lstStyle/>
          <a:p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Notes: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6172200" y="1159600"/>
            <a:ext cx="5183188" cy="50300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marL="0" indent="0">
              <a:buNone/>
            </a:pPr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228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375" y="120877"/>
            <a:ext cx="12000413" cy="43647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GB" sz="1600" dirty="0">
                <a:cs typeface="Arial"/>
              </a:rPr>
              <a:t>Year 9 Weekly Homework Autumn 1.1	</a:t>
            </a:r>
            <a:r>
              <a:rPr lang="en-GB" sz="1600" b="1" dirty="0">
                <a:cs typeface="Arial"/>
              </a:rPr>
              <a:t>	                       Waves</a:t>
            </a:r>
            <a:r>
              <a:rPr lang="en-GB" sz="1600" dirty="0">
                <a:cs typeface="Arial"/>
              </a:rPr>
              <a:t>		                                                                           KB: </a:t>
            </a:r>
            <a:r>
              <a:rPr lang="en-GB" sz="1600">
                <a:cs typeface="Arial"/>
              </a:rPr>
              <a:t>page 4</a:t>
            </a:r>
            <a:endParaRPr lang="en-US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761771"/>
              </p:ext>
            </p:extLst>
          </p:nvPr>
        </p:nvGraphicFramePr>
        <p:xfrm>
          <a:off x="121916" y="610396"/>
          <a:ext cx="11956872" cy="61688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8436">
                  <a:extLst>
                    <a:ext uri="{9D8B030D-6E8A-4147-A177-3AD203B41FA5}">
                      <a16:colId xmlns:a16="http://schemas.microsoft.com/office/drawing/2014/main" val="1663066600"/>
                    </a:ext>
                  </a:extLst>
                </a:gridCol>
                <a:gridCol w="5978436">
                  <a:extLst>
                    <a:ext uri="{9D8B030D-6E8A-4147-A177-3AD203B41FA5}">
                      <a16:colId xmlns:a16="http://schemas.microsoft.com/office/drawing/2014/main" val="2551129518"/>
                    </a:ext>
                  </a:extLst>
                </a:gridCol>
              </a:tblGrid>
              <a:tr h="2602704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200" b="1" baseline="0" dirty="0">
                          <a:latin typeface="+mn-lt"/>
                          <a:cs typeface="Arial"/>
                        </a:rPr>
                        <a:t>1.  Fill in the key terms and definitions for the following: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b="1" dirty="0">
                          <a:latin typeface="+mn-lt"/>
                        </a:rPr>
                        <a:t> </a:t>
                      </a:r>
                      <a:r>
                        <a:rPr lang="en-GB" sz="1200" b="1" dirty="0">
                          <a:latin typeface="+mn-lt"/>
                          <a:cs typeface="Arial"/>
                        </a:rPr>
                        <a:t>2.</a:t>
                      </a:r>
                      <a:r>
                        <a:rPr lang="en-GB" sz="1200" b="1" baseline="0" dirty="0">
                          <a:latin typeface="+mn-lt"/>
                          <a:cs typeface="Arial"/>
                        </a:rPr>
                        <a:t>  Study the diagrams on P4. Draw and label the two wave diagrams.</a:t>
                      </a:r>
                      <a:endParaRPr lang="en-GB" sz="1200" b="0" i="0" u="none" strike="noStrike" baseline="0" noProof="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6664193"/>
                  </a:ext>
                </a:extLst>
              </a:tr>
              <a:tr h="3227411">
                <a:tc>
                  <a:txBody>
                    <a:bodyPr/>
                    <a:lstStyle/>
                    <a:p>
                      <a:endParaRPr lang="en-GB" sz="1200" b="0" baseline="0" dirty="0">
                        <a:latin typeface="+mn-lt"/>
                        <a:cs typeface="Arial"/>
                      </a:endParaRPr>
                    </a:p>
                    <a:p>
                      <a:endParaRPr lang="en-GB" sz="1200" b="0" baseline="0" dirty="0">
                        <a:latin typeface="+mn-lt"/>
                        <a:cs typeface="Arial"/>
                      </a:endParaRPr>
                    </a:p>
                    <a:p>
                      <a:endParaRPr lang="en-GB" sz="1200" b="0" baseline="0" dirty="0">
                        <a:latin typeface="+mn-lt"/>
                        <a:cs typeface="Arial"/>
                      </a:endParaRPr>
                    </a:p>
                    <a:p>
                      <a:endParaRPr lang="en-GB" sz="1200" b="0" baseline="0" dirty="0">
                        <a:latin typeface="+mn-lt"/>
                        <a:cs typeface="Arial"/>
                      </a:endParaRPr>
                    </a:p>
                    <a:p>
                      <a:endParaRPr lang="en-GB" sz="1200" b="0" baseline="0" dirty="0">
                        <a:latin typeface="+mn-lt"/>
                        <a:cs typeface="Arial"/>
                      </a:endParaRPr>
                    </a:p>
                    <a:p>
                      <a:endParaRPr lang="en-GB" sz="1200" b="0" baseline="0" dirty="0">
                        <a:latin typeface="+mn-lt"/>
                        <a:cs typeface="Arial"/>
                      </a:endParaRPr>
                    </a:p>
                    <a:p>
                      <a:endParaRPr lang="en-GB" sz="1200" b="0" baseline="0" dirty="0">
                        <a:latin typeface="+mn-lt"/>
                        <a:cs typeface="Arial"/>
                      </a:endParaRPr>
                    </a:p>
                    <a:p>
                      <a:endParaRPr lang="en-GB" sz="1200" b="1" baseline="0" dirty="0">
                        <a:latin typeface="+mn-lt"/>
                        <a:cs typeface="Arial"/>
                      </a:endParaRPr>
                    </a:p>
                    <a:p>
                      <a:endParaRPr lang="en-GB" sz="1200" b="0" baseline="0" dirty="0">
                        <a:latin typeface="+mn-lt"/>
                        <a:cs typeface="Arial"/>
                      </a:endParaRPr>
                    </a:p>
                    <a:p>
                      <a:endParaRPr lang="en-GB" sz="1200" b="0" baseline="0" dirty="0">
                        <a:latin typeface="+mn-lt"/>
                        <a:cs typeface="Arial"/>
                      </a:endParaRPr>
                    </a:p>
                    <a:p>
                      <a:endParaRPr lang="en-GB" sz="1200" b="0" baseline="0" dirty="0">
                        <a:latin typeface="+mn-lt"/>
                        <a:cs typeface="Arial"/>
                      </a:endParaRPr>
                    </a:p>
                    <a:p>
                      <a:endParaRPr lang="en-GB" sz="1200" b="0" baseline="0" dirty="0">
                        <a:latin typeface="+mn-lt"/>
                        <a:cs typeface="Arial"/>
                      </a:endParaRPr>
                    </a:p>
                    <a:p>
                      <a:endParaRPr lang="en-GB" sz="1200" b="0" baseline="0" dirty="0">
                        <a:latin typeface="+mn-lt"/>
                        <a:cs typeface="Arial"/>
                      </a:endParaRPr>
                    </a:p>
                    <a:p>
                      <a:endParaRPr lang="en-GB" sz="1200" b="0" baseline="0" dirty="0">
                        <a:latin typeface="+mn-lt"/>
                        <a:cs typeface="Arial"/>
                      </a:endParaRPr>
                    </a:p>
                    <a:p>
                      <a:endParaRPr lang="en-GB" sz="1200" b="0" baseline="0" dirty="0">
                        <a:latin typeface="+mn-lt"/>
                        <a:cs typeface="Arial"/>
                      </a:endParaRPr>
                    </a:p>
                    <a:p>
                      <a:endParaRPr lang="en-GB" sz="1200" b="0" baseline="0" dirty="0">
                        <a:latin typeface="+mn-lt"/>
                        <a:cs typeface="Arial"/>
                      </a:endParaRPr>
                    </a:p>
                    <a:p>
                      <a:endParaRPr lang="en-GB" sz="1200" b="0" baseline="0" dirty="0">
                        <a:latin typeface="+mn-lt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latin typeface="+mn-lt"/>
                          <a:cs typeface="Arial"/>
                        </a:rPr>
                        <a:t>3.</a:t>
                      </a:r>
                      <a:r>
                        <a:rPr lang="en-GB" sz="1200" b="1" baseline="0" dirty="0">
                          <a:latin typeface="+mn-lt"/>
                          <a:cs typeface="Arial"/>
                        </a:rPr>
                        <a:t> </a:t>
                      </a:r>
                      <a:r>
                        <a:rPr lang="en-GB" sz="1200" b="1" dirty="0">
                          <a:latin typeface="+mn-lt"/>
                          <a:cs typeface="Arial" panose="020B0604020202020204" pitchFamily="34" charset="0"/>
                        </a:rPr>
                        <a:t>Tick the correct box for which the following statements are true</a:t>
                      </a:r>
                      <a:r>
                        <a:rPr lang="en-GB" sz="1200" b="1" baseline="0" dirty="0">
                          <a:latin typeface="+mn-lt"/>
                          <a:cs typeface="Arial" panose="020B0604020202020204" pitchFamily="34" charset="0"/>
                        </a:rPr>
                        <a:t>:</a:t>
                      </a:r>
                      <a:endParaRPr lang="en-GB" sz="1200" b="1" baseline="0" dirty="0">
                        <a:latin typeface="+mn-lt"/>
                        <a:cs typeface="Arial"/>
                      </a:endParaRPr>
                    </a:p>
                    <a:p>
                      <a:endParaRPr lang="en-GB" sz="1200" b="1" baseline="0" dirty="0">
                        <a:latin typeface="+mn-lt"/>
                        <a:cs typeface="Arial"/>
                      </a:endParaRPr>
                    </a:p>
                    <a:p>
                      <a:endParaRPr lang="en-GB" sz="1200" b="1" baseline="0" dirty="0">
                        <a:latin typeface="+mn-lt"/>
                        <a:cs typeface="Arial"/>
                      </a:endParaRPr>
                    </a:p>
                    <a:p>
                      <a:endParaRPr lang="en-GB" sz="1200" b="1" baseline="0" dirty="0">
                        <a:latin typeface="+mn-lt"/>
                        <a:cs typeface="Arial"/>
                      </a:endParaRPr>
                    </a:p>
                    <a:p>
                      <a:endParaRPr lang="en-GB" sz="1200" b="1" baseline="0" dirty="0">
                        <a:latin typeface="+mn-lt"/>
                        <a:cs typeface="Arial"/>
                      </a:endParaRPr>
                    </a:p>
                    <a:p>
                      <a:endParaRPr lang="en-GB" sz="1200" b="1" baseline="0" dirty="0">
                        <a:latin typeface="+mn-lt"/>
                        <a:cs typeface="Arial"/>
                      </a:endParaRPr>
                    </a:p>
                    <a:p>
                      <a:endParaRPr lang="en-GB" sz="1200" b="1" baseline="0" dirty="0">
                        <a:latin typeface="+mn-lt"/>
                        <a:cs typeface="Arial"/>
                      </a:endParaRPr>
                    </a:p>
                    <a:p>
                      <a:endParaRPr lang="en-GB" sz="1200" b="1" baseline="0" dirty="0">
                        <a:latin typeface="+mn-lt"/>
                        <a:cs typeface="Arial"/>
                      </a:endParaRPr>
                    </a:p>
                    <a:p>
                      <a:endParaRPr lang="en-GB" sz="1200" b="1" baseline="0" dirty="0">
                        <a:latin typeface="+mn-lt"/>
                        <a:cs typeface="Arial"/>
                      </a:endParaRPr>
                    </a:p>
                    <a:p>
                      <a:endParaRPr lang="en-GB" sz="1200" b="1" baseline="0" dirty="0">
                        <a:latin typeface="+mn-lt"/>
                        <a:cs typeface="Arial"/>
                      </a:endParaRPr>
                    </a:p>
                    <a:p>
                      <a:endParaRPr lang="en-GB" sz="1200" b="1" baseline="0" dirty="0">
                        <a:latin typeface="+mn-lt"/>
                        <a:cs typeface="Arial"/>
                      </a:endParaRPr>
                    </a:p>
                    <a:p>
                      <a:endParaRPr lang="en-GB" sz="1200" b="1" baseline="0" dirty="0">
                        <a:latin typeface="+mn-lt"/>
                        <a:cs typeface="Arial"/>
                      </a:endParaRPr>
                    </a:p>
                    <a:p>
                      <a:endParaRPr lang="en-GB" sz="1200" b="1" baseline="0" dirty="0">
                        <a:latin typeface="+mn-lt"/>
                        <a:cs typeface="Arial"/>
                      </a:endParaRPr>
                    </a:p>
                    <a:p>
                      <a:endParaRPr lang="en-GB" sz="1200" b="1" baseline="0" dirty="0">
                        <a:latin typeface="+mn-lt"/>
                        <a:cs typeface="Arial"/>
                      </a:endParaRPr>
                    </a:p>
                    <a:p>
                      <a:endParaRPr lang="en-GB" sz="1200" b="1" baseline="0" dirty="0">
                        <a:latin typeface="+mn-lt"/>
                        <a:cs typeface="Arial"/>
                      </a:endParaRPr>
                    </a:p>
                    <a:p>
                      <a:endParaRPr lang="en-GB" sz="1200" b="1" baseline="0" dirty="0">
                        <a:latin typeface="+mn-lt"/>
                        <a:cs typeface="Arial"/>
                      </a:endParaRPr>
                    </a:p>
                    <a:p>
                      <a:endParaRPr lang="en-GB" sz="1200" b="1" baseline="0" dirty="0">
                        <a:latin typeface="+mn-lt"/>
                        <a:cs typeface="Arial"/>
                      </a:endParaRPr>
                    </a:p>
                    <a:p>
                      <a:endParaRPr lang="en-GB" sz="1200" b="1" baseline="0" dirty="0">
                        <a:latin typeface="+mn-lt"/>
                        <a:cs typeface="Arial"/>
                      </a:endParaRPr>
                    </a:p>
                    <a:p>
                      <a:endParaRPr lang="en-GB" sz="1200" b="1" baseline="0" dirty="0">
                        <a:latin typeface="+mn-lt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5184444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9C414809-A8F2-4DE1-BB0F-03277709E0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9225902"/>
              </p:ext>
            </p:extLst>
          </p:nvPr>
        </p:nvGraphicFramePr>
        <p:xfrm>
          <a:off x="185417" y="927741"/>
          <a:ext cx="5851408" cy="57524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8211">
                  <a:extLst>
                    <a:ext uri="{9D8B030D-6E8A-4147-A177-3AD203B41FA5}">
                      <a16:colId xmlns:a16="http://schemas.microsoft.com/office/drawing/2014/main" val="3720703643"/>
                    </a:ext>
                  </a:extLst>
                </a:gridCol>
                <a:gridCol w="4633197">
                  <a:extLst>
                    <a:ext uri="{9D8B030D-6E8A-4147-A177-3AD203B41FA5}">
                      <a16:colId xmlns:a16="http://schemas.microsoft.com/office/drawing/2014/main" val="3263919625"/>
                    </a:ext>
                  </a:extLst>
                </a:gridCol>
              </a:tblGrid>
              <a:tr h="367659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Key Term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200" b="1" dirty="0"/>
                        <a:t>Definition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7194644"/>
                  </a:ext>
                </a:extLst>
              </a:tr>
              <a:tr h="71120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Constructive</a:t>
                      </a:r>
                      <a:r>
                        <a:rPr lang="en-GB" sz="1200" baseline="0" dirty="0"/>
                        <a:t> Wave</a:t>
                      </a:r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3731674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Destructive Wave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4832151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The forward motion</a:t>
                      </a:r>
                      <a:r>
                        <a:rPr lang="en-GB" sz="1200" baseline="0" dirty="0"/>
                        <a:t> of waves up a beach.</a:t>
                      </a:r>
                      <a:endParaRPr lang="en-GB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0129559"/>
                  </a:ext>
                </a:extLst>
              </a:tr>
              <a:tr h="67310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Backwash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4811332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Fetch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6994362"/>
                  </a:ext>
                </a:extLst>
              </a:tr>
              <a:tr h="519749"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How often</a:t>
                      </a:r>
                      <a:r>
                        <a:rPr lang="en-GB" sz="1200" baseline="0" dirty="0"/>
                        <a:t> the waves occur. </a:t>
                      </a:r>
                    </a:p>
                    <a:p>
                      <a:pPr algn="ctr"/>
                      <a:r>
                        <a:rPr lang="en-GB" sz="1200" baseline="0" dirty="0"/>
                        <a:t>Low frequency = 6-8 waves per minute</a:t>
                      </a:r>
                    </a:p>
                    <a:p>
                      <a:pPr algn="ctr"/>
                      <a:r>
                        <a:rPr lang="en-GB" sz="1200" baseline="0" dirty="0"/>
                        <a:t>High frequency = 10-14 waves per minute</a:t>
                      </a:r>
                      <a:endParaRPr lang="en-GB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534053"/>
                  </a:ext>
                </a:extLst>
              </a:tr>
              <a:tr h="70612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Wave Peak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9008106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The lowest point of the wave, occurs</a:t>
                      </a:r>
                      <a:r>
                        <a:rPr lang="en-GB" sz="1200" baseline="0" dirty="0"/>
                        <a:t> between two peaks.</a:t>
                      </a:r>
                      <a:endParaRPr lang="en-GB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899663"/>
                  </a:ext>
                </a:extLst>
              </a:tr>
            </a:tbl>
          </a:graphicData>
        </a:graphic>
      </p:graphicFrame>
      <p:graphicFrame>
        <p:nvGraphicFramePr>
          <p:cNvPr id="16" name="Table 27">
            <a:extLst>
              <a:ext uri="{FF2B5EF4-FFF2-40B4-BE49-F238E27FC236}">
                <a16:creationId xmlns:a16="http://schemas.microsoft.com/office/drawing/2014/main" id="{2DF316FB-9B0F-494E-8363-47A145D388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3272622"/>
              </p:ext>
            </p:extLst>
          </p:nvPr>
        </p:nvGraphicFramePr>
        <p:xfrm>
          <a:off x="6158398" y="3568701"/>
          <a:ext cx="5798817" cy="31080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90853">
                  <a:extLst>
                    <a:ext uri="{9D8B030D-6E8A-4147-A177-3AD203B41FA5}">
                      <a16:colId xmlns:a16="http://schemas.microsoft.com/office/drawing/2014/main" val="2315838179"/>
                    </a:ext>
                  </a:extLst>
                </a:gridCol>
                <a:gridCol w="1352550">
                  <a:extLst>
                    <a:ext uri="{9D8B030D-6E8A-4147-A177-3AD203B41FA5}">
                      <a16:colId xmlns:a16="http://schemas.microsoft.com/office/drawing/2014/main" val="79186200"/>
                    </a:ext>
                  </a:extLst>
                </a:gridCol>
                <a:gridCol w="1455414">
                  <a:extLst>
                    <a:ext uri="{9D8B030D-6E8A-4147-A177-3AD203B41FA5}">
                      <a16:colId xmlns:a16="http://schemas.microsoft.com/office/drawing/2014/main" val="3737570170"/>
                    </a:ext>
                  </a:extLst>
                </a:gridCol>
              </a:tblGrid>
              <a:tr h="320421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Statement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Constructive</a:t>
                      </a:r>
                      <a:r>
                        <a:rPr lang="en-GB" sz="1100" b="1" baseline="0" dirty="0"/>
                        <a:t> Wave</a:t>
                      </a:r>
                      <a:endParaRPr lang="en-GB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Destructive</a:t>
                      </a:r>
                      <a:r>
                        <a:rPr lang="en-GB" sz="1100" b="1" baseline="0" dirty="0"/>
                        <a:t> Wave</a:t>
                      </a:r>
                      <a:endParaRPr lang="en-GB" sz="11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3616579"/>
                  </a:ext>
                </a:extLst>
              </a:tr>
              <a:tr h="389846">
                <a:tc>
                  <a:txBody>
                    <a:bodyPr/>
                    <a:lstStyle/>
                    <a:p>
                      <a:pPr algn="ctr"/>
                      <a:r>
                        <a:rPr lang="en-GB" sz="1100" b="0" dirty="0"/>
                        <a:t>Has a strong</a:t>
                      </a:r>
                      <a:r>
                        <a:rPr lang="en-GB" sz="1100" b="0" baseline="0" dirty="0"/>
                        <a:t> swash and a weak backwash</a:t>
                      </a:r>
                      <a:endParaRPr lang="en-GB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6858482"/>
                  </a:ext>
                </a:extLst>
              </a:tr>
              <a:tr h="389846">
                <a:tc>
                  <a:txBody>
                    <a:bodyPr/>
                    <a:lstStyle/>
                    <a:p>
                      <a:pPr algn="ctr"/>
                      <a:r>
                        <a:rPr lang="en-GB" sz="1100" b="0" dirty="0"/>
                        <a:t>Has a low wave height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3658977"/>
                  </a:ext>
                </a:extLst>
              </a:tr>
              <a:tr h="389846">
                <a:tc>
                  <a:txBody>
                    <a:bodyPr/>
                    <a:lstStyle/>
                    <a:p>
                      <a:pPr algn="ctr"/>
                      <a:r>
                        <a:rPr lang="en-GB" sz="1100" b="0" dirty="0"/>
                        <a:t>Are more common in the winter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0861911"/>
                  </a:ext>
                </a:extLst>
              </a:tr>
              <a:tr h="448590">
                <a:tc>
                  <a:txBody>
                    <a:bodyPr/>
                    <a:lstStyle/>
                    <a:p>
                      <a:pPr algn="ctr"/>
                      <a:r>
                        <a:rPr lang="en-GB" sz="1100" b="0" dirty="0"/>
                        <a:t>Are low frequency waves (between 6-8</a:t>
                      </a:r>
                      <a:r>
                        <a:rPr lang="en-GB" sz="1100" b="0" baseline="0" dirty="0"/>
                        <a:t> per minute)</a:t>
                      </a:r>
                      <a:endParaRPr lang="en-GB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9189296"/>
                  </a:ext>
                </a:extLst>
              </a:tr>
              <a:tr h="389846">
                <a:tc>
                  <a:txBody>
                    <a:bodyPr/>
                    <a:lstStyle/>
                    <a:p>
                      <a:pPr algn="ctr"/>
                      <a:r>
                        <a:rPr lang="en-GB" sz="1100" b="0" dirty="0"/>
                        <a:t>Have a circular</a:t>
                      </a:r>
                      <a:r>
                        <a:rPr lang="en-GB" sz="1100" b="0" baseline="0" dirty="0"/>
                        <a:t> wave orbit</a:t>
                      </a:r>
                      <a:endParaRPr lang="en-GB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0704577"/>
                  </a:ext>
                </a:extLst>
              </a:tr>
              <a:tr h="389846">
                <a:tc>
                  <a:txBody>
                    <a:bodyPr/>
                    <a:lstStyle/>
                    <a:p>
                      <a:pPr algn="ctr"/>
                      <a:r>
                        <a:rPr lang="en-GB" sz="1100" b="0" dirty="0"/>
                        <a:t>Removes material from beaches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9258450"/>
                  </a:ext>
                </a:extLst>
              </a:tr>
              <a:tr h="389846">
                <a:tc>
                  <a:txBody>
                    <a:bodyPr/>
                    <a:lstStyle/>
                    <a:p>
                      <a:pPr algn="ctr"/>
                      <a:r>
                        <a:rPr lang="en-GB" sz="1100" b="0" dirty="0"/>
                        <a:t>These are low</a:t>
                      </a:r>
                      <a:r>
                        <a:rPr lang="en-GB" sz="1100" b="0" baseline="0" dirty="0"/>
                        <a:t> energy waves</a:t>
                      </a:r>
                      <a:endParaRPr lang="en-GB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8602157"/>
                  </a:ext>
                </a:extLst>
              </a:tr>
            </a:tbl>
          </a:graphicData>
        </a:graphic>
      </p:graphicFrame>
      <p:sp>
        <p:nvSpPr>
          <p:cNvPr id="17" name="Rectangle 16">
            <a:extLst>
              <a:ext uri="{FF2B5EF4-FFF2-40B4-BE49-F238E27FC236}">
                <a16:creationId xmlns:a16="http://schemas.microsoft.com/office/drawing/2014/main" id="{A9563141-8499-4C22-8FBC-9FC5B0441AD6}"/>
              </a:ext>
            </a:extLst>
          </p:cNvPr>
          <p:cNvSpPr/>
          <p:nvPr/>
        </p:nvSpPr>
        <p:spPr>
          <a:xfrm>
            <a:off x="6156694" y="1054100"/>
            <a:ext cx="2884108" cy="205284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84D5EC8-C0CF-427E-8494-2E5498EE0781}"/>
              </a:ext>
            </a:extLst>
          </p:cNvPr>
          <p:cNvSpPr/>
          <p:nvPr/>
        </p:nvSpPr>
        <p:spPr>
          <a:xfrm>
            <a:off x="9131180" y="1054100"/>
            <a:ext cx="2884108" cy="205284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C0ABC9D-D7A8-447B-9488-3C7656BE9E28}"/>
              </a:ext>
            </a:extLst>
          </p:cNvPr>
          <p:cNvSpPr txBox="1"/>
          <p:nvPr/>
        </p:nvSpPr>
        <p:spPr>
          <a:xfrm>
            <a:off x="6724105" y="2818311"/>
            <a:ext cx="16694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Constructive Wave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E27D043-B259-4AC2-A4DA-138185EFEAA7}"/>
              </a:ext>
            </a:extLst>
          </p:cNvPr>
          <p:cNvSpPr txBox="1"/>
          <p:nvPr/>
        </p:nvSpPr>
        <p:spPr>
          <a:xfrm>
            <a:off x="9722898" y="2818311"/>
            <a:ext cx="16694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Destructive Wave</a:t>
            </a:r>
          </a:p>
          <a:p>
            <a:pPr algn="ctr"/>
            <a:endParaRPr lang="en-GB" sz="1200" b="1" dirty="0"/>
          </a:p>
        </p:txBody>
      </p:sp>
    </p:spTree>
    <p:extLst>
      <p:ext uri="{BB962C8B-B14F-4D97-AF65-F5344CB8AC3E}">
        <p14:creationId xmlns:p14="http://schemas.microsoft.com/office/powerpoint/2010/main" val="3145256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375" y="120877"/>
            <a:ext cx="12000413" cy="43647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GB" sz="1600" dirty="0">
                <a:cs typeface="Arial"/>
              </a:rPr>
              <a:t>Year 9 Weekly Homework Autumn 1.2                                           </a:t>
            </a:r>
            <a:r>
              <a:rPr lang="en-GB" sz="1600" b="1" dirty="0">
                <a:cs typeface="Arial"/>
              </a:rPr>
              <a:t>Landforms of Erosion</a:t>
            </a:r>
            <a:r>
              <a:rPr lang="en-GB" sz="1600" dirty="0">
                <a:cs typeface="Arial"/>
              </a:rPr>
              <a:t>	                                       	     Knowledge Book: Page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9904423"/>
              </p:ext>
            </p:extLst>
          </p:nvPr>
        </p:nvGraphicFramePr>
        <p:xfrm>
          <a:off x="121915" y="613055"/>
          <a:ext cx="11956872" cy="62012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53216">
                  <a:extLst>
                    <a:ext uri="{9D8B030D-6E8A-4147-A177-3AD203B41FA5}">
                      <a16:colId xmlns:a16="http://schemas.microsoft.com/office/drawing/2014/main" val="1663066600"/>
                    </a:ext>
                  </a:extLst>
                </a:gridCol>
                <a:gridCol w="6103656">
                  <a:extLst>
                    <a:ext uri="{9D8B030D-6E8A-4147-A177-3AD203B41FA5}">
                      <a16:colId xmlns:a16="http://schemas.microsoft.com/office/drawing/2014/main" val="2551129518"/>
                    </a:ext>
                  </a:extLst>
                </a:gridCol>
              </a:tblGrid>
              <a:tr h="26351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baseline="0" dirty="0">
                          <a:latin typeface="+mn-lt"/>
                          <a:cs typeface="Arial"/>
                        </a:rPr>
                        <a:t>1.  Fill in the key terms and definitions for the following:</a:t>
                      </a:r>
                    </a:p>
                    <a:p>
                      <a:pPr marL="0" indent="0">
                        <a:buNone/>
                      </a:pPr>
                      <a:endParaRPr lang="en-GB" sz="1200" b="1" baseline="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200" b="1" dirty="0">
                          <a:latin typeface="Arial"/>
                          <a:cs typeface="Arial"/>
                        </a:rPr>
                        <a:t>3. Draw</a:t>
                      </a:r>
                      <a:r>
                        <a:rPr lang="en-GB" sz="1200" b="1" baseline="0" dirty="0">
                          <a:latin typeface="Arial"/>
                          <a:cs typeface="Arial"/>
                        </a:rPr>
                        <a:t> a diagram, then explain the formation of caves, arches, stacks &amp; stumps</a:t>
                      </a:r>
                      <a:r>
                        <a:rPr lang="en-GB" sz="1200" b="1" dirty="0">
                          <a:latin typeface="Arial"/>
                          <a:cs typeface="Arial"/>
                        </a:rPr>
                        <a:t>: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200" b="1" dirty="0">
                          <a:latin typeface="Arial"/>
                          <a:cs typeface="Arial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6664193"/>
                  </a:ext>
                </a:extLst>
              </a:tr>
              <a:tr h="3324727">
                <a:tc>
                  <a:txBody>
                    <a:bodyPr/>
                    <a:lstStyle/>
                    <a:p>
                      <a:r>
                        <a:rPr lang="en-GB" sz="1200" b="1" baseline="0" dirty="0">
                          <a:latin typeface="+mn-lt"/>
                          <a:cs typeface="Arial"/>
                        </a:rPr>
                        <a:t>2. Which landform is being described?</a:t>
                      </a:r>
                      <a:endParaRPr lang="en-GB" sz="1800" b="0" baseline="0" dirty="0">
                        <a:latin typeface="+mn-lt"/>
                        <a:cs typeface="+mn-cs"/>
                      </a:endParaRPr>
                    </a:p>
                    <a:p>
                      <a:pPr marL="228600" indent="-228600">
                        <a:lnSpc>
                          <a:spcPct val="200000"/>
                        </a:lnSpc>
                        <a:buAutoNum type="alphaLcParenR"/>
                      </a:pPr>
                      <a:r>
                        <a:rPr lang="en-GB" sz="1200" b="0" baseline="0" dirty="0">
                          <a:latin typeface="+mn-lt"/>
                          <a:cs typeface="+mn-cs"/>
                        </a:rPr>
                        <a:t>Alternating bands of hard rock and soft rock. __________________________________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en-GB" sz="1200" b="0" baseline="0" dirty="0">
                          <a:latin typeface="+mn-lt"/>
                          <a:cs typeface="+mn-cs"/>
                        </a:rPr>
                        <a:t>Hydraulic action creates a wave-cut notch in the cliff. ___________________________</a:t>
                      </a:r>
                    </a:p>
                    <a:p>
                      <a:pPr marL="228600" indent="-228600">
                        <a:lnSpc>
                          <a:spcPct val="200000"/>
                        </a:lnSpc>
                        <a:buAutoNum type="alphaLcParenR"/>
                      </a:pPr>
                      <a:r>
                        <a:rPr lang="en-GB" sz="1200" b="0" baseline="0" dirty="0">
                          <a:latin typeface="+mn-lt"/>
                          <a:cs typeface="+mn-cs"/>
                        </a:rPr>
                        <a:t>Bays are formed in areas of soft rock. ________________________________________</a:t>
                      </a:r>
                    </a:p>
                    <a:p>
                      <a:pPr marL="228600" indent="-228600">
                        <a:lnSpc>
                          <a:spcPct val="200000"/>
                        </a:lnSpc>
                        <a:buAutoNum type="alphaLcParenR"/>
                      </a:pPr>
                      <a:r>
                        <a:rPr lang="en-GB" sz="1200" b="0" baseline="0" dirty="0">
                          <a:latin typeface="+mn-lt"/>
                          <a:cs typeface="+mn-cs"/>
                        </a:rPr>
                        <a:t>Sub-aerial processes attack the top of the archway. _____________________________</a:t>
                      </a:r>
                    </a:p>
                    <a:p>
                      <a:pPr marL="228600" indent="-228600">
                        <a:lnSpc>
                          <a:spcPct val="200000"/>
                        </a:lnSpc>
                        <a:buAutoNum type="alphaLcParenR"/>
                      </a:pPr>
                      <a:r>
                        <a:rPr lang="en-GB" sz="1200" b="0" baseline="0" dirty="0">
                          <a:latin typeface="+mn-lt"/>
                          <a:cs typeface="+mn-cs"/>
                        </a:rPr>
                        <a:t>The backwash carries the fallen rubble back out to sea. __________________________</a:t>
                      </a:r>
                    </a:p>
                    <a:p>
                      <a:pPr marL="228600" indent="-228600">
                        <a:lnSpc>
                          <a:spcPct val="200000"/>
                        </a:lnSpc>
                        <a:buAutoNum type="alphaLcParenR"/>
                      </a:pPr>
                      <a:r>
                        <a:rPr lang="en-GB" sz="1200" b="0" baseline="0" dirty="0">
                          <a:latin typeface="+mn-lt"/>
                          <a:cs typeface="+mn-cs"/>
                        </a:rPr>
                        <a:t>A real-world example is Old ‘Harry Rocks’. _____________________________________</a:t>
                      </a:r>
                    </a:p>
                    <a:p>
                      <a:pPr marL="228600" indent="-228600">
                        <a:lnSpc>
                          <a:spcPct val="200000"/>
                        </a:lnSpc>
                        <a:buAutoNum type="alphaLcParenR"/>
                      </a:pPr>
                      <a:r>
                        <a:rPr lang="en-GB" sz="1200" b="0" baseline="0" dirty="0">
                          <a:latin typeface="+mn-lt"/>
                          <a:cs typeface="+mn-cs"/>
                        </a:rPr>
                        <a:t>This landform causes the cliff to retreat overtime. ______________________________</a:t>
                      </a:r>
                    </a:p>
                    <a:p>
                      <a:pPr marL="228600" indent="-228600">
                        <a:lnSpc>
                          <a:spcPct val="200000"/>
                        </a:lnSpc>
                        <a:buAutoNum type="alphaLcParenR"/>
                      </a:pPr>
                      <a:r>
                        <a:rPr lang="en-GB" sz="1200" b="0" baseline="0" dirty="0">
                          <a:latin typeface="+mn-lt"/>
                          <a:cs typeface="+mn-cs"/>
                        </a:rPr>
                        <a:t>Erosion and weathering leave behind a tall column of rock. _______________________</a:t>
                      </a:r>
                    </a:p>
                    <a:p>
                      <a:pPr marL="228600" indent="-228600">
                        <a:lnSpc>
                          <a:spcPct val="200000"/>
                        </a:lnSpc>
                        <a:buAutoNum type="alphaLcParenR"/>
                      </a:pPr>
                      <a:endParaRPr lang="en-GB" sz="1200" b="0" baseline="0" dirty="0">
                        <a:latin typeface="+mn-lt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5184444"/>
                  </a:ext>
                </a:extLst>
              </a:tr>
            </a:tbl>
          </a:graphicData>
        </a:graphic>
      </p:graphicFrame>
      <p:sp>
        <p:nvSpPr>
          <p:cNvPr id="5" name="Content Placeholder 8"/>
          <p:cNvSpPr txBox="1">
            <a:spLocks/>
          </p:cNvSpPr>
          <p:nvPr/>
        </p:nvSpPr>
        <p:spPr>
          <a:xfrm>
            <a:off x="6131883" y="3563005"/>
            <a:ext cx="5906587" cy="315988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C414809-A8F2-4DE1-BB0F-03277709E0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156908"/>
              </p:ext>
            </p:extLst>
          </p:nvPr>
        </p:nvGraphicFramePr>
        <p:xfrm>
          <a:off x="201183" y="927741"/>
          <a:ext cx="5695121" cy="2225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5673">
                  <a:extLst>
                    <a:ext uri="{9D8B030D-6E8A-4147-A177-3AD203B41FA5}">
                      <a16:colId xmlns:a16="http://schemas.microsoft.com/office/drawing/2014/main" val="3720703643"/>
                    </a:ext>
                  </a:extLst>
                </a:gridCol>
                <a:gridCol w="4509448">
                  <a:extLst>
                    <a:ext uri="{9D8B030D-6E8A-4147-A177-3AD203B41FA5}">
                      <a16:colId xmlns:a16="http://schemas.microsoft.com/office/drawing/2014/main" val="3263919625"/>
                    </a:ext>
                  </a:extLst>
                </a:gridCol>
              </a:tblGrid>
              <a:tr h="270438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Key Term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200" b="1" dirty="0"/>
                        <a:t>Definition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7194644"/>
                  </a:ext>
                </a:extLst>
              </a:tr>
              <a:tr h="469082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Hydraulic Action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3731674"/>
                  </a:ext>
                </a:extLst>
              </a:tr>
              <a:tr h="504496"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Waves smash rocks together,</a:t>
                      </a:r>
                      <a:r>
                        <a:rPr lang="en-GB" sz="1200" baseline="0" dirty="0"/>
                        <a:t> bits of them break off causing the rock to be come smaller and rounder.</a:t>
                      </a:r>
                      <a:endParaRPr lang="en-GB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4832151"/>
                  </a:ext>
                </a:extLst>
              </a:tr>
              <a:tr h="47296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Abrasion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0129559"/>
                  </a:ext>
                </a:extLst>
              </a:tr>
              <a:tr h="504497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Solution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48113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269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40BD1CB-09E2-49EA-8CFD-7777FB0DD2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701180"/>
              </p:ext>
            </p:extLst>
          </p:nvPr>
        </p:nvGraphicFramePr>
        <p:xfrm>
          <a:off x="153927" y="1104802"/>
          <a:ext cx="5719696" cy="54536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2362">
                  <a:extLst>
                    <a:ext uri="{9D8B030D-6E8A-4147-A177-3AD203B41FA5}">
                      <a16:colId xmlns:a16="http://schemas.microsoft.com/office/drawing/2014/main" val="3594703077"/>
                    </a:ext>
                  </a:extLst>
                </a:gridCol>
                <a:gridCol w="2017986">
                  <a:extLst>
                    <a:ext uri="{9D8B030D-6E8A-4147-A177-3AD203B41FA5}">
                      <a16:colId xmlns:a16="http://schemas.microsoft.com/office/drawing/2014/main" val="381806383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216468910"/>
                    </a:ext>
                  </a:extLst>
                </a:gridCol>
                <a:gridCol w="970548">
                  <a:extLst>
                    <a:ext uri="{9D8B030D-6E8A-4147-A177-3AD203B41FA5}">
                      <a16:colId xmlns:a16="http://schemas.microsoft.com/office/drawing/2014/main" val="2069774906"/>
                    </a:ext>
                  </a:extLst>
                </a:gridCol>
              </a:tblGrid>
              <a:tr h="47175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Mass </a:t>
                      </a:r>
                      <a:r>
                        <a:rPr lang="en-GB" sz="1200" dirty="0"/>
                        <a:t>Movement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Diagram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Real World Example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4658613"/>
                  </a:ext>
                </a:extLst>
              </a:tr>
              <a:tr h="1250564"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  <a:p>
                      <a:pPr algn="ctr"/>
                      <a:r>
                        <a:rPr lang="en-GB" sz="1200" dirty="0"/>
                        <a:t>Rockfall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  <a:p>
                      <a:pPr algn="ctr"/>
                      <a:r>
                        <a:rPr lang="en-GB" sz="1200" dirty="0"/>
                        <a:t>White Cliffs of Dover, Kent Coastline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503691"/>
                  </a:ext>
                </a:extLst>
              </a:tr>
              <a:tr h="1229711"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  <a:p>
                      <a:pPr algn="ctr"/>
                      <a:r>
                        <a:rPr lang="en-GB" sz="1200" dirty="0"/>
                        <a:t>Landslide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  <a:p>
                      <a:pPr algn="ctr"/>
                      <a:r>
                        <a:rPr lang="en-GB" sz="1200" dirty="0"/>
                        <a:t>Wroxham Crag, Norfolk Coastline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914301"/>
                  </a:ext>
                </a:extLst>
              </a:tr>
              <a:tr h="1245476"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  <a:p>
                      <a:pPr algn="ctr"/>
                      <a:r>
                        <a:rPr lang="en-GB" sz="1200" dirty="0"/>
                        <a:t>Mudflow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  <a:p>
                      <a:pPr algn="ctr"/>
                      <a:r>
                        <a:rPr lang="en-GB" sz="1200" dirty="0"/>
                        <a:t>Lyme Regis, Jurassic Coast in Dorset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312985"/>
                  </a:ext>
                </a:extLst>
              </a:tr>
              <a:tr h="1256152"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  <a:p>
                      <a:pPr algn="ctr"/>
                      <a:r>
                        <a:rPr lang="en-GB" sz="1200" dirty="0"/>
                        <a:t>Rotational Slumping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  <a:p>
                      <a:pPr algn="ctr"/>
                      <a:r>
                        <a:rPr lang="en-GB" sz="1200" dirty="0" err="1"/>
                        <a:t>Mappleton</a:t>
                      </a:r>
                      <a:r>
                        <a:rPr lang="en-GB" sz="1200" dirty="0"/>
                        <a:t>, Holderness Coastline in East Yorkshire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081392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A8B20FD-4C27-42C6-87E4-255E602B3D94}"/>
              </a:ext>
            </a:extLst>
          </p:cNvPr>
          <p:cNvSpPr txBox="1"/>
          <p:nvPr/>
        </p:nvSpPr>
        <p:spPr>
          <a:xfrm>
            <a:off x="106629" y="608230"/>
            <a:ext cx="594733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00" b="1" dirty="0" smtClean="0"/>
              <a:t>TASK 1: </a:t>
            </a:r>
            <a:r>
              <a:rPr lang="en-GB" sz="1300" b="1" dirty="0"/>
              <a:t>Use your knowledge organisers to complete the ‘description’ and ‘diagram’ columns for the 4 types of mass movement.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78375" y="120877"/>
            <a:ext cx="12000413" cy="43647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GB" sz="1600" dirty="0">
                <a:cs typeface="Arial"/>
              </a:rPr>
              <a:t>Year 9 Weekly Homework Autumn </a:t>
            </a:r>
            <a:r>
              <a:rPr lang="en-GB" sz="1600" dirty="0" smtClean="0">
                <a:cs typeface="Arial"/>
              </a:rPr>
              <a:t>1.3</a:t>
            </a:r>
            <a:r>
              <a:rPr lang="en-GB" sz="1600" dirty="0">
                <a:cs typeface="Arial"/>
              </a:rPr>
              <a:t>                                           </a:t>
            </a:r>
            <a:r>
              <a:rPr lang="en-GB" sz="1600" b="1" dirty="0" smtClean="0">
                <a:cs typeface="Arial"/>
              </a:rPr>
              <a:t>Mass Movement</a:t>
            </a:r>
            <a:r>
              <a:rPr lang="en-GB" sz="1600" dirty="0">
                <a:cs typeface="Arial"/>
              </a:rPr>
              <a:t>	                                       	     Knowledge Book: Page 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632856"/>
              </p:ext>
            </p:extLst>
          </p:nvPr>
        </p:nvGraphicFramePr>
        <p:xfrm>
          <a:off x="90863" y="623996"/>
          <a:ext cx="11956872" cy="60605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53216">
                  <a:extLst>
                    <a:ext uri="{9D8B030D-6E8A-4147-A177-3AD203B41FA5}">
                      <a16:colId xmlns:a16="http://schemas.microsoft.com/office/drawing/2014/main" val="1663066600"/>
                    </a:ext>
                  </a:extLst>
                </a:gridCol>
                <a:gridCol w="6103656">
                  <a:extLst>
                    <a:ext uri="{9D8B030D-6E8A-4147-A177-3AD203B41FA5}">
                      <a16:colId xmlns:a16="http://schemas.microsoft.com/office/drawing/2014/main" val="2551129518"/>
                    </a:ext>
                  </a:extLst>
                </a:gridCol>
              </a:tblGrid>
              <a:tr h="6060583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GB" sz="1200" b="1" baseline="0" dirty="0" smtClean="0">
                        <a:latin typeface="Arial"/>
                        <a:cs typeface="Arial"/>
                      </a:endParaRPr>
                    </a:p>
                    <a:p>
                      <a:pPr marL="0" indent="0">
                        <a:buNone/>
                      </a:pPr>
                      <a:endParaRPr lang="en-GB" sz="1200" b="1" baseline="0" dirty="0" smtClean="0">
                        <a:latin typeface="Arial"/>
                        <a:cs typeface="Arial"/>
                      </a:endParaRPr>
                    </a:p>
                    <a:p>
                      <a:pPr marL="0" indent="0">
                        <a:buNone/>
                      </a:pPr>
                      <a:endParaRPr lang="en-GB" sz="1200" b="1" baseline="0" dirty="0" smtClean="0">
                        <a:latin typeface="Arial"/>
                        <a:cs typeface="Arial"/>
                      </a:endParaRPr>
                    </a:p>
                    <a:p>
                      <a:pPr marL="0" indent="0">
                        <a:buNone/>
                      </a:pPr>
                      <a:endParaRPr lang="en-GB" sz="1200" b="1" baseline="0" dirty="0" smtClean="0">
                        <a:latin typeface="Arial"/>
                        <a:cs typeface="Arial"/>
                      </a:endParaRPr>
                    </a:p>
                    <a:p>
                      <a:pPr marL="0" indent="0">
                        <a:buNone/>
                      </a:pPr>
                      <a:endParaRPr lang="en-GB" sz="1200" b="1" baseline="0" dirty="0" smtClean="0">
                        <a:latin typeface="Arial"/>
                        <a:cs typeface="Arial"/>
                      </a:endParaRPr>
                    </a:p>
                    <a:p>
                      <a:pPr marL="0" indent="0">
                        <a:buNone/>
                      </a:pPr>
                      <a:endParaRPr lang="en-GB" sz="1200" b="1" baseline="0" dirty="0" smtClean="0">
                        <a:latin typeface="Arial"/>
                        <a:cs typeface="Arial"/>
                      </a:endParaRPr>
                    </a:p>
                    <a:p>
                      <a:pPr marL="0" indent="0">
                        <a:buNone/>
                      </a:pPr>
                      <a:endParaRPr lang="en-GB" sz="1200" b="1" baseline="0" dirty="0" smtClean="0">
                        <a:latin typeface="Arial"/>
                        <a:cs typeface="Arial"/>
                      </a:endParaRPr>
                    </a:p>
                    <a:p>
                      <a:pPr marL="0" indent="0">
                        <a:buNone/>
                      </a:pPr>
                      <a:endParaRPr lang="en-GB" sz="1200" b="1" baseline="0" dirty="0" smtClean="0">
                        <a:latin typeface="Arial"/>
                        <a:cs typeface="Arial"/>
                      </a:endParaRPr>
                    </a:p>
                    <a:p>
                      <a:pPr marL="0" indent="0">
                        <a:buNone/>
                      </a:pPr>
                      <a:endParaRPr lang="en-GB" sz="1200" b="1" baseline="0" dirty="0" smtClean="0">
                        <a:latin typeface="Arial"/>
                        <a:cs typeface="Arial"/>
                      </a:endParaRPr>
                    </a:p>
                    <a:p>
                      <a:pPr marL="0" indent="0">
                        <a:buNone/>
                      </a:pPr>
                      <a:endParaRPr lang="en-GB" sz="1200" b="1" baseline="0" dirty="0" smtClean="0">
                        <a:latin typeface="Arial"/>
                        <a:cs typeface="Arial"/>
                      </a:endParaRPr>
                    </a:p>
                    <a:p>
                      <a:pPr marL="0" indent="0">
                        <a:buNone/>
                      </a:pPr>
                      <a:endParaRPr lang="en-GB" sz="1200" b="1" baseline="0" dirty="0" smtClean="0">
                        <a:latin typeface="Arial"/>
                        <a:cs typeface="Arial"/>
                      </a:endParaRPr>
                    </a:p>
                    <a:p>
                      <a:pPr marL="0" indent="0">
                        <a:buNone/>
                      </a:pPr>
                      <a:endParaRPr lang="en-GB" sz="1200" b="1" baseline="0" dirty="0" smtClean="0">
                        <a:latin typeface="Arial"/>
                        <a:cs typeface="Arial"/>
                      </a:endParaRPr>
                    </a:p>
                    <a:p>
                      <a:pPr marL="0" indent="0">
                        <a:buNone/>
                      </a:pPr>
                      <a:endParaRPr lang="en-GB" sz="1200" b="1" baseline="0" dirty="0" smtClean="0">
                        <a:latin typeface="Arial"/>
                        <a:cs typeface="Arial"/>
                      </a:endParaRPr>
                    </a:p>
                    <a:p>
                      <a:pPr marL="0" indent="0">
                        <a:buNone/>
                      </a:pPr>
                      <a:endParaRPr lang="en-GB" sz="1200" b="1" baseline="0" dirty="0" smtClean="0">
                        <a:latin typeface="Arial"/>
                        <a:cs typeface="Arial"/>
                      </a:endParaRPr>
                    </a:p>
                    <a:p>
                      <a:pPr marL="0" indent="0">
                        <a:buNone/>
                      </a:pPr>
                      <a:endParaRPr lang="en-GB" sz="1200" b="1" baseline="0" dirty="0" smtClean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200" b="1" dirty="0" smtClean="0">
                          <a:latin typeface="+mn-lt"/>
                          <a:cs typeface="Arial"/>
                        </a:rPr>
                        <a:t>TASK</a:t>
                      </a:r>
                      <a:r>
                        <a:rPr lang="en-GB" sz="1200" b="1" baseline="0" dirty="0" smtClean="0">
                          <a:latin typeface="+mn-lt"/>
                          <a:cs typeface="Arial"/>
                        </a:rPr>
                        <a:t> 2a: Create a mind map of the human and physical factors that could affect the speed of mass movement.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en-GB" sz="1200" b="1" baseline="0" dirty="0" smtClean="0">
                        <a:latin typeface="+mn-lt"/>
                        <a:cs typeface="Arial"/>
                      </a:endParaRP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200" b="1" baseline="0" dirty="0" smtClean="0">
                          <a:latin typeface="+mn-lt"/>
                          <a:cs typeface="Arial"/>
                        </a:rPr>
                        <a:t>TASK 2b: Colour code your factors into ‘human’ and ‘physical’ factors.</a:t>
                      </a:r>
                      <a:endParaRPr lang="en-GB" sz="1200" b="1" dirty="0">
                        <a:latin typeface="+mn-lt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6664193"/>
                  </a:ext>
                </a:extLst>
              </a:tr>
            </a:tbl>
          </a:graphicData>
        </a:graphic>
      </p:graphicFrame>
      <p:sp>
        <p:nvSpPr>
          <p:cNvPr id="2" name="Oval 1"/>
          <p:cNvSpPr/>
          <p:nvPr/>
        </p:nvSpPr>
        <p:spPr>
          <a:xfrm>
            <a:off x="8180286" y="3197087"/>
            <a:ext cx="1560786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Factors Affecting the Speed of Mass Movement</a:t>
            </a:r>
            <a:endParaRPr lang="en-GB" sz="12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168759" y="2049517"/>
            <a:ext cx="1878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i="1" dirty="0" smtClean="0"/>
              <a:t>Steepness of the slope. A steeper slope will increase the speed of mass movement.</a:t>
            </a:r>
            <a:endParaRPr lang="en-GB" sz="1200" i="1" dirty="0"/>
          </a:p>
        </p:txBody>
      </p:sp>
      <p:cxnSp>
        <p:nvCxnSpPr>
          <p:cNvPr id="10" name="Straight Arrow Connector 9"/>
          <p:cNvCxnSpPr>
            <a:stCxn id="2" idx="7"/>
          </p:cNvCxnSpPr>
          <p:nvPr/>
        </p:nvCxnSpPr>
        <p:spPr>
          <a:xfrm flipV="1">
            <a:off x="9512500" y="2648607"/>
            <a:ext cx="955803" cy="68239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549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375" y="120877"/>
            <a:ext cx="12000413" cy="43647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-GB" sz="1500" dirty="0">
                <a:cs typeface="Arial"/>
              </a:rPr>
              <a:t>Year 9 Weekly Homework Autumn </a:t>
            </a:r>
            <a:r>
              <a:rPr lang="en-GB" sz="1500" dirty="0" smtClean="0">
                <a:cs typeface="Arial"/>
              </a:rPr>
              <a:t>1.4</a:t>
            </a:r>
            <a:r>
              <a:rPr lang="en-GB" sz="1500" dirty="0">
                <a:cs typeface="Arial" panose="020B0604020202020204" pitchFamily="34" charset="0"/>
              </a:rPr>
              <a:t>		     </a:t>
            </a:r>
            <a:r>
              <a:rPr lang="en-GB" sz="1500" b="1" dirty="0">
                <a:cs typeface="Arial" panose="020B0604020202020204" pitchFamily="34" charset="0"/>
              </a:rPr>
              <a:t>Sub-Ariel Weathering and Mass Movement	                                         </a:t>
            </a:r>
            <a:r>
              <a:rPr lang="en-GB" sz="1500" dirty="0">
                <a:cs typeface="Arial" panose="020B0604020202020204" pitchFamily="34" charset="0"/>
              </a:rPr>
              <a:t>Knowledge Book: P</a:t>
            </a:r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5636993"/>
              </p:ext>
            </p:extLst>
          </p:nvPr>
        </p:nvGraphicFramePr>
        <p:xfrm>
          <a:off x="121915" y="614855"/>
          <a:ext cx="11956872" cy="6217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8436">
                  <a:extLst>
                    <a:ext uri="{9D8B030D-6E8A-4147-A177-3AD203B41FA5}">
                      <a16:colId xmlns:a16="http://schemas.microsoft.com/office/drawing/2014/main" val="1663066600"/>
                    </a:ext>
                  </a:extLst>
                </a:gridCol>
                <a:gridCol w="5978436">
                  <a:extLst>
                    <a:ext uri="{9D8B030D-6E8A-4147-A177-3AD203B41FA5}">
                      <a16:colId xmlns:a16="http://schemas.microsoft.com/office/drawing/2014/main" val="2551129518"/>
                    </a:ext>
                  </a:extLst>
                </a:gridCol>
              </a:tblGrid>
              <a:tr h="2652421">
                <a:tc>
                  <a:txBody>
                    <a:bodyPr/>
                    <a:lstStyle/>
                    <a:p>
                      <a:r>
                        <a:rPr lang="en-GB" sz="1200" b="1" baseline="0" dirty="0">
                          <a:latin typeface="+mn-lt"/>
                          <a:cs typeface="Arial" panose="020B0604020202020204" pitchFamily="34" charset="0"/>
                        </a:rPr>
                        <a:t>1a. </a:t>
                      </a:r>
                      <a:r>
                        <a:rPr lang="en-GB" sz="1200" b="1" baseline="0" dirty="0">
                          <a:latin typeface="+mn-lt"/>
                          <a:cs typeface="Arial"/>
                        </a:rPr>
                        <a:t>Define the following key terms: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b="1" baseline="0" dirty="0">
                          <a:latin typeface="+mn-lt"/>
                          <a:cs typeface="Arial"/>
                        </a:rPr>
                        <a:t>Sub-Ariel Weathering</a:t>
                      </a:r>
                      <a:r>
                        <a:rPr lang="en-GB" sz="1200" b="0" baseline="0" dirty="0">
                          <a:latin typeface="+mn-lt"/>
                          <a:cs typeface="Arial"/>
                        </a:rPr>
                        <a:t>- _________________________________________________________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b="0" baseline="0" dirty="0">
                          <a:latin typeface="+mn-lt"/>
                          <a:cs typeface="Arial"/>
                        </a:rPr>
                        <a:t>____________________________________________________________________________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b="1" baseline="0" dirty="0">
                          <a:latin typeface="+mn-lt"/>
                          <a:cs typeface="Arial"/>
                        </a:rPr>
                        <a:t>Mass Movement- </a:t>
                      </a:r>
                      <a:r>
                        <a:rPr lang="en-GB" sz="1200" b="0" baseline="0" dirty="0">
                          <a:latin typeface="+mn-lt"/>
                          <a:cs typeface="Arial"/>
                        </a:rPr>
                        <a:t>_____________________________________________________________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b="0" baseline="0" dirty="0">
                          <a:latin typeface="+mn-lt"/>
                          <a:cs typeface="Arial"/>
                        </a:rPr>
                        <a:t>____________________________________________________________________________</a:t>
                      </a:r>
                      <a:endParaRPr lang="en-GB" sz="1200" b="0" i="0" u="none" strike="noStrike" baseline="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0">
                        <a:buNone/>
                      </a:pPr>
                      <a:r>
                        <a:rPr lang="en-GB" sz="1200" b="1" i="0" u="none" strike="noStrike" baseline="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1b. Draw and icon to help you remember ‘weathering’ and ‘mass-movement’:</a:t>
                      </a:r>
                    </a:p>
                    <a:p>
                      <a:pPr lvl="0">
                        <a:buNone/>
                      </a:pPr>
                      <a:endParaRPr lang="en-GB" sz="1200" b="0" i="0" u="none" strike="noStrike" baseline="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0">
                        <a:buNone/>
                      </a:pPr>
                      <a:endParaRPr lang="en-GB" sz="1200" b="0" i="0" u="none" strike="noStrike" baseline="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0">
                        <a:buNone/>
                      </a:pPr>
                      <a:endParaRPr lang="en-GB" sz="1200" b="0" i="0" u="none" strike="noStrike" baseline="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0">
                        <a:buNone/>
                      </a:pPr>
                      <a:endParaRPr lang="en-GB" sz="1200" b="0" i="0" u="none" strike="noStrike" baseline="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0">
                        <a:buNone/>
                      </a:pPr>
                      <a:endParaRPr lang="en-GB" sz="1200" b="0" i="0" u="none" strike="noStrike" baseline="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0">
                        <a:buNone/>
                      </a:pPr>
                      <a:endParaRPr lang="en-GB" sz="1200" b="0" i="0" u="none" strike="noStrike" baseline="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0">
                        <a:buNone/>
                      </a:pPr>
                      <a:endParaRPr lang="en-GB" sz="1200" b="0" i="0" u="none" strike="noStrike" baseline="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latin typeface="Arial"/>
                          <a:cs typeface="Arial"/>
                        </a:rPr>
                        <a:t> 3.</a:t>
                      </a:r>
                      <a:r>
                        <a:rPr lang="en-GB" sz="1200" b="1" baseline="0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en-GB" sz="1200" b="1" dirty="0">
                          <a:latin typeface="Arial"/>
                          <a:cs typeface="Arial"/>
                        </a:rPr>
                        <a:t>Make links between words – along the</a:t>
                      </a:r>
                      <a:r>
                        <a:rPr lang="en-GB" sz="1200" b="1" baseline="0" dirty="0">
                          <a:latin typeface="Arial"/>
                          <a:cs typeface="Arial"/>
                        </a:rPr>
                        <a:t> line</a:t>
                      </a:r>
                      <a:r>
                        <a:rPr lang="en-GB" sz="1200" b="1" dirty="0">
                          <a:latin typeface="Arial"/>
                          <a:cs typeface="Arial"/>
                        </a:rPr>
                        <a:t> you draw explain at least 4 links:</a:t>
                      </a:r>
                      <a:endParaRPr lang="en-GB" sz="1200" b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6664193"/>
                  </a:ext>
                </a:extLst>
              </a:tr>
              <a:tr h="3338476">
                <a:tc>
                  <a:txBody>
                    <a:bodyPr/>
                    <a:lstStyle/>
                    <a:p>
                      <a:r>
                        <a:rPr lang="en-GB" sz="1200" b="1" baseline="0" dirty="0">
                          <a:latin typeface="+mn-lt"/>
                          <a:cs typeface="Arial"/>
                        </a:rPr>
                        <a:t>2. Which type of sub-</a:t>
                      </a:r>
                      <a:r>
                        <a:rPr lang="en-GB" sz="1200" b="1" baseline="0" dirty="0" err="1">
                          <a:latin typeface="+mn-lt"/>
                          <a:cs typeface="Arial"/>
                        </a:rPr>
                        <a:t>ariel</a:t>
                      </a:r>
                      <a:r>
                        <a:rPr lang="en-GB" sz="1200" b="1" baseline="0" dirty="0">
                          <a:latin typeface="+mn-lt"/>
                          <a:cs typeface="Arial"/>
                        </a:rPr>
                        <a:t> weathering is being described?</a:t>
                      </a:r>
                      <a:endParaRPr lang="en-GB" sz="1800" b="0" baseline="0" dirty="0">
                        <a:latin typeface="+mn-lt"/>
                        <a:cs typeface="+mn-cs"/>
                      </a:endParaRPr>
                    </a:p>
                    <a:p>
                      <a:pPr marL="228600" indent="-228600">
                        <a:lnSpc>
                          <a:spcPct val="200000"/>
                        </a:lnSpc>
                        <a:buAutoNum type="alphaLcParenR"/>
                      </a:pPr>
                      <a:r>
                        <a:rPr lang="en-GB" sz="1200" b="0" baseline="0" dirty="0">
                          <a:latin typeface="+mn-lt"/>
                          <a:cs typeface="+mn-cs"/>
                        </a:rPr>
                        <a:t>Animals burrowing into the cliff face.  __________________________________________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en-GB" sz="1200" b="0" baseline="0" dirty="0">
                          <a:latin typeface="+mn-lt"/>
                          <a:cs typeface="+mn-cs"/>
                        </a:rPr>
                        <a:t>Acidic rain dissolves certain rock types. _________________________________________</a:t>
                      </a:r>
                    </a:p>
                    <a:p>
                      <a:pPr marL="228600" indent="-228600">
                        <a:lnSpc>
                          <a:spcPct val="250000"/>
                        </a:lnSpc>
                        <a:buAutoNum type="alphaLcParenR"/>
                      </a:pPr>
                      <a:r>
                        <a:rPr lang="en-GB" sz="1200" b="0" baseline="0" dirty="0">
                          <a:latin typeface="+mn-lt"/>
                          <a:cs typeface="+mn-cs"/>
                        </a:rPr>
                        <a:t>Water gets into cracks, freezes and pushes the rock apart.  _________________________</a:t>
                      </a:r>
                    </a:p>
                    <a:p>
                      <a:pPr marL="228600" indent="-228600">
                        <a:lnSpc>
                          <a:spcPct val="250000"/>
                        </a:lnSpc>
                        <a:buAutoNum type="alphaLcParenR"/>
                      </a:pPr>
                      <a:r>
                        <a:rPr lang="en-GB" sz="1200" b="0" baseline="0" dirty="0">
                          <a:latin typeface="+mn-lt"/>
                          <a:cs typeface="+mn-cs"/>
                        </a:rPr>
                        <a:t>Minerals in rocks react with oxygen and start to breakdown. ________________________</a:t>
                      </a:r>
                    </a:p>
                    <a:p>
                      <a:pPr marL="228600" indent="-228600">
                        <a:lnSpc>
                          <a:spcPct val="250000"/>
                        </a:lnSpc>
                        <a:buAutoNum type="alphaLcParenR"/>
                      </a:pPr>
                      <a:r>
                        <a:rPr lang="en-GB" sz="1200" b="0" baseline="0" dirty="0">
                          <a:latin typeface="+mn-lt"/>
                          <a:cs typeface="+mn-cs"/>
                        </a:rPr>
                        <a:t>Plant roots grow into cracks and push them apart. ________________________________</a:t>
                      </a:r>
                    </a:p>
                    <a:p>
                      <a:pPr marL="228600" indent="-228600">
                        <a:lnSpc>
                          <a:spcPct val="250000"/>
                        </a:lnSpc>
                        <a:buAutoNum type="alphaLcParenR"/>
                      </a:pPr>
                      <a:r>
                        <a:rPr lang="en-GB" sz="1200" b="0" baseline="0" dirty="0">
                          <a:latin typeface="+mn-lt"/>
                          <a:cs typeface="+mn-cs"/>
                        </a:rPr>
                        <a:t>Rocks shrink and expand when they become wet and then dry out. __________________</a:t>
                      </a:r>
                    </a:p>
                    <a:p>
                      <a:pPr marL="228600" indent="-228600">
                        <a:lnSpc>
                          <a:spcPct val="250000"/>
                        </a:lnSpc>
                        <a:buAutoNum type="alphaLcParenR"/>
                      </a:pPr>
                      <a:r>
                        <a:rPr lang="en-GB" sz="1200" b="0" baseline="0" dirty="0">
                          <a:latin typeface="+mn-lt"/>
                          <a:cs typeface="+mn-cs"/>
                        </a:rPr>
                        <a:t>Salt water gets into cracks. Water evaporates and leaves salt behind. _________________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Arial"/>
                          <a:cs typeface="Arial"/>
                        </a:rPr>
                        <a:t>4.</a:t>
                      </a:r>
                      <a:r>
                        <a:rPr lang="en-GB" sz="1200" b="1" baseline="0" dirty="0">
                          <a:latin typeface="Arial"/>
                          <a:cs typeface="Arial"/>
                        </a:rPr>
                        <a:t> Draw the diagram for ‘slumping’ and annotate it with the following labels: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baseline="0" dirty="0">
                          <a:latin typeface="Arial"/>
                          <a:cs typeface="Arial"/>
                        </a:rPr>
                        <a:t>Soft rock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baseline="0" dirty="0">
                          <a:latin typeface="Arial"/>
                          <a:cs typeface="Arial"/>
                        </a:rPr>
                        <a:t>Curved slide plane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baseline="0" dirty="0">
                          <a:latin typeface="Arial"/>
                          <a:cs typeface="Arial"/>
                        </a:rPr>
                        <a:t>Slumped sediment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5184444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31C57FA9-D479-439B-B967-345551C93140}"/>
              </a:ext>
            </a:extLst>
          </p:cNvPr>
          <p:cNvSpPr txBox="1"/>
          <p:nvPr/>
        </p:nvSpPr>
        <p:spPr>
          <a:xfrm>
            <a:off x="6078581" y="957925"/>
            <a:ext cx="905543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200" dirty="0">
                <a:cs typeface="Calibri"/>
              </a:rPr>
              <a:t>Landslide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317319E-7F5D-4CA6-AFCC-6E9BA6C30B0A}"/>
              </a:ext>
            </a:extLst>
          </p:cNvPr>
          <p:cNvSpPr txBox="1"/>
          <p:nvPr/>
        </p:nvSpPr>
        <p:spPr>
          <a:xfrm>
            <a:off x="6047049" y="2966776"/>
            <a:ext cx="763991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200" dirty="0" err="1">
                <a:cs typeface="Calibri"/>
              </a:rPr>
              <a:t>Rockfall</a:t>
            </a:r>
            <a:endParaRPr lang="en-GB" sz="1200" dirty="0">
              <a:cs typeface="Calibri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D647BD-FF0A-444F-8792-D78A80E322F5}"/>
              </a:ext>
            </a:extLst>
          </p:cNvPr>
          <p:cNvSpPr txBox="1"/>
          <p:nvPr/>
        </p:nvSpPr>
        <p:spPr>
          <a:xfrm>
            <a:off x="11123086" y="2998309"/>
            <a:ext cx="902418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200" dirty="0">
                <a:cs typeface="Calibri"/>
              </a:rPr>
              <a:t>Mudslide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F56F8EC-C46D-4A8A-AD8E-E0027DE4E9B9}"/>
              </a:ext>
            </a:extLst>
          </p:cNvPr>
          <p:cNvSpPr txBox="1"/>
          <p:nvPr/>
        </p:nvSpPr>
        <p:spPr>
          <a:xfrm>
            <a:off x="11107320" y="957925"/>
            <a:ext cx="951268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200" dirty="0">
                <a:cs typeface="Calibri"/>
              </a:rPr>
              <a:t>Slumping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8EE4C3-0C65-4AEB-9C74-AA877A70ACC2}"/>
              </a:ext>
            </a:extLst>
          </p:cNvPr>
          <p:cNvSpPr/>
          <p:nvPr/>
        </p:nvSpPr>
        <p:spPr>
          <a:xfrm>
            <a:off x="8295175" y="4257964"/>
            <a:ext cx="719515" cy="24014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3836D51-8F28-4365-BDC3-D2F602AB8153}"/>
              </a:ext>
            </a:extLst>
          </p:cNvPr>
          <p:cNvSpPr/>
          <p:nvPr/>
        </p:nvSpPr>
        <p:spPr>
          <a:xfrm>
            <a:off x="10813362" y="4290291"/>
            <a:ext cx="719515" cy="24014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317319E-7F5D-4CA6-AFCC-6E9BA6C30B0A}"/>
              </a:ext>
            </a:extLst>
          </p:cNvPr>
          <p:cNvSpPr txBox="1"/>
          <p:nvPr/>
        </p:nvSpPr>
        <p:spPr>
          <a:xfrm>
            <a:off x="8763049" y="2022404"/>
            <a:ext cx="870571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200" dirty="0">
                <a:cs typeface="Calibri"/>
              </a:rPr>
              <a:t>Saturated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317319E-7F5D-4CA6-AFCC-6E9BA6C30B0A}"/>
              </a:ext>
            </a:extLst>
          </p:cNvPr>
          <p:cNvSpPr txBox="1"/>
          <p:nvPr/>
        </p:nvSpPr>
        <p:spPr>
          <a:xfrm>
            <a:off x="8671040" y="1117002"/>
            <a:ext cx="1057176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200" dirty="0">
                <a:cs typeface="Calibri"/>
              </a:rPr>
              <a:t>Freeze-Thaw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317319E-7F5D-4CA6-AFCC-6E9BA6C30B0A}"/>
              </a:ext>
            </a:extLst>
          </p:cNvPr>
          <p:cNvSpPr txBox="1"/>
          <p:nvPr/>
        </p:nvSpPr>
        <p:spPr>
          <a:xfrm>
            <a:off x="8655274" y="2824632"/>
            <a:ext cx="1096869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200" dirty="0">
                <a:cs typeface="Calibri"/>
              </a:rPr>
              <a:t>Biological Weathering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 flipV="1">
            <a:off x="6779508" y="3105276"/>
            <a:ext cx="1983541" cy="76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F317319E-7F5D-4CA6-AFCC-6E9BA6C30B0A}"/>
              </a:ext>
            </a:extLst>
          </p:cNvPr>
          <p:cNvSpPr txBox="1"/>
          <p:nvPr/>
        </p:nvSpPr>
        <p:spPr>
          <a:xfrm>
            <a:off x="6689147" y="2882139"/>
            <a:ext cx="2196715" cy="41549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050" i="1" dirty="0">
                <a:cs typeface="Calibri"/>
              </a:rPr>
              <a:t>Animals burrowing dislodges rocks causing a rock fall.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9563141-8499-4C22-8FBC-9FC5B0441AD6}"/>
              </a:ext>
            </a:extLst>
          </p:cNvPr>
          <p:cNvSpPr/>
          <p:nvPr/>
        </p:nvSpPr>
        <p:spPr>
          <a:xfrm>
            <a:off x="226071" y="2219550"/>
            <a:ext cx="2729168" cy="114115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84D5EC8-C0CF-427E-8494-2E5498EE0781}"/>
              </a:ext>
            </a:extLst>
          </p:cNvPr>
          <p:cNvSpPr/>
          <p:nvPr/>
        </p:nvSpPr>
        <p:spPr>
          <a:xfrm>
            <a:off x="3200557" y="2219550"/>
            <a:ext cx="2729168" cy="114115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C0ABC9D-D7A8-447B-9488-3C7656BE9E28}"/>
              </a:ext>
            </a:extLst>
          </p:cNvPr>
          <p:cNvSpPr txBox="1"/>
          <p:nvPr/>
        </p:nvSpPr>
        <p:spPr>
          <a:xfrm>
            <a:off x="741687" y="3105275"/>
            <a:ext cx="15797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Sub-Ariel Weathering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E27D043-B259-4AC2-A4DA-138185EFEAA7}"/>
              </a:ext>
            </a:extLst>
          </p:cNvPr>
          <p:cNvSpPr txBox="1"/>
          <p:nvPr/>
        </p:nvSpPr>
        <p:spPr>
          <a:xfrm>
            <a:off x="3740480" y="3105276"/>
            <a:ext cx="15797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Mass Movement</a:t>
            </a:r>
          </a:p>
          <a:p>
            <a:pPr algn="ctr"/>
            <a:endParaRPr lang="en-GB" sz="1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870579" y="3708583"/>
            <a:ext cx="2030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latin typeface="Arial"/>
                <a:cs typeface="Arial"/>
              </a:rPr>
              <a:t>Sub-</a:t>
            </a:r>
            <a:r>
              <a:rPr lang="en-GB" sz="1200" dirty="0" err="1">
                <a:latin typeface="Arial"/>
                <a:cs typeface="Arial"/>
              </a:rPr>
              <a:t>ariel</a:t>
            </a:r>
            <a:r>
              <a:rPr lang="en-GB" sz="1200" dirty="0">
                <a:latin typeface="Arial"/>
                <a:cs typeface="Arial"/>
              </a:rPr>
              <a:t> weathering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latin typeface="Arial"/>
                <a:cs typeface="Arial"/>
              </a:rPr>
              <a:t>Marine erosion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52276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375" y="120877"/>
            <a:ext cx="12000413" cy="43647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GB" sz="1600" dirty="0">
                <a:cs typeface="Arial"/>
              </a:rPr>
              <a:t>Year 9 Weekly Homework Autumn </a:t>
            </a:r>
            <a:r>
              <a:rPr lang="en-GB" sz="1600" dirty="0" smtClean="0">
                <a:cs typeface="Arial"/>
              </a:rPr>
              <a:t>1.5</a:t>
            </a:r>
            <a:r>
              <a:rPr lang="en-GB" sz="1600" dirty="0">
                <a:cs typeface="Arial" panose="020B0604020202020204" pitchFamily="34" charset="0"/>
              </a:rPr>
              <a:t>		               </a:t>
            </a:r>
            <a:r>
              <a:rPr lang="en-GB" sz="1600" b="1" dirty="0">
                <a:cs typeface="Arial" panose="020B0604020202020204" pitchFamily="34" charset="0"/>
              </a:rPr>
              <a:t>Transportation                                                                        </a:t>
            </a:r>
            <a:r>
              <a:rPr lang="en-GB" sz="1600" dirty="0">
                <a:cs typeface="Arial" panose="020B0604020202020204" pitchFamily="34" charset="0"/>
              </a:rPr>
              <a:t>Knowledge Book 11-15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475358"/>
              </p:ext>
            </p:extLst>
          </p:nvPr>
        </p:nvGraphicFramePr>
        <p:xfrm>
          <a:off x="121915" y="676120"/>
          <a:ext cx="11956872" cy="60316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8436">
                  <a:extLst>
                    <a:ext uri="{9D8B030D-6E8A-4147-A177-3AD203B41FA5}">
                      <a16:colId xmlns:a16="http://schemas.microsoft.com/office/drawing/2014/main" val="1663066600"/>
                    </a:ext>
                  </a:extLst>
                </a:gridCol>
                <a:gridCol w="5978436">
                  <a:extLst>
                    <a:ext uri="{9D8B030D-6E8A-4147-A177-3AD203B41FA5}">
                      <a16:colId xmlns:a16="http://schemas.microsoft.com/office/drawing/2014/main" val="2551129518"/>
                    </a:ext>
                  </a:extLst>
                </a:gridCol>
              </a:tblGrid>
              <a:tr h="3015804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12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Define the following key terms, then draw an icon to help you remember: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200" b="1" dirty="0">
                          <a:latin typeface="Arial"/>
                          <a:cs typeface="Arial"/>
                        </a:rPr>
                        <a:t> 3.</a:t>
                      </a:r>
                      <a:r>
                        <a:rPr lang="en-GB" sz="1200" b="1" baseline="0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en-GB" sz="1200" b="1" dirty="0">
                          <a:latin typeface="Arial"/>
                          <a:cs typeface="Arial"/>
                        </a:rPr>
                        <a:t>Draw</a:t>
                      </a:r>
                      <a:r>
                        <a:rPr lang="en-GB" sz="1200" b="1" baseline="0" dirty="0">
                          <a:latin typeface="Arial"/>
                          <a:cs typeface="Arial"/>
                        </a:rPr>
                        <a:t> the longshore drift diagram, label it, then explain how sediment moves along the coast: </a:t>
                      </a:r>
                      <a:endParaRPr lang="en-GB" sz="1200" b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6664193"/>
                  </a:ext>
                </a:extLst>
              </a:tr>
              <a:tr h="30158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baseline="0" dirty="0">
                          <a:latin typeface="Arial"/>
                          <a:cs typeface="Arial"/>
                        </a:rPr>
                        <a:t>2a. </a:t>
                      </a:r>
                      <a:r>
                        <a:rPr lang="en-GB" sz="1200" b="1" baseline="0" dirty="0">
                          <a:latin typeface="+mn-lt"/>
                          <a:cs typeface="Arial"/>
                        </a:rPr>
                        <a:t>Define the following key terms:</a:t>
                      </a:r>
                      <a:endParaRPr lang="en-GB" sz="1200" b="1" baseline="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b="1" baseline="0" dirty="0">
                          <a:latin typeface="+mn-lt"/>
                          <a:cs typeface="Arial"/>
                        </a:rPr>
                        <a:t>Longshore Drift -  ____</a:t>
                      </a:r>
                      <a:r>
                        <a:rPr lang="en-GB" sz="1200" b="0" baseline="0" dirty="0">
                          <a:latin typeface="+mn-lt"/>
                          <a:cs typeface="Arial"/>
                        </a:rPr>
                        <a:t>_________________________________________________________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b="0" baseline="0" dirty="0">
                          <a:latin typeface="+mn-lt"/>
                          <a:cs typeface="Arial"/>
                        </a:rPr>
                        <a:t>____________________________________________________________________________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b="1" baseline="0" dirty="0">
                          <a:latin typeface="+mn-lt"/>
                          <a:cs typeface="Arial"/>
                        </a:rPr>
                        <a:t>Transportation - _</a:t>
                      </a:r>
                      <a:r>
                        <a:rPr lang="en-GB" sz="1200" b="0" baseline="0" dirty="0">
                          <a:latin typeface="+mn-lt"/>
                          <a:cs typeface="Arial"/>
                        </a:rPr>
                        <a:t>_____________________________________________________________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b="0" baseline="0" dirty="0">
                          <a:latin typeface="+mn-lt"/>
                          <a:cs typeface="Arial"/>
                        </a:rPr>
                        <a:t>____________________________________________________________________________</a:t>
                      </a:r>
                      <a:endParaRPr lang="en-GB" sz="1200" b="0" i="0" u="none" strike="noStrike" baseline="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en-GB" sz="1200" b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200" b="1" dirty="0"/>
                        <a:t>2b.</a:t>
                      </a:r>
                      <a:r>
                        <a:rPr lang="en-GB" sz="1200" b="1" baseline="0" dirty="0"/>
                        <a:t> Correctly use the word ‘saltation’ in a sentence:   ________________________________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baseline="0" dirty="0"/>
                        <a:t>________________________________________________________________________________________________________________________________________________________</a:t>
                      </a:r>
                      <a:endParaRPr lang="en-GB" sz="12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baseline="0" dirty="0"/>
                        <a:t>____________________________________________________________________________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b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3931315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AEA82D8E-7C59-4F56-9140-E265ECB258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0722051"/>
              </p:ext>
            </p:extLst>
          </p:nvPr>
        </p:nvGraphicFramePr>
        <p:xfrm>
          <a:off x="206374" y="1052676"/>
          <a:ext cx="5796233" cy="25576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7685">
                  <a:extLst>
                    <a:ext uri="{9D8B030D-6E8A-4147-A177-3AD203B41FA5}">
                      <a16:colId xmlns:a16="http://schemas.microsoft.com/office/drawing/2014/main" val="3720703643"/>
                    </a:ext>
                  </a:extLst>
                </a:gridCol>
                <a:gridCol w="3544065">
                  <a:extLst>
                    <a:ext uri="{9D8B030D-6E8A-4147-A177-3AD203B41FA5}">
                      <a16:colId xmlns:a16="http://schemas.microsoft.com/office/drawing/2014/main" val="2039205728"/>
                    </a:ext>
                  </a:extLst>
                </a:gridCol>
                <a:gridCol w="1304483">
                  <a:extLst>
                    <a:ext uri="{9D8B030D-6E8A-4147-A177-3AD203B41FA5}">
                      <a16:colId xmlns:a16="http://schemas.microsoft.com/office/drawing/2014/main" val="3263919625"/>
                    </a:ext>
                  </a:extLst>
                </a:gridCol>
              </a:tblGrid>
              <a:tr h="281200">
                <a:tc>
                  <a:txBody>
                    <a:bodyPr/>
                    <a:lstStyle/>
                    <a:p>
                      <a:r>
                        <a:rPr lang="en-GB" sz="1200" b="1" dirty="0"/>
                        <a:t>Key</a:t>
                      </a:r>
                      <a:r>
                        <a:rPr lang="en-GB" sz="1200" b="1" baseline="0" dirty="0"/>
                        <a:t> Term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200" b="1" dirty="0"/>
                        <a:t>Definition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200" b="1" dirty="0"/>
                        <a:t>Icon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7194644"/>
                  </a:ext>
                </a:extLst>
              </a:tr>
              <a:tr h="566946">
                <a:tc>
                  <a:txBody>
                    <a:bodyPr/>
                    <a:lstStyle/>
                    <a:p>
                      <a:r>
                        <a:rPr lang="en-GB" sz="1200" b="1" dirty="0"/>
                        <a:t>Traction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43731674"/>
                  </a:ext>
                </a:extLst>
              </a:tr>
              <a:tr h="575577">
                <a:tc>
                  <a:txBody>
                    <a:bodyPr/>
                    <a:lstStyle/>
                    <a:p>
                      <a:r>
                        <a:rPr lang="en-GB" sz="1200" b="1" dirty="0"/>
                        <a:t>Saltation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34832151"/>
                  </a:ext>
                </a:extLst>
              </a:tr>
              <a:tr h="566946">
                <a:tc>
                  <a:txBody>
                    <a:bodyPr/>
                    <a:lstStyle/>
                    <a:p>
                      <a:r>
                        <a:rPr lang="en-GB" sz="1200" b="1" dirty="0"/>
                        <a:t>Suspension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0129559"/>
                  </a:ext>
                </a:extLst>
              </a:tr>
              <a:tr h="566946">
                <a:tc>
                  <a:txBody>
                    <a:bodyPr/>
                    <a:lstStyle/>
                    <a:p>
                      <a:r>
                        <a:rPr lang="en-GB" sz="1200" b="1" dirty="0"/>
                        <a:t>Solution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4811332"/>
                  </a:ext>
                </a:extLst>
              </a:tr>
            </a:tbl>
          </a:graphicData>
        </a:graphic>
      </p:graphicFrame>
      <p:sp>
        <p:nvSpPr>
          <p:cNvPr id="12" name="Content Placeholder 8"/>
          <p:cNvSpPr txBox="1">
            <a:spLocks/>
          </p:cNvSpPr>
          <p:nvPr/>
        </p:nvSpPr>
        <p:spPr>
          <a:xfrm>
            <a:off x="6131883" y="3547240"/>
            <a:ext cx="5906587" cy="3144120"/>
          </a:xfrm>
          <a:prstGeom prst="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26796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375" y="120877"/>
            <a:ext cx="12000413" cy="43647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GB" sz="1600" dirty="0">
                <a:cs typeface="Arial"/>
              </a:rPr>
              <a:t>Year 9 Weekly Homework Autumn </a:t>
            </a:r>
            <a:r>
              <a:rPr lang="en-GB" sz="1600" dirty="0" smtClean="0">
                <a:cs typeface="Arial"/>
              </a:rPr>
              <a:t>1.6</a:t>
            </a:r>
            <a:r>
              <a:rPr lang="en-GB" sz="1600" dirty="0">
                <a:cs typeface="Arial" panose="020B0604020202020204" pitchFamily="34" charset="0"/>
              </a:rPr>
              <a:t>		       </a:t>
            </a:r>
            <a:r>
              <a:rPr lang="en-GB" sz="1600" b="1" dirty="0">
                <a:cs typeface="Arial" panose="020B0604020202020204" pitchFamily="34" charset="0"/>
              </a:rPr>
              <a:t>Landforms of Deposition                                                               </a:t>
            </a:r>
            <a:r>
              <a:rPr lang="en-GB" sz="1600" dirty="0">
                <a:cs typeface="Arial" panose="020B0604020202020204" pitchFamily="34" charset="0"/>
              </a:rPr>
              <a:t>Knowledge Book 11-15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6249514"/>
              </p:ext>
            </p:extLst>
          </p:nvPr>
        </p:nvGraphicFramePr>
        <p:xfrm>
          <a:off x="121915" y="676120"/>
          <a:ext cx="11956872" cy="60316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8436">
                  <a:extLst>
                    <a:ext uri="{9D8B030D-6E8A-4147-A177-3AD203B41FA5}">
                      <a16:colId xmlns:a16="http://schemas.microsoft.com/office/drawing/2014/main" val="1663066600"/>
                    </a:ext>
                  </a:extLst>
                </a:gridCol>
                <a:gridCol w="5978436">
                  <a:extLst>
                    <a:ext uri="{9D8B030D-6E8A-4147-A177-3AD203B41FA5}">
                      <a16:colId xmlns:a16="http://schemas.microsoft.com/office/drawing/2014/main" val="2551129518"/>
                    </a:ext>
                  </a:extLst>
                </a:gridCol>
              </a:tblGrid>
              <a:tr h="3015804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12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Define the following key terms and write out the definitions: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200" b="1" dirty="0">
                          <a:latin typeface="Arial"/>
                          <a:cs typeface="Arial"/>
                        </a:rPr>
                        <a:t> 3.</a:t>
                      </a:r>
                      <a:r>
                        <a:rPr lang="en-GB" sz="1200" b="1" baseline="0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en-GB" sz="1200" b="1" dirty="0">
                          <a:latin typeface="Arial"/>
                          <a:cs typeface="Arial"/>
                        </a:rPr>
                        <a:t>Draw</a:t>
                      </a:r>
                      <a:r>
                        <a:rPr lang="en-GB" sz="1200" b="1" baseline="0" dirty="0">
                          <a:latin typeface="Arial"/>
                          <a:cs typeface="Arial"/>
                        </a:rPr>
                        <a:t> the diagram for a ‘spit’, then explain how they form:</a:t>
                      </a:r>
                      <a:endParaRPr lang="en-GB" sz="1200" b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6664193"/>
                  </a:ext>
                </a:extLst>
              </a:tr>
              <a:tr h="3015804">
                <a:tc>
                  <a:txBody>
                    <a:bodyPr/>
                    <a:lstStyle/>
                    <a:p>
                      <a:r>
                        <a:rPr lang="en-GB" sz="1200" b="1" baseline="0" dirty="0">
                          <a:latin typeface="Arial"/>
                          <a:cs typeface="Arial"/>
                        </a:rPr>
                        <a:t>2. </a:t>
                      </a:r>
                      <a:r>
                        <a:rPr lang="en-GB" sz="1200" b="1" baseline="0" dirty="0">
                          <a:latin typeface="+mn-lt"/>
                          <a:cs typeface="Arial"/>
                        </a:rPr>
                        <a:t>Which type of depositional landform is being described?</a:t>
                      </a:r>
                      <a:endParaRPr lang="en-GB" sz="1800" b="0" baseline="0" dirty="0">
                        <a:latin typeface="+mn-lt"/>
                        <a:cs typeface="+mn-cs"/>
                      </a:endParaRPr>
                    </a:p>
                    <a:p>
                      <a:pPr marL="228600" indent="-228600">
                        <a:lnSpc>
                          <a:spcPct val="200000"/>
                        </a:lnSpc>
                        <a:buAutoNum type="alphaLcParenR"/>
                      </a:pPr>
                      <a:r>
                        <a:rPr lang="en-GB" sz="1200" b="0" baseline="0" dirty="0">
                          <a:latin typeface="+mn-lt"/>
                          <a:cs typeface="+mn-cs"/>
                        </a:rPr>
                        <a:t>These are found between the high and low water mark.  ___________________________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en-GB" sz="1200" b="0" baseline="0" dirty="0">
                          <a:latin typeface="+mn-lt"/>
                          <a:cs typeface="+mn-cs"/>
                        </a:rPr>
                        <a:t>A lagoon forms behind this landform. __________________________________________</a:t>
                      </a:r>
                    </a:p>
                    <a:p>
                      <a:pPr marL="228600" indent="-228600">
                        <a:lnSpc>
                          <a:spcPct val="250000"/>
                        </a:lnSpc>
                        <a:buAutoNum type="alphaLcParenR"/>
                      </a:pPr>
                      <a:r>
                        <a:rPr lang="en-GB" sz="1200" b="0" baseline="0" dirty="0">
                          <a:latin typeface="+mn-lt"/>
                          <a:cs typeface="+mn-cs"/>
                        </a:rPr>
                        <a:t>Form where the coast suddenly changes direction.  _______________________________</a:t>
                      </a:r>
                    </a:p>
                    <a:p>
                      <a:pPr marL="228600" indent="-228600">
                        <a:lnSpc>
                          <a:spcPct val="250000"/>
                        </a:lnSpc>
                        <a:buAutoNum type="alphaLcParenR"/>
                      </a:pPr>
                      <a:r>
                        <a:rPr lang="en-GB" sz="1200" b="0" baseline="0" dirty="0">
                          <a:latin typeface="+mn-lt"/>
                          <a:cs typeface="+mn-cs"/>
                        </a:rPr>
                        <a:t>Strong winds curve the end of this landform. ____________________________________</a:t>
                      </a:r>
                    </a:p>
                    <a:p>
                      <a:pPr marL="228600" indent="-228600">
                        <a:lnSpc>
                          <a:spcPct val="250000"/>
                        </a:lnSpc>
                        <a:buAutoNum type="alphaLcParenR"/>
                      </a:pPr>
                      <a:r>
                        <a:rPr lang="en-GB" sz="1200" b="0" baseline="0" dirty="0">
                          <a:latin typeface="+mn-lt"/>
                          <a:cs typeface="+mn-cs"/>
                        </a:rPr>
                        <a:t>This landform joins together two headlands. ____________________________________</a:t>
                      </a:r>
                    </a:p>
                    <a:p>
                      <a:pPr marL="228600" indent="-228600">
                        <a:lnSpc>
                          <a:spcPct val="250000"/>
                        </a:lnSpc>
                        <a:buAutoNum type="alphaLcParenR"/>
                      </a:pPr>
                      <a:r>
                        <a:rPr lang="en-GB" sz="1200" b="0" baseline="0" dirty="0">
                          <a:latin typeface="+mn-lt"/>
                          <a:cs typeface="+mn-cs"/>
                        </a:rPr>
                        <a:t>Constructive waves deposit material to create this landform. _______________________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b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3931315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AEA82D8E-7C59-4F56-9140-E265ECB258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0044116"/>
              </p:ext>
            </p:extLst>
          </p:nvPr>
        </p:nvGraphicFramePr>
        <p:xfrm>
          <a:off x="206374" y="1052676"/>
          <a:ext cx="5784523" cy="25576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7685">
                  <a:extLst>
                    <a:ext uri="{9D8B030D-6E8A-4147-A177-3AD203B41FA5}">
                      <a16:colId xmlns:a16="http://schemas.microsoft.com/office/drawing/2014/main" val="3720703643"/>
                    </a:ext>
                  </a:extLst>
                </a:gridCol>
                <a:gridCol w="4836838">
                  <a:extLst>
                    <a:ext uri="{9D8B030D-6E8A-4147-A177-3AD203B41FA5}">
                      <a16:colId xmlns:a16="http://schemas.microsoft.com/office/drawing/2014/main" val="2039205728"/>
                    </a:ext>
                  </a:extLst>
                </a:gridCol>
              </a:tblGrid>
              <a:tr h="2812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Key</a:t>
                      </a:r>
                      <a:r>
                        <a:rPr lang="en-GB" sz="1200" b="1" baseline="0" dirty="0"/>
                        <a:t> Term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200" b="1" dirty="0"/>
                        <a:t>Definition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7194644"/>
                  </a:ext>
                </a:extLst>
              </a:tr>
              <a:tr h="566946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Sediment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43731674"/>
                  </a:ext>
                </a:extLst>
              </a:tr>
              <a:tr h="57557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Mudflat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34832151"/>
                  </a:ext>
                </a:extLst>
              </a:tr>
              <a:tr h="566946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An</a:t>
                      </a:r>
                      <a:r>
                        <a:rPr lang="en-GB" sz="1200" baseline="0" dirty="0"/>
                        <a:t> area of coastal grassland that is regularly flooded by seawater.</a:t>
                      </a:r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0129559"/>
                  </a:ext>
                </a:extLst>
              </a:tr>
              <a:tr h="566946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Lagoon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4811332"/>
                  </a:ext>
                </a:extLst>
              </a:tr>
            </a:tbl>
          </a:graphicData>
        </a:graphic>
      </p:graphicFrame>
      <p:sp>
        <p:nvSpPr>
          <p:cNvPr id="12" name="Content Placeholder 8"/>
          <p:cNvSpPr txBox="1">
            <a:spLocks/>
          </p:cNvSpPr>
          <p:nvPr/>
        </p:nvSpPr>
        <p:spPr>
          <a:xfrm>
            <a:off x="6131883" y="3547240"/>
            <a:ext cx="5906587" cy="3144120"/>
          </a:xfrm>
          <a:prstGeom prst="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554429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839788" y="335688"/>
            <a:ext cx="5157787" cy="823912"/>
          </a:xfrm>
        </p:spPr>
        <p:txBody>
          <a:bodyPr/>
          <a:lstStyle/>
          <a:p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Questions to ask: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839788" y="1159600"/>
            <a:ext cx="5157787" cy="50300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6172200" y="335688"/>
            <a:ext cx="5183188" cy="823912"/>
          </a:xfrm>
        </p:spPr>
        <p:txBody>
          <a:bodyPr/>
          <a:lstStyle/>
          <a:p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Notes: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6172200" y="1159600"/>
            <a:ext cx="5183188" cy="50300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382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839788" y="335688"/>
            <a:ext cx="5157787" cy="823912"/>
          </a:xfrm>
        </p:spPr>
        <p:txBody>
          <a:bodyPr/>
          <a:lstStyle/>
          <a:p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Questions to ask: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839788" y="1159600"/>
            <a:ext cx="5157787" cy="50300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6172200" y="335688"/>
            <a:ext cx="5183188" cy="823912"/>
          </a:xfrm>
        </p:spPr>
        <p:txBody>
          <a:bodyPr/>
          <a:lstStyle/>
          <a:p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Notes: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6172200" y="1159600"/>
            <a:ext cx="5183188" cy="50300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marL="0" indent="0">
              <a:buNone/>
            </a:pPr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983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loudMigratorVersion xmlns="b0291392-46c3-446b-b4e2-e6b1ee46160b">3.33.3.0</CloudMigratorVersion>
    <FileHash xmlns="b0291392-46c3-446b-b4e2-e6b1ee46160b">9b915dbf47a2f0cdc83bdc9bbd7c83f17c361e7b</FileHash>
    <UniqueSourceRef xmlns="b0291392-46c3-446b-b4e2-e6b1ee46160b" xsi:nil="true"/>
    <CloudMigratorOriginId xmlns="b0291392-46c3-446b-b4e2-e6b1ee46160b">b8262d02-8341-42ee-b314-400d0704705a</CloudMigratorOriginId>
    <TaxCatchAll xmlns="55f71bee-26e1-45d7-9db5-e4529f37cebc" xsi:nil="true"/>
    <lcf76f155ced4ddcb4097134ff3c332f xmlns="b0291392-46c3-446b-b4e2-e6b1ee46160b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DAD919C4A92C4A868A6EC556AE103C" ma:contentTypeVersion="21" ma:contentTypeDescription="Create a new document." ma:contentTypeScope="" ma:versionID="0a08bc4dcccfe27e78abec6b4de1ff41">
  <xsd:schema xmlns:xsd="http://www.w3.org/2001/XMLSchema" xmlns:xs="http://www.w3.org/2001/XMLSchema" xmlns:p="http://schemas.microsoft.com/office/2006/metadata/properties" xmlns:ns2="b0291392-46c3-446b-b4e2-e6b1ee46160b" xmlns:ns3="55f71bee-26e1-45d7-9db5-e4529f37cebc" targetNamespace="http://schemas.microsoft.com/office/2006/metadata/properties" ma:root="true" ma:fieldsID="a440bc91a1757b50560911b0958e52f3" ns2:_="" ns3:_="">
    <xsd:import namespace="b0291392-46c3-446b-b4e2-e6b1ee46160b"/>
    <xsd:import namespace="55f71bee-26e1-45d7-9db5-e4529f37cebc"/>
    <xsd:element name="properties">
      <xsd:complexType>
        <xsd:sequence>
          <xsd:element name="documentManagement">
            <xsd:complexType>
              <xsd:all>
                <xsd:element ref="ns2:CloudMigratorOriginId" minOccurs="0"/>
                <xsd:element ref="ns2:FileHash" minOccurs="0"/>
                <xsd:element ref="ns2:CloudMigratorVersion" minOccurs="0"/>
                <xsd:element ref="ns2:UniqueSourceRef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291392-46c3-446b-b4e2-e6b1ee46160b" elementFormDefault="qualified">
    <xsd:import namespace="http://schemas.microsoft.com/office/2006/documentManagement/types"/>
    <xsd:import namespace="http://schemas.microsoft.com/office/infopath/2007/PartnerControls"/>
    <xsd:element name="CloudMigratorOriginId" ma:index="8" nillable="true" ma:displayName="CloudMigratorOriginId" ma:internalName="CloudMigratorOriginId">
      <xsd:simpleType>
        <xsd:restriction base="dms:Note">
          <xsd:maxLength value="255"/>
        </xsd:restriction>
      </xsd:simpleType>
    </xsd:element>
    <xsd:element name="FileHash" ma:index="9" nillable="true" ma:displayName="FileHash" ma:internalName="FileHash">
      <xsd:simpleType>
        <xsd:restriction base="dms:Note">
          <xsd:maxLength value="255"/>
        </xsd:restriction>
      </xsd:simpleType>
    </xsd:element>
    <xsd:element name="CloudMigratorVersion" ma:index="10" nillable="true" ma:displayName="CloudMigratorVersion" ma:internalName="CloudMigratorVersion">
      <xsd:simpleType>
        <xsd:restriction base="dms:Note">
          <xsd:maxLength value="255"/>
        </xsd:restriction>
      </xsd:simpleType>
    </xsd:element>
    <xsd:element name="UniqueSourceRef" ma:index="11" nillable="true" ma:displayName="UniqueSourceRef" ma:internalName="UniqueSourceRef">
      <xsd:simpleType>
        <xsd:restriction base="dms:Note">
          <xsd:maxLength value="255"/>
        </xsd:restriction>
      </xsd:simpleType>
    </xsd:element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6" nillable="true" ma:taxonomy="true" ma:internalName="lcf76f155ced4ddcb4097134ff3c332f" ma:taxonomyFieldName="MediaServiceImageTags" ma:displayName="Image Tags" ma:readOnly="false" ma:fieldId="{5cf76f15-5ced-4ddc-b409-7134ff3c332f}" ma:taxonomyMulti="true" ma:sspId="cfc646e7-1ca0-4c93-8f68-1daae343595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f71bee-26e1-45d7-9db5-e4529f37cebc" elementFormDefault="qualified">
    <xsd:import namespace="http://schemas.microsoft.com/office/2006/documentManagement/types"/>
    <xsd:import namespace="http://schemas.microsoft.com/office/infopath/2007/PartnerControls"/>
    <xsd:element name="SharedWithUsers" ma:index="2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7" nillable="true" ma:displayName="Taxonomy Catch All Column" ma:hidden="true" ma:list="{35eee122-889a-4c0e-bbab-2dbd83197f23}" ma:internalName="TaxCatchAll" ma:showField="CatchAllData" ma:web="55f71bee-26e1-45d7-9db5-e4529f37ceb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9D1E3F9-E7A9-463B-8141-8FCE0DD98CEA}">
  <ds:schemaRefs>
    <ds:schemaRef ds:uri="http://schemas.microsoft.com/office/2006/metadata/properties"/>
    <ds:schemaRef ds:uri="http://schemas.microsoft.com/office/infopath/2007/PartnerControls"/>
    <ds:schemaRef ds:uri="44e45429-b595-43d9-b982-8ff0051618ae"/>
  </ds:schemaRefs>
</ds:datastoreItem>
</file>

<file path=customXml/itemProps2.xml><?xml version="1.0" encoding="utf-8"?>
<ds:datastoreItem xmlns:ds="http://schemas.openxmlformats.org/officeDocument/2006/customXml" ds:itemID="{477BE503-F57E-449E-8C0D-2727EA78B2D8}"/>
</file>

<file path=customXml/itemProps3.xml><?xml version="1.0" encoding="utf-8"?>
<ds:datastoreItem xmlns:ds="http://schemas.openxmlformats.org/officeDocument/2006/customXml" ds:itemID="{FDE2D7A6-E747-46E6-A415-F85E2F7710E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536</TotalTime>
  <Words>1071</Words>
  <Application>Microsoft Office PowerPoint</Application>
  <PresentationFormat>Widescreen</PresentationFormat>
  <Paragraphs>219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Year 9 Weekly Homework Autumn 1.1                         Waves                                                                             KB: page 4</vt:lpstr>
      <vt:lpstr>Year 9 Weekly Homework Autumn 1.2                                           Landforms of Erosion                                              Knowledge Book: Page </vt:lpstr>
      <vt:lpstr>Year 9 Weekly Homework Autumn 1.3                                           Mass Movement                                              Knowledge Book: Page </vt:lpstr>
      <vt:lpstr>Year 9 Weekly Homework Autumn 1.4       Sub-Ariel Weathering and Mass Movement                                          Knowledge Book: P</vt:lpstr>
      <vt:lpstr>Year 9 Weekly Homework Autumn 1.5                 Transportation                                                                        Knowledge Book 11-15</vt:lpstr>
      <vt:lpstr>Year 9 Weekly Homework Autumn 1.6         Landforms of Deposition                                                               Knowledge Book 11-15</vt:lpstr>
      <vt:lpstr>PowerPoint Presentation</vt:lpstr>
      <vt:lpstr>PowerPoint Presentation</vt:lpstr>
      <vt:lpstr>PowerPoint Presentation</vt:lpstr>
      <vt:lpstr>PowerPoint Presentation</vt:lpstr>
    </vt:vector>
  </TitlesOfParts>
  <Company>Saint Benedict Catholic Voluntary Academy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Riana Burton Waul</dc:creator>
  <cp:lastModifiedBy>Riana Burton Waul</cp:lastModifiedBy>
  <cp:revision>27</cp:revision>
  <dcterms:created xsi:type="dcterms:W3CDTF">2021-06-22T11:21:06Z</dcterms:created>
  <dcterms:modified xsi:type="dcterms:W3CDTF">2022-07-14T15:55:15Z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0x010100DCDAD919C4A92C4A868A6EC556AE103C</vt:lpwstr>
  </property>
</Properties>
</file>