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3" r:id="rId5"/>
    <p:sldId id="259" r:id="rId6"/>
    <p:sldId id="260" r:id="rId7"/>
    <p:sldId id="261" r:id="rId8"/>
    <p:sldId id="262" r:id="rId9"/>
    <p:sldId id="270" r:id="rId10"/>
    <p:sldId id="271" r:id="rId11"/>
    <p:sldId id="290" r:id="rId12"/>
    <p:sldId id="280" r:id="rId13"/>
    <p:sldId id="297" r:id="rId14"/>
    <p:sldId id="282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99015-F215-4312-80E0-D9AD9462A768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3485-6380-49AE-BAE1-AE80E89F2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7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C0F8-C8DC-44AA-B0E0-886333BD24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7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C0F8-C8DC-44AA-B0E0-886333BD24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9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4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6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0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5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4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4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8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9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1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0D92-6801-4616-955B-31875B329D55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186D-4D61-4049-8FFA-99A643D11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3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47A1C-1068-4477-B2A9-DEA3F041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200" y="963507"/>
            <a:ext cx="4815769" cy="230462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Geography Homework Booklet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Year 8 : Asia 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Name: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Class: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Teacher: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989D8-7BD8-49CF-9568-B5EA01392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74" y="3589865"/>
            <a:ext cx="4866095" cy="2383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Homework Expectations: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You must keep this booklet neat and presentable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All homework must be completed for the date set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High effort is expected in all tasks</a:t>
            </a:r>
          </a:p>
          <a:p>
            <a:pPr marL="0" indent="0"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You will boost all work in red 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82C7F8-089E-4428-B794-64E4B4D02BC8}"/>
              </a:ext>
            </a:extLst>
          </p:cNvPr>
          <p:cNvGrpSpPr/>
          <p:nvPr/>
        </p:nvGrpSpPr>
        <p:grpSpPr>
          <a:xfrm>
            <a:off x="341601" y="764307"/>
            <a:ext cx="5845272" cy="5366328"/>
            <a:chOff x="341601" y="764307"/>
            <a:chExt cx="5845272" cy="53663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CDF843-B27B-4E67-884B-0BBE6963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601" y="814747"/>
              <a:ext cx="5845272" cy="52285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41E48F-200B-4E41-8512-3BAFAC0B0799}"/>
                </a:ext>
              </a:extLst>
            </p:cNvPr>
            <p:cNvSpPr/>
            <p:nvPr/>
          </p:nvSpPr>
          <p:spPr>
            <a:xfrm>
              <a:off x="646546" y="764307"/>
              <a:ext cx="5366328" cy="5366328"/>
            </a:xfrm>
            <a:prstGeom prst="ellips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970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Autumn 1.9		         </a:t>
            </a:r>
            <a:r>
              <a:rPr lang="en-GB" sz="1600" b="1" dirty="0">
                <a:cs typeface="Arial" panose="020B0604020202020204" pitchFamily="34" charset="0"/>
              </a:rPr>
              <a:t>China’s One Child Policy	                                                     Knowledge Book 28-29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6" y="617941"/>
          <a:ext cx="11956872" cy="6198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  Use P27 and P28 to answer the following questions: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was the population of China in 1970? _____________________________________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much was the population have expected to grow by 2020?  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In what year was the one child policy introduced? ________________________________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For how many years was the one child policy in place? 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TRUE or FALSE: China now has a young dependent population? 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more marriage-age men are there than women? 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much has the population decreased by since the policy? _______________________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buAutoNum type="arabicPeriod" startAt="3"/>
                      </a:pPr>
                      <a:r>
                        <a:rPr lang="en-GB" sz="1200" b="1" baseline="0" dirty="0">
                          <a:latin typeface="+mn-lt"/>
                          <a:cs typeface="Arial" panose="020B0604020202020204" pitchFamily="34" charset="0"/>
                        </a:rPr>
                        <a:t>Read P27 and P28 and identify advantages and disadvantages of the one child policy:</a:t>
                      </a: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80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   </a:t>
                      </a:r>
                      <a:r>
                        <a:rPr lang="en-GB" sz="1200" b="1" baseline="0" dirty="0">
                          <a:latin typeface="+mn-lt"/>
                          <a:cs typeface="Arial" panose="020B0604020202020204" pitchFamily="34" charset="0"/>
                        </a:rPr>
                        <a:t>Use P27 and P28 to fill in the details about China’s population pyramids:</a:t>
                      </a: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43CA24-735D-46E1-ABC3-C29363112320}"/>
              </a:ext>
            </a:extLst>
          </p:cNvPr>
          <p:cNvSpPr/>
          <p:nvPr/>
        </p:nvSpPr>
        <p:spPr>
          <a:xfrm>
            <a:off x="5781675" y="3676650"/>
            <a:ext cx="838200" cy="308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2DF316FB-9B0F-494E-8363-47A145D38897}"/>
              </a:ext>
            </a:extLst>
          </p:cNvPr>
          <p:cNvGraphicFramePr>
            <a:graphicFrameLocks noGrp="1"/>
          </p:cNvGraphicFramePr>
          <p:nvPr/>
        </p:nvGraphicFramePr>
        <p:xfrm>
          <a:off x="207088" y="3880310"/>
          <a:ext cx="11777823" cy="2884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013">
                  <a:extLst>
                    <a:ext uri="{9D8B030D-6E8A-4147-A177-3AD203B41FA5}">
                      <a16:colId xmlns:a16="http://schemas.microsoft.com/office/drawing/2014/main" val="23158381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9186200"/>
                    </a:ext>
                  </a:extLst>
                </a:gridCol>
                <a:gridCol w="4429957">
                  <a:extLst>
                    <a:ext uri="{9D8B030D-6E8A-4147-A177-3AD203B41FA5}">
                      <a16:colId xmlns:a16="http://schemas.microsoft.com/office/drawing/2014/main" val="1306213993"/>
                    </a:ext>
                  </a:extLst>
                </a:gridCol>
                <a:gridCol w="4829453">
                  <a:extLst>
                    <a:ext uri="{9D8B030D-6E8A-4147-A177-3AD203B41FA5}">
                      <a16:colId xmlns:a16="http://schemas.microsoft.com/office/drawing/2014/main" val="1914553437"/>
                    </a:ext>
                  </a:extLst>
                </a:gridCol>
              </a:tblGrid>
              <a:tr h="23958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Diagram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Which Year?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Describe the shape of the pyramid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What problems occur due to this kind of population?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16579"/>
                  </a:ext>
                </a:extLst>
              </a:tr>
              <a:tr h="487791">
                <a:tc>
                  <a:txBody>
                    <a:bodyPr/>
                    <a:lstStyle/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58482"/>
                  </a:ext>
                </a:extLst>
              </a:tr>
              <a:tr h="821074">
                <a:tc>
                  <a:txBody>
                    <a:bodyPr/>
                    <a:lstStyle/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58977"/>
                  </a:ext>
                </a:extLst>
              </a:tr>
              <a:tr h="874680">
                <a:tc>
                  <a:txBody>
                    <a:bodyPr/>
                    <a:lstStyle/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619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6AE465-A2F0-4C19-9275-F1D80549E014}"/>
              </a:ext>
            </a:extLst>
          </p:cNvPr>
          <p:cNvGraphicFramePr>
            <a:graphicFrameLocks noGrp="1"/>
          </p:cNvGraphicFramePr>
          <p:nvPr/>
        </p:nvGraphicFramePr>
        <p:xfrm>
          <a:off x="6200775" y="896732"/>
          <a:ext cx="5842804" cy="2698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3427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3059377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27520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Advantages of the Policy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Disadvantages of the Policy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688969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9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371292"/>
                  </a:ext>
                </a:extLst>
              </a:tr>
            </a:tbl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341AE535-6112-4115-A3FD-239E7A6BE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4"/>
          <a:stretch/>
        </p:blipFill>
        <p:spPr bwMode="auto">
          <a:xfrm>
            <a:off x="272221" y="4191370"/>
            <a:ext cx="1483054" cy="8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DF3508A-A09C-4BC7-BA9C-934839FE2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 bwMode="auto">
          <a:xfrm>
            <a:off x="308280" y="5090617"/>
            <a:ext cx="1446995" cy="7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019100D-4F0A-450F-A7A7-B40C287CF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95" b="16169"/>
          <a:stretch/>
        </p:blipFill>
        <p:spPr bwMode="auto">
          <a:xfrm>
            <a:off x="302079" y="5939725"/>
            <a:ext cx="1446995" cy="7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8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0883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2.0		             </a:t>
            </a:r>
            <a:r>
              <a:rPr lang="en-GB" sz="1600" b="1" dirty="0">
                <a:cs typeface="Arial" panose="020B0604020202020204" pitchFamily="34" charset="0"/>
              </a:rPr>
              <a:t>Nepal Earthquake                       	                                    Knowledge Book 30, 34-36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80026"/>
              </p:ext>
            </p:extLst>
          </p:nvPr>
        </p:nvGraphicFramePr>
        <p:xfrm>
          <a:off x="121916" y="617941"/>
          <a:ext cx="11956872" cy="6198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7045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Label the diagram correctly: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Seismic Waves / Focus / Epicentre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buAutoNum type="arabicPeriod" startAt="3"/>
                      </a:pPr>
                      <a:r>
                        <a:rPr lang="en-GB" sz="1200" b="1" baseline="0" dirty="0">
                          <a:latin typeface="+mn-lt"/>
                          <a:cs typeface="Arial" panose="020B0604020202020204" pitchFamily="34" charset="0"/>
                        </a:rPr>
                        <a:t>Fill in the key terms and definitions for the following:</a:t>
                      </a: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80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Use P34 to P36 to answer the following questions: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was the date of earthquake? ____________________________________________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time did the earthquake occur? __________________________________________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powerful was the Earthquake on the Richter Scale ?  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plates were involved ? 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Where was the epicentre? ___________________________________________________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high was the Tsunami wave ? ____________________________________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people died because of the earthquake?  ______________________________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4.   Connect these words then write along the lines to explain how they are connected:</a:t>
                      </a:r>
                      <a:endParaRPr lang="en-GB" sz="1200" b="1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6AE465-A2F0-4C19-9275-F1D80549E014}"/>
              </a:ext>
            </a:extLst>
          </p:cNvPr>
          <p:cNvGraphicFramePr>
            <a:graphicFrameLocks noGrp="1"/>
          </p:cNvGraphicFramePr>
          <p:nvPr/>
        </p:nvGraphicFramePr>
        <p:xfrm>
          <a:off x="6149171" y="914512"/>
          <a:ext cx="5842804" cy="264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420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4626384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Term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 dirty="0"/>
                        <a:t>Definition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49816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Conservative plate boundary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44755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Waves of energy that travel through the Earth’s surface.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45938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Epicentre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48571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Focus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  <a:tr h="428906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Pieces of Earth’s crust and uppermost mantle.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4362"/>
                  </a:ext>
                </a:extLst>
              </a:tr>
            </a:tbl>
          </a:graphicData>
        </a:graphic>
      </p:graphicFrame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AFFCBD3-2D4B-487F-A6FD-4FE9B3103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14537" r="5719"/>
          <a:stretch/>
        </p:blipFill>
        <p:spPr bwMode="auto">
          <a:xfrm>
            <a:off x="1368493" y="919879"/>
            <a:ext cx="3534101" cy="24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A599DA-E8BA-4A88-91C8-7E8421608BEB}"/>
              </a:ext>
            </a:extLst>
          </p:cNvPr>
          <p:cNvSpPr/>
          <p:nvPr/>
        </p:nvSpPr>
        <p:spPr>
          <a:xfrm>
            <a:off x="2182419" y="2606108"/>
            <a:ext cx="1179905" cy="2820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F2CDD1-1614-4D2B-9A07-D13D5F659EFE}"/>
              </a:ext>
            </a:extLst>
          </p:cNvPr>
          <p:cNvSpPr/>
          <p:nvPr/>
        </p:nvSpPr>
        <p:spPr>
          <a:xfrm>
            <a:off x="356877" y="1840299"/>
            <a:ext cx="1992284" cy="252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684B80-C262-4DA4-8BEA-CDF6DC8DD7C2}"/>
              </a:ext>
            </a:extLst>
          </p:cNvPr>
          <p:cNvSpPr/>
          <p:nvPr/>
        </p:nvSpPr>
        <p:spPr>
          <a:xfrm>
            <a:off x="2566472" y="1810784"/>
            <a:ext cx="1366336" cy="2820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4072BB-FE97-4ABA-9654-1098975CECA2}"/>
              </a:ext>
            </a:extLst>
          </p:cNvPr>
          <p:cNvSpPr txBox="1"/>
          <p:nvPr/>
        </p:nvSpPr>
        <p:spPr>
          <a:xfrm>
            <a:off x="6385259" y="4092735"/>
            <a:ext cx="8180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Nuclear Power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BED206-A469-411D-96B1-7AD79FC32FBD}"/>
              </a:ext>
            </a:extLst>
          </p:cNvPr>
          <p:cNvSpPr txBox="1"/>
          <p:nvPr/>
        </p:nvSpPr>
        <p:spPr>
          <a:xfrm>
            <a:off x="11034949" y="4043061"/>
            <a:ext cx="9587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Economy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4331E-4C54-4BD2-84E6-CC099856D6BB}"/>
              </a:ext>
            </a:extLst>
          </p:cNvPr>
          <p:cNvSpPr txBox="1"/>
          <p:nvPr/>
        </p:nvSpPr>
        <p:spPr>
          <a:xfrm>
            <a:off x="6289994" y="6441386"/>
            <a:ext cx="8180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6,152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B9DC04-49F1-4C24-A49A-B16B5A42F91D}"/>
              </a:ext>
            </a:extLst>
          </p:cNvPr>
          <p:cNvSpPr txBox="1"/>
          <p:nvPr/>
        </p:nvSpPr>
        <p:spPr>
          <a:xfrm>
            <a:off x="8641169" y="5063129"/>
            <a:ext cx="10243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Tohoku Earthquake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0BA00-D5E7-4D10-B772-1992FADEB396}"/>
              </a:ext>
            </a:extLst>
          </p:cNvPr>
          <p:cNvSpPr txBox="1"/>
          <p:nvPr/>
        </p:nvSpPr>
        <p:spPr>
          <a:xfrm>
            <a:off x="10819226" y="6312992"/>
            <a:ext cx="9587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Transport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11DCAC-FE06-4F9B-851E-6976A2C567AE}"/>
              </a:ext>
            </a:extLst>
          </p:cNvPr>
          <p:cNvCxnSpPr>
            <a:endCxn id="21" idx="2"/>
          </p:cNvCxnSpPr>
          <p:nvPr/>
        </p:nvCxnSpPr>
        <p:spPr>
          <a:xfrm flipV="1">
            <a:off x="6794308" y="5586349"/>
            <a:ext cx="2359055" cy="7266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5B0998-78B3-4A6D-B997-73076744F04F}"/>
              </a:ext>
            </a:extLst>
          </p:cNvPr>
          <p:cNvSpPr txBox="1"/>
          <p:nvPr/>
        </p:nvSpPr>
        <p:spPr>
          <a:xfrm rot="20265134">
            <a:off x="6797240" y="5813370"/>
            <a:ext cx="195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The earthquake left 6,152 people injured.</a:t>
            </a:r>
          </a:p>
        </p:txBody>
      </p:sp>
    </p:spTree>
    <p:extLst>
      <p:ext uri="{BB962C8B-B14F-4D97-AF65-F5344CB8AC3E}">
        <p14:creationId xmlns:p14="http://schemas.microsoft.com/office/powerpoint/2010/main" val="327714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2785B7-B7C7-425C-8A4E-C406D1389D29}"/>
              </a:ext>
            </a:extLst>
          </p:cNvPr>
          <p:cNvSpPr/>
          <p:nvPr/>
        </p:nvSpPr>
        <p:spPr>
          <a:xfrm>
            <a:off x="6096000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4D0B8-47DE-4440-B38B-DBAF51FC65F2}"/>
              </a:ext>
            </a:extLst>
          </p:cNvPr>
          <p:cNvSpPr txBox="1"/>
          <p:nvPr/>
        </p:nvSpPr>
        <p:spPr>
          <a:xfrm>
            <a:off x="6143625" y="623873"/>
            <a:ext cx="5897456" cy="625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Interpreting Scale: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2cm on the map is what distance in real life? 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3cm on the map is what distance in real life? 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0.5km in real life is how many ‘cm’ on the map?  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4.5km in real life is how many ‘cm’ on the map?  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endParaRPr lang="en-GB" sz="1200" b="1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Measuring Distance: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On the map, how many ‘cm’ apart are             and            ? 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On the map, how many ‘cm’ apart are             and            ? 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In real life, how far apart in ‘km’ are            and            ? 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In real life, how far apart in ‘km’ are            and            ? 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Compass Points (Identify the correct compass direction): 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To get from             to              you travel… ___________________________________</a:t>
            </a:r>
          </a:p>
          <a:p>
            <a:pPr>
              <a:lnSpc>
                <a:spcPct val="150000"/>
              </a:lnSpc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6- Figure Grid References: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What is the 6 figure grid reference for the            ? 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225,468?   </a:t>
            </a:r>
            <a:r>
              <a:rPr lang="en-GB" sz="1200" dirty="0"/>
              <a:t>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Draw a            in grid reference </a:t>
            </a:r>
            <a:r>
              <a:rPr lang="en-GB" sz="1200" b="1" dirty="0"/>
              <a:t>236,453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D35548-EAFB-42C1-995C-516E0D331DDA}"/>
              </a:ext>
            </a:extLst>
          </p:cNvPr>
          <p:cNvSpPr/>
          <p:nvPr/>
        </p:nvSpPr>
        <p:spPr>
          <a:xfrm>
            <a:off x="117564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EB45D6-7B19-4FA5-9A69-803F4B7EB062}"/>
              </a:ext>
            </a:extLst>
          </p:cNvPr>
          <p:cNvGrpSpPr/>
          <p:nvPr/>
        </p:nvGrpSpPr>
        <p:grpSpPr>
          <a:xfrm>
            <a:off x="651570" y="774826"/>
            <a:ext cx="4981575" cy="5159743"/>
            <a:chOff x="494225" y="1181100"/>
            <a:chExt cx="5110642" cy="5159743"/>
          </a:xfrm>
        </p:grpSpPr>
        <p:pic>
          <p:nvPicPr>
            <p:cNvPr id="9218" name="Picture 2" descr="4 Figure Grid References - Geo for CXC">
              <a:extLst>
                <a:ext uri="{FF2B5EF4-FFF2-40B4-BE49-F238E27FC236}">
                  <a16:creationId xmlns:a16="http://schemas.microsoft.com/office/drawing/2014/main" id="{24F24B29-0948-4DD0-80B3-236BCBCA32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1" t="5049" r="5590" b="4150"/>
            <a:stretch/>
          </p:blipFill>
          <p:spPr bwMode="auto">
            <a:xfrm>
              <a:off x="494225" y="1181100"/>
              <a:ext cx="5110642" cy="5159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89C1B13-B8C9-4A21-AD60-3D5E85A09F8B}"/>
                </a:ext>
              </a:extLst>
            </p:cNvPr>
            <p:cNvSpPr/>
            <p:nvPr/>
          </p:nvSpPr>
          <p:spPr>
            <a:xfrm>
              <a:off x="1303055" y="2239198"/>
              <a:ext cx="184825" cy="214008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104F5AB-ADC1-4D88-8C30-D6F63694DC66}"/>
                </a:ext>
              </a:extLst>
            </p:cNvPr>
            <p:cNvSpPr/>
            <p:nvPr/>
          </p:nvSpPr>
          <p:spPr>
            <a:xfrm>
              <a:off x="3472774" y="4426085"/>
              <a:ext cx="175098" cy="18482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CBC6BE-8493-47F8-9644-AD2398161699}"/>
                </a:ext>
              </a:extLst>
            </p:cNvPr>
            <p:cNvSpPr/>
            <p:nvPr/>
          </p:nvSpPr>
          <p:spPr>
            <a:xfrm>
              <a:off x="4814794" y="1653702"/>
              <a:ext cx="175098" cy="1848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CEAA2994-5548-4308-89DF-0E8BAA3C293A}"/>
                </a:ext>
              </a:extLst>
            </p:cNvPr>
            <p:cNvSpPr/>
            <p:nvPr/>
          </p:nvSpPr>
          <p:spPr>
            <a:xfrm>
              <a:off x="2445382" y="3749761"/>
              <a:ext cx="175098" cy="223736"/>
            </a:xfrm>
            <a:prstGeom prst="mo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Multiplication Sign 11">
              <a:extLst>
                <a:ext uri="{FF2B5EF4-FFF2-40B4-BE49-F238E27FC236}">
                  <a16:creationId xmlns:a16="http://schemas.microsoft.com/office/drawing/2014/main" id="{D1BD602F-5E37-481A-9475-0BA3BB7FFB15}"/>
                </a:ext>
              </a:extLst>
            </p:cNvPr>
            <p:cNvSpPr/>
            <p:nvPr/>
          </p:nvSpPr>
          <p:spPr>
            <a:xfrm>
              <a:off x="1060089" y="5424015"/>
              <a:ext cx="311285" cy="29183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5FCA3AEC-FCE0-4C25-8FD0-BE3691BC7261}"/>
                </a:ext>
              </a:extLst>
            </p:cNvPr>
            <p:cNvSpPr/>
            <p:nvPr/>
          </p:nvSpPr>
          <p:spPr>
            <a:xfrm>
              <a:off x="4853881" y="5052241"/>
              <a:ext cx="175098" cy="184826"/>
            </a:xfrm>
            <a:prstGeom prst="hear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5BD3B-62A4-4C2B-87D9-4A11B6E68A0D}"/>
                </a:ext>
              </a:extLst>
            </p:cNvPr>
            <p:cNvSpPr/>
            <p:nvPr/>
          </p:nvSpPr>
          <p:spPr>
            <a:xfrm>
              <a:off x="2479253" y="1893929"/>
              <a:ext cx="326243" cy="895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A83BB093-26D8-4688-B826-8E7E4320C3D8}"/>
                </a:ext>
              </a:extLst>
            </p:cNvPr>
            <p:cNvSpPr/>
            <p:nvPr/>
          </p:nvSpPr>
          <p:spPr>
            <a:xfrm>
              <a:off x="3668393" y="2850204"/>
              <a:ext cx="319462" cy="20428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BC4BAE6-9CD3-4732-A5F2-5AC7C3EEFFFE}"/>
              </a:ext>
            </a:extLst>
          </p:cNvPr>
          <p:cNvSpPr txBox="1">
            <a:spLocks/>
          </p:cNvSpPr>
          <p:nvPr/>
        </p:nvSpPr>
        <p:spPr>
          <a:xfrm>
            <a:off x="78375" y="120877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2.1                  </a:t>
            </a:r>
            <a:r>
              <a:rPr lang="en-GB" sz="1600" b="1" dirty="0">
                <a:cs typeface="Arial" panose="020B0604020202020204" pitchFamily="34" charset="0"/>
              </a:rPr>
              <a:t>Map Skills: Scale, Distance, Compass Points and Grid References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0B36D-4760-4D28-8E4A-66A46C424681}"/>
              </a:ext>
            </a:extLst>
          </p:cNvPr>
          <p:cNvCxnSpPr>
            <a:cxnSpLocks/>
          </p:cNvCxnSpPr>
          <p:nvPr/>
        </p:nvCxnSpPr>
        <p:spPr>
          <a:xfrm>
            <a:off x="3979512" y="6432851"/>
            <a:ext cx="9554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9F71B04-8747-43CB-A646-CD052D59EAC9}"/>
              </a:ext>
            </a:extLst>
          </p:cNvPr>
          <p:cNvSpPr txBox="1"/>
          <p:nvPr/>
        </p:nvSpPr>
        <p:spPr>
          <a:xfrm>
            <a:off x="4200258" y="6154885"/>
            <a:ext cx="438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2cm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5151AF-D8A4-4502-803E-99D5C5535082}"/>
              </a:ext>
            </a:extLst>
          </p:cNvPr>
          <p:cNvSpPr txBox="1"/>
          <p:nvPr/>
        </p:nvSpPr>
        <p:spPr>
          <a:xfrm>
            <a:off x="4200258" y="645747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1km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77EAD2-B47F-4AAC-9171-0FC174B8EF29}"/>
              </a:ext>
            </a:extLst>
          </p:cNvPr>
          <p:cNvSpPr txBox="1"/>
          <p:nvPr/>
        </p:nvSpPr>
        <p:spPr>
          <a:xfrm>
            <a:off x="5129721" y="6285690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2cm: 1km</a:t>
            </a:r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EF58C5E5-7C19-418A-968B-8A650C707DB0}"/>
              </a:ext>
            </a:extLst>
          </p:cNvPr>
          <p:cNvSpPr/>
          <p:nvPr/>
        </p:nvSpPr>
        <p:spPr>
          <a:xfrm>
            <a:off x="8856123" y="2487563"/>
            <a:ext cx="318004" cy="3038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0EDD77F3-57A4-498B-B24F-8DFA445192CF}"/>
              </a:ext>
            </a:extLst>
          </p:cNvPr>
          <p:cNvSpPr/>
          <p:nvPr/>
        </p:nvSpPr>
        <p:spPr>
          <a:xfrm>
            <a:off x="9614912" y="2547060"/>
            <a:ext cx="170676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6DC1CDD9-1FB6-4F10-941C-E639D8A118E3}"/>
              </a:ext>
            </a:extLst>
          </p:cNvPr>
          <p:cNvSpPr/>
          <p:nvPr/>
        </p:nvSpPr>
        <p:spPr>
          <a:xfrm>
            <a:off x="8921677" y="2827542"/>
            <a:ext cx="170676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4BF652B7-FB35-4658-805A-CF9652642FAA}"/>
              </a:ext>
            </a:extLst>
          </p:cNvPr>
          <p:cNvSpPr/>
          <p:nvPr/>
        </p:nvSpPr>
        <p:spPr>
          <a:xfrm>
            <a:off x="9624185" y="2811893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BDEC85-BE61-4FDE-90E7-7A055F70C7A9}"/>
              </a:ext>
            </a:extLst>
          </p:cNvPr>
          <p:cNvSpPr/>
          <p:nvPr/>
        </p:nvSpPr>
        <p:spPr>
          <a:xfrm>
            <a:off x="8705999" y="3162439"/>
            <a:ext cx="318004" cy="8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47D760-7A2B-49A1-8484-FE2545F99AC5}"/>
              </a:ext>
            </a:extLst>
          </p:cNvPr>
          <p:cNvSpPr/>
          <p:nvPr/>
        </p:nvSpPr>
        <p:spPr>
          <a:xfrm>
            <a:off x="9439588" y="3105210"/>
            <a:ext cx="170676" cy="1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95C2266-7327-468F-85E2-EE093D4B2C07}"/>
              </a:ext>
            </a:extLst>
          </p:cNvPr>
          <p:cNvSpPr/>
          <p:nvPr/>
        </p:nvSpPr>
        <p:spPr>
          <a:xfrm>
            <a:off x="8770785" y="3354698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Heart 62">
            <a:extLst>
              <a:ext uri="{FF2B5EF4-FFF2-40B4-BE49-F238E27FC236}">
                <a16:creationId xmlns:a16="http://schemas.microsoft.com/office/drawing/2014/main" id="{4CB70DCE-1756-4542-82B1-283228CD2007}"/>
              </a:ext>
            </a:extLst>
          </p:cNvPr>
          <p:cNvSpPr/>
          <p:nvPr/>
        </p:nvSpPr>
        <p:spPr>
          <a:xfrm>
            <a:off x="9457739" y="3402579"/>
            <a:ext cx="170676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E09FCB-BCC4-40E6-8B84-08CC99917620}"/>
              </a:ext>
            </a:extLst>
          </p:cNvPr>
          <p:cNvCxnSpPr/>
          <p:nvPr/>
        </p:nvCxnSpPr>
        <p:spPr>
          <a:xfrm flipV="1">
            <a:off x="326635" y="890970"/>
            <a:ext cx="0" cy="4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BD0962D-08F3-4699-AD65-34E0DF57A745}"/>
              </a:ext>
            </a:extLst>
          </p:cNvPr>
          <p:cNvSpPr txBox="1"/>
          <p:nvPr/>
        </p:nvSpPr>
        <p:spPr>
          <a:xfrm>
            <a:off x="188983" y="660032"/>
            <a:ext cx="275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N</a:t>
            </a: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70EF9398-CB50-4FEB-AB41-73DC41DB39AB}"/>
              </a:ext>
            </a:extLst>
          </p:cNvPr>
          <p:cNvSpPr/>
          <p:nvPr/>
        </p:nvSpPr>
        <p:spPr>
          <a:xfrm>
            <a:off x="7216538" y="4152401"/>
            <a:ext cx="318004" cy="30382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86DBF508-9CE1-478A-9AA7-31759347A39C}"/>
              </a:ext>
            </a:extLst>
          </p:cNvPr>
          <p:cNvSpPr/>
          <p:nvPr/>
        </p:nvSpPr>
        <p:spPr>
          <a:xfrm>
            <a:off x="7916462" y="4158040"/>
            <a:ext cx="180157" cy="21400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73F610-3310-4537-819B-6B4B52551A75}"/>
              </a:ext>
            </a:extLst>
          </p:cNvPr>
          <p:cNvSpPr/>
          <p:nvPr/>
        </p:nvSpPr>
        <p:spPr>
          <a:xfrm>
            <a:off x="7225416" y="4518386"/>
            <a:ext cx="318004" cy="8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BE2E9D68-4035-40FB-B74C-AA807B63A595}"/>
              </a:ext>
            </a:extLst>
          </p:cNvPr>
          <p:cNvSpPr/>
          <p:nvPr/>
        </p:nvSpPr>
        <p:spPr>
          <a:xfrm>
            <a:off x="7942603" y="4474173"/>
            <a:ext cx="170676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007731E-0DB5-4A45-95B7-A51B3DF9665F}"/>
              </a:ext>
            </a:extLst>
          </p:cNvPr>
          <p:cNvSpPr/>
          <p:nvPr/>
        </p:nvSpPr>
        <p:spPr>
          <a:xfrm>
            <a:off x="7290202" y="4721551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AC49BC6A-5B9A-49A1-9190-120C61715E36}"/>
              </a:ext>
            </a:extLst>
          </p:cNvPr>
          <p:cNvSpPr/>
          <p:nvPr/>
        </p:nvSpPr>
        <p:spPr>
          <a:xfrm>
            <a:off x="7942603" y="4716734"/>
            <a:ext cx="170676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74DFBC-549C-4AD4-826D-14550C10B7D8}"/>
              </a:ext>
            </a:extLst>
          </p:cNvPr>
          <p:cNvSpPr/>
          <p:nvPr/>
        </p:nvSpPr>
        <p:spPr>
          <a:xfrm>
            <a:off x="7299080" y="5021842"/>
            <a:ext cx="170676" cy="1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6B1843E4-3858-46DC-B38C-27B6B76DC64C}"/>
              </a:ext>
            </a:extLst>
          </p:cNvPr>
          <p:cNvSpPr/>
          <p:nvPr/>
        </p:nvSpPr>
        <p:spPr>
          <a:xfrm>
            <a:off x="7872244" y="5030370"/>
            <a:ext cx="311394" cy="204281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DD10C09-E685-4F9E-B447-7DCD533A5C98}"/>
              </a:ext>
            </a:extLst>
          </p:cNvPr>
          <p:cNvSpPr/>
          <p:nvPr/>
        </p:nvSpPr>
        <p:spPr>
          <a:xfrm>
            <a:off x="9129483" y="5818181"/>
            <a:ext cx="170676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C2307818-54B4-4285-8966-A2179E4FB931}"/>
              </a:ext>
            </a:extLst>
          </p:cNvPr>
          <p:cNvSpPr/>
          <p:nvPr/>
        </p:nvSpPr>
        <p:spPr>
          <a:xfrm>
            <a:off x="6966812" y="6383214"/>
            <a:ext cx="276360" cy="2050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1.1	</a:t>
            </a:r>
            <a:r>
              <a:rPr lang="en-GB" sz="1600" b="1" dirty="0">
                <a:cs typeface="Arial"/>
              </a:rPr>
              <a:t>	Physical Features of Asia</a:t>
            </a:r>
            <a:r>
              <a:rPr lang="en-GB" sz="1600" dirty="0">
                <a:cs typeface="Arial"/>
              </a:rPr>
              <a:t>		                                                     </a:t>
            </a:r>
            <a:r>
              <a:rPr lang="en-GB" sz="1600" b="1" dirty="0">
                <a:cs typeface="Arial"/>
              </a:rPr>
              <a:t>KB: page 11-12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6158"/>
              </p:ext>
            </p:extLst>
          </p:nvPr>
        </p:nvGraphicFramePr>
        <p:xfrm>
          <a:off x="121915" y="676120"/>
          <a:ext cx="11956872" cy="61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607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Are these statements TRUE or FALSE?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Asia means WEST:                                                   _______________________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There are 49 countries in Asia:                            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It has a population of 2.3 billion                         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75% of its population is found in India              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Turkey is in Asia                                                       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There are no mountains in Asia                          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50000"/>
                        </a:lnSpc>
                        <a:buAutoNum type="arabicPeriod"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</a:rPr>
                        <a:t> </a:t>
                      </a:r>
                      <a:r>
                        <a:rPr lang="en-GB" sz="1200" b="1" dirty="0">
                          <a:latin typeface="+mn-lt"/>
                          <a:cs typeface="Arial"/>
                        </a:rPr>
                        <a:t>2.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  Draw a diagram to show how a monsoon forms:</a:t>
                      </a:r>
                      <a:endParaRPr lang="en-GB" dirty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GB" sz="1200" b="1" i="0" u="none" strike="noStrike" baseline="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23341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3. Answer the following questions:</a:t>
                      </a:r>
                    </a:p>
                    <a:p>
                      <a:pPr marL="685800" lvl="1" indent="-228600">
                        <a:lnSpc>
                          <a:spcPct val="30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mountain range is found in Asia?</a:t>
                      </a:r>
                    </a:p>
                    <a:p>
                      <a:pPr marL="685800" lvl="1" indent="-228600">
                        <a:lnSpc>
                          <a:spcPct val="30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is the worlds tallest mountain?</a:t>
                      </a:r>
                    </a:p>
                    <a:p>
                      <a:pPr marL="685800" lvl="1" indent="-228600">
                        <a:lnSpc>
                          <a:spcPct val="30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metres above sea level is it?</a:t>
                      </a:r>
                    </a:p>
                    <a:p>
                      <a:pPr marL="685800" lvl="1" indent="-228600">
                        <a:lnSpc>
                          <a:spcPct val="30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is the name of the desert in Asia?</a:t>
                      </a:r>
                    </a:p>
                    <a:p>
                      <a:pPr marL="685800" lvl="1" indent="-228600">
                        <a:lnSpc>
                          <a:spcPct val="30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Name both of the Oceans that can be found in Asia:</a:t>
                      </a:r>
                    </a:p>
                    <a:p>
                      <a:endParaRPr lang="en-GB" sz="1200" b="0" baseline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 Connect these words: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FCA9E5-C566-401B-BF35-0CCF45A14ADD}"/>
              </a:ext>
            </a:extLst>
          </p:cNvPr>
          <p:cNvSpPr txBox="1"/>
          <p:nvPr/>
        </p:nvSpPr>
        <p:spPr>
          <a:xfrm>
            <a:off x="6289994" y="4020739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July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9E2EF-CF52-48AE-BAFC-7015C1D41CB8}"/>
              </a:ext>
            </a:extLst>
          </p:cNvPr>
          <p:cNvSpPr txBox="1"/>
          <p:nvPr/>
        </p:nvSpPr>
        <p:spPr>
          <a:xfrm>
            <a:off x="10760094" y="4021335"/>
            <a:ext cx="10151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September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91D2C-6BAE-4005-A912-96563D363778}"/>
              </a:ext>
            </a:extLst>
          </p:cNvPr>
          <p:cNvSpPr txBox="1"/>
          <p:nvPr/>
        </p:nvSpPr>
        <p:spPr>
          <a:xfrm>
            <a:off x="11042772" y="6492059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3/4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8D903-5148-4EE2-A03A-7A5C60FC234A}"/>
              </a:ext>
            </a:extLst>
          </p:cNvPr>
          <p:cNvSpPr txBox="1"/>
          <p:nvPr/>
        </p:nvSpPr>
        <p:spPr>
          <a:xfrm>
            <a:off x="8734502" y="4088672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FD8D1-0914-495B-B0C2-EE4DB7C22BCE}"/>
              </a:ext>
            </a:extLst>
          </p:cNvPr>
          <p:cNvSpPr txBox="1"/>
          <p:nvPr/>
        </p:nvSpPr>
        <p:spPr>
          <a:xfrm>
            <a:off x="6289397" y="6265176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15%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F2CA7-65C7-4951-87CB-DE587C267A6D}"/>
              </a:ext>
            </a:extLst>
          </p:cNvPr>
          <p:cNvSpPr txBox="1"/>
          <p:nvPr/>
        </p:nvSpPr>
        <p:spPr>
          <a:xfrm>
            <a:off x="7339660" y="5327917"/>
            <a:ext cx="10243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Agriculture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03611-8705-48CC-88F4-3F38B9DDD589}"/>
              </a:ext>
            </a:extLst>
          </p:cNvPr>
          <p:cNvSpPr txBox="1"/>
          <p:nvPr/>
        </p:nvSpPr>
        <p:spPr>
          <a:xfrm>
            <a:off x="9906126" y="5323686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14525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1.2                                   </a:t>
            </a:r>
            <a:r>
              <a:rPr lang="en-GB" sz="1600" b="1" dirty="0">
                <a:cs typeface="Arial"/>
              </a:rPr>
              <a:t>2017 Bangladesh Floods in Asia</a:t>
            </a:r>
            <a:r>
              <a:rPr lang="en-GB" sz="1600" dirty="0">
                <a:cs typeface="Arial"/>
              </a:rPr>
              <a:t>		</a:t>
            </a:r>
            <a:r>
              <a:rPr lang="en-GB" sz="1600" b="1" dirty="0">
                <a:cs typeface="Arial"/>
              </a:rPr>
              <a:t>Knowledge Book: Page 14-15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5" y="676119"/>
          <a:ext cx="11956872" cy="6035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635117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>
                          <a:latin typeface="Arial"/>
                          <a:cs typeface="Arial"/>
                        </a:rPr>
                        <a:t>Answer the following questions: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How many people died in the floods? _______________________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How many children were affected? ____________________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country saw 8 million people affected? _______________________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AutoNum type="alphaLcParenR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How many homes were destroyed? ______________________________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AutoNum type="alphaLcParenR"/>
                      </a:pPr>
                      <a:r>
                        <a:rPr lang="en-GB" sz="1200" b="0" baseline="0">
                          <a:latin typeface="Arial"/>
                          <a:cs typeface="Arial"/>
                        </a:rPr>
                        <a:t>What % of those killed were children?  _______________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1">
                          <a:latin typeface="Arial"/>
                          <a:cs typeface="Arial"/>
                        </a:rPr>
                        <a:t>2. What caused the flooding in Bangladesh – complete the diagram: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1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324727">
                <a:tc>
                  <a:txBody>
                    <a:bodyPr/>
                    <a:lstStyle/>
                    <a:p>
                      <a:r>
                        <a:rPr lang="en-GB" sz="1200" b="1" baseline="0">
                          <a:latin typeface="+mn-lt"/>
                          <a:cs typeface="Arial"/>
                        </a:rPr>
                        <a:t>3. Are these statements TRUE or FALSE?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A cyclone is just a bad thunder storm                                               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There 2 million homes destroyed in Nepal:                                      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  <a:endParaRPr lang="en-GB" sz="1200" b="0" baseline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31 million people in India lost their jobs/homes/cattle/property: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  <a:endParaRPr lang="en-GB" sz="1200" b="0" baseline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80% of Bangladesh lies on a flood plain                                             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  <a:endParaRPr lang="en-GB" sz="1200" b="0" baseline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Deforestation was a cause of the 2017 floods                                   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Rivers split due to soil erosion                                                              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</a:p>
                    <a:p>
                      <a:pPr marL="685800" lvl="1" indent="-228600">
                        <a:lnSpc>
                          <a:spcPct val="250000"/>
                        </a:lnSpc>
                        <a:buFont typeface="+mj-lt"/>
                        <a:buAutoNum type="arabicPeriod"/>
                      </a:pPr>
                      <a:r>
                        <a:rPr lang="en-GB" sz="1200" b="0" baseline="0">
                          <a:latin typeface="+mn-lt"/>
                          <a:cs typeface="Arial"/>
                        </a:rPr>
                        <a:t>The Bay of Bengal is in Bangladesh                                                             </a:t>
                      </a:r>
                      <a:r>
                        <a:rPr lang="en-GB" sz="1200" b="1" baseline="0">
                          <a:latin typeface="+mn-lt"/>
                          <a:cs typeface="Arial"/>
                        </a:rPr>
                        <a:t>TRUE/FALSE</a:t>
                      </a:r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AC72CF-7D55-483E-B919-B8E28C15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25" y="1527249"/>
            <a:ext cx="5850762" cy="43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9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61C87-45FA-40BD-959A-50272F2A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17" y="4173429"/>
            <a:ext cx="4403972" cy="2239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A76561-1710-4A7E-9E63-7989F794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91" y="693800"/>
            <a:ext cx="4358507" cy="3016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1.3		             </a:t>
            </a:r>
            <a:r>
              <a:rPr lang="en-GB" sz="1600" b="1" dirty="0">
                <a:cs typeface="Arial" panose="020B0604020202020204" pitchFamily="34" charset="0"/>
              </a:rPr>
              <a:t>The Biomes in Asia	                                       	Knowledge Book P16-17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34002"/>
              </p:ext>
            </p:extLst>
          </p:nvPr>
        </p:nvGraphicFramePr>
        <p:xfrm>
          <a:off x="121915" y="676120"/>
          <a:ext cx="11981558" cy="6046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077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9077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933355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1. </a:t>
                      </a:r>
                      <a:r>
                        <a:rPr lang="en-GB" sz="1200" b="1" i="0" u="none" strike="noStrike" baseline="0" noProof="0" dirty="0">
                          <a:latin typeface="Arial"/>
                          <a:cs typeface="Arial"/>
                        </a:rPr>
                        <a:t>Label Nepal on this diagram</a:t>
                      </a:r>
                      <a:endParaRPr lang="en-US" sz="1200" b="0" i="0" u="none" strike="noStrike" baseline="0" noProof="0" dirty="0">
                        <a:latin typeface="Arial"/>
                        <a:cs typeface="Arial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baseline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/>
                          <a:cs typeface="Arial"/>
                        </a:rPr>
                        <a:t> 2.</a:t>
                      </a: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latin typeface="Arial"/>
                          <a:cs typeface="Arial"/>
                        </a:rPr>
                        <a:t>Make links between the words – explain at least 4 links you make</a:t>
                      </a:r>
                      <a:endParaRPr lang="en-GB" sz="1200" b="1" baseline="0" dirty="0">
                        <a:latin typeface="Arial"/>
                        <a:cs typeface="Arial"/>
                      </a:endParaRPr>
                    </a:p>
                    <a:p>
                      <a:endParaRPr lang="en-GB" sz="12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13482">
                <a:tc>
                  <a:txBody>
                    <a:bodyPr/>
                    <a:lstStyle/>
                    <a:p>
                      <a:pPr marL="228600" indent="-228600">
                        <a:buAutoNum type="arabicPeriod" startAt="3"/>
                      </a:pP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List 5 reasons for deforestation in Nepal</a:t>
                      </a:r>
                    </a:p>
                    <a:p>
                      <a:pPr marL="685800" lvl="1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________________________________________________________________________________________________________________________</a:t>
                      </a:r>
                    </a:p>
                    <a:p>
                      <a:pPr marL="685800" lvl="1" indent="-2286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________________________________________________________________________________________________________________________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________________________________________________________________________________________________________________________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________________________________________________________________________________________________________________________</a:t>
                      </a:r>
                    </a:p>
                    <a:p>
                      <a:pPr marL="685800" marR="0" lvl="1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________________________________________________________________________________________________________________________</a:t>
                      </a: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 Use page 10 to add detail to this diagram about the impact of deforestation: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1C57FA9-D479-439B-B967-345551C93140}"/>
              </a:ext>
            </a:extLst>
          </p:cNvPr>
          <p:cNvSpPr txBox="1"/>
          <p:nvPr/>
        </p:nvSpPr>
        <p:spPr>
          <a:xfrm>
            <a:off x="7510584" y="1098361"/>
            <a:ext cx="7661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Nepal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5073D-325A-43BE-8DF4-800D16261C9C}"/>
              </a:ext>
            </a:extLst>
          </p:cNvPr>
          <p:cNvSpPr txBox="1"/>
          <p:nvPr/>
        </p:nvSpPr>
        <p:spPr>
          <a:xfrm>
            <a:off x="10115390" y="3128282"/>
            <a:ext cx="11130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Timber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17319E-7F5D-4CA6-AFCC-6E9BA6C30B0A}"/>
              </a:ext>
            </a:extLst>
          </p:cNvPr>
          <p:cNvSpPr txBox="1"/>
          <p:nvPr/>
        </p:nvSpPr>
        <p:spPr>
          <a:xfrm>
            <a:off x="6467956" y="2005006"/>
            <a:ext cx="12378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Flood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647BD-FF0A-444F-8792-D78A80E322F5}"/>
              </a:ext>
            </a:extLst>
          </p:cNvPr>
          <p:cNvSpPr txBox="1"/>
          <p:nvPr/>
        </p:nvSpPr>
        <p:spPr>
          <a:xfrm>
            <a:off x="8798486" y="2034027"/>
            <a:ext cx="1149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Erosion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1D8AE-D80F-45D4-B280-8DD08F8971CF}"/>
              </a:ext>
            </a:extLst>
          </p:cNvPr>
          <p:cNvSpPr txBox="1"/>
          <p:nvPr/>
        </p:nvSpPr>
        <p:spPr>
          <a:xfrm>
            <a:off x="7298501" y="3130588"/>
            <a:ext cx="1181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Deforestation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56F8EC-C46D-4A8A-AD8E-E0027DE4E9B9}"/>
              </a:ext>
            </a:extLst>
          </p:cNvPr>
          <p:cNvSpPr txBox="1"/>
          <p:nvPr/>
        </p:nvSpPr>
        <p:spPr>
          <a:xfrm>
            <a:off x="10598727" y="1155394"/>
            <a:ext cx="10718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Poverty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EE4C3-0C65-4AEB-9C74-AA877A70ACC2}"/>
              </a:ext>
            </a:extLst>
          </p:cNvPr>
          <p:cNvSpPr/>
          <p:nvPr/>
        </p:nvSpPr>
        <p:spPr>
          <a:xfrm>
            <a:off x="8295175" y="4257964"/>
            <a:ext cx="719515" cy="2401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836D51-8F28-4365-BDC3-D2F602AB8153}"/>
              </a:ext>
            </a:extLst>
          </p:cNvPr>
          <p:cNvSpPr/>
          <p:nvPr/>
        </p:nvSpPr>
        <p:spPr>
          <a:xfrm>
            <a:off x="10813362" y="4290291"/>
            <a:ext cx="719515" cy="2401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3B5F59-F102-439B-8F10-B9925A8A88B9}"/>
              </a:ext>
            </a:extLst>
          </p:cNvPr>
          <p:cNvSpPr/>
          <p:nvPr/>
        </p:nvSpPr>
        <p:spPr>
          <a:xfrm>
            <a:off x="8724146" y="6181139"/>
            <a:ext cx="1135151" cy="2401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6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</a:t>
            </a:r>
            <a:r>
              <a:rPr lang="en-GB" sz="1600" dirty="0">
                <a:solidFill>
                  <a:schemeClr val="tx1"/>
                </a:solidFill>
                <a:cs typeface="Arial" panose="020B0604020202020204" pitchFamily="34" charset="0"/>
              </a:rPr>
              <a:t>Homework</a:t>
            </a:r>
            <a:r>
              <a:rPr lang="en-GB" sz="1600" dirty="0">
                <a:cs typeface="Arial" panose="020B0604020202020204" pitchFamily="34" charset="0"/>
              </a:rPr>
              <a:t> 1.4		</a:t>
            </a:r>
            <a:r>
              <a:rPr lang="en-GB" sz="1600" b="1" dirty="0">
                <a:cs typeface="Arial" panose="020B0604020202020204" pitchFamily="34" charset="0"/>
              </a:rPr>
              <a:t>Asia: Population: Japan vs Afghanistan		               Knowledge Book 18-22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5" y="676120"/>
          <a:ext cx="11956872" cy="6031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5978436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301580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GB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Compare the population statistics of Japan and Afghanistan: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1">
                          <a:latin typeface="Arial"/>
                          <a:cs typeface="Arial"/>
                        </a:rPr>
                        <a:t> 3.</a:t>
                      </a:r>
                      <a:r>
                        <a:rPr lang="en-GB" sz="1200" b="1" baseline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>
                          <a:latin typeface="Arial"/>
                          <a:cs typeface="Arial"/>
                        </a:rPr>
                        <a:t>Which countries population pyramid is this?  Explain what it shows.</a:t>
                      </a:r>
                      <a:endParaRPr lang="en-GB" sz="12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01580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1" baseline="0">
                          <a:latin typeface="Arial"/>
                          <a:cs typeface="Arial"/>
                        </a:rPr>
                        <a:t>2. </a:t>
                      </a:r>
                      <a:r>
                        <a:rPr lang="en-GB" sz="1200" b="1">
                          <a:latin typeface="Arial"/>
                          <a:cs typeface="Arial"/>
                        </a:rPr>
                        <a:t>Which countries population pyramid is this?  Explain what it shows.</a:t>
                      </a:r>
                      <a:endParaRPr lang="en-GB" sz="12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How should we solve the population problems in Japan and Afghanistan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3131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A2572D7-388C-4A6B-8724-4DCF644BBFA9}"/>
              </a:ext>
            </a:extLst>
          </p:cNvPr>
          <p:cNvGraphicFramePr>
            <a:graphicFrameLocks noGrp="1"/>
          </p:cNvGraphicFramePr>
          <p:nvPr/>
        </p:nvGraphicFramePr>
        <p:xfrm>
          <a:off x="6206836" y="4004408"/>
          <a:ext cx="574014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837">
                  <a:extLst>
                    <a:ext uri="{9D8B030D-6E8A-4147-A177-3AD203B41FA5}">
                      <a16:colId xmlns:a16="http://schemas.microsoft.com/office/drawing/2014/main" val="2772034291"/>
                    </a:ext>
                  </a:extLst>
                </a:gridCol>
                <a:gridCol w="4105303">
                  <a:extLst>
                    <a:ext uri="{9D8B030D-6E8A-4147-A177-3AD203B41FA5}">
                      <a16:colId xmlns:a16="http://schemas.microsoft.com/office/drawing/2014/main" val="1083818623"/>
                    </a:ext>
                  </a:extLst>
                </a:gridCol>
              </a:tblGrid>
              <a:tr h="137189">
                <a:tc>
                  <a:txBody>
                    <a:bodyPr/>
                    <a:lstStyle/>
                    <a:p>
                      <a:r>
                        <a:rPr lang="en-GB" sz="120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44255"/>
                  </a:ext>
                </a:extLst>
              </a:tr>
              <a:tr h="371563">
                <a:tc>
                  <a:txBody>
                    <a:bodyPr/>
                    <a:lstStyle/>
                    <a:p>
                      <a:r>
                        <a:rPr lang="en-GB" sz="1200"/>
                        <a:t>Japan has an ageing, shrinking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70127"/>
                  </a:ext>
                </a:extLst>
              </a:tr>
              <a:tr h="371564">
                <a:tc>
                  <a:txBody>
                    <a:bodyPr/>
                    <a:lstStyle/>
                    <a:p>
                      <a:r>
                        <a:rPr lang="en-GB" sz="1200"/>
                        <a:t>There is a shortage of workers in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41613"/>
                  </a:ext>
                </a:extLst>
              </a:tr>
              <a:tr h="371563">
                <a:tc>
                  <a:txBody>
                    <a:bodyPr/>
                    <a:lstStyle/>
                    <a:p>
                      <a:r>
                        <a:rPr lang="en-GB" sz="1200"/>
                        <a:t>The population in Afghanistan is set to 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183025"/>
                  </a:ext>
                </a:extLst>
              </a:tr>
              <a:tr h="371563">
                <a:tc>
                  <a:txBody>
                    <a:bodyPr/>
                    <a:lstStyle/>
                    <a:p>
                      <a:r>
                        <a:rPr lang="en-GB" sz="1200"/>
                        <a:t>Women have an average of 6 children in their lifetimes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8259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A82D8E-7C59-4F56-9140-E265ECB2583C}"/>
              </a:ext>
            </a:extLst>
          </p:cNvPr>
          <p:cNvGraphicFramePr>
            <a:graphicFrameLocks noGrp="1"/>
          </p:cNvGraphicFramePr>
          <p:nvPr/>
        </p:nvGraphicFramePr>
        <p:xfrm>
          <a:off x="237907" y="1068441"/>
          <a:ext cx="5680366" cy="2452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20">
                  <a:extLst>
                    <a:ext uri="{9D8B030D-6E8A-4147-A177-3AD203B41FA5}">
                      <a16:colId xmlns:a16="http://schemas.microsoft.com/office/drawing/2014/main" val="3720703643"/>
                    </a:ext>
                  </a:extLst>
                </a:gridCol>
                <a:gridCol w="2358773">
                  <a:extLst>
                    <a:ext uri="{9D8B030D-6E8A-4147-A177-3AD203B41FA5}">
                      <a16:colId xmlns:a16="http://schemas.microsoft.com/office/drawing/2014/main" val="2039205728"/>
                    </a:ext>
                  </a:extLst>
                </a:gridCol>
                <a:gridCol w="2358773">
                  <a:extLst>
                    <a:ext uri="{9D8B030D-6E8A-4147-A177-3AD203B41FA5}">
                      <a16:colId xmlns:a16="http://schemas.microsoft.com/office/drawing/2014/main" val="3263919625"/>
                    </a:ext>
                  </a:extLst>
                </a:gridCol>
              </a:tblGrid>
              <a:tr h="323013">
                <a:tc>
                  <a:txBody>
                    <a:bodyPr/>
                    <a:lstStyle/>
                    <a:p>
                      <a:r>
                        <a:rPr lang="en-GB" sz="1200" b="1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/>
                        <a:t>Japan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 b="1"/>
                        <a:t>Afghanistan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194644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r>
                        <a:rPr lang="en-GB" sz="120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731674"/>
                  </a:ext>
                </a:extLst>
              </a:tr>
              <a:tr h="538354">
                <a:tc>
                  <a:txBody>
                    <a:bodyPr/>
                    <a:lstStyle/>
                    <a:p>
                      <a:r>
                        <a:rPr lang="en-GB" sz="1200"/>
                        <a:t>Life expectancy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832151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r>
                        <a:rPr lang="en-GB" sz="1200"/>
                        <a:t>Birth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129559"/>
                  </a:ext>
                </a:extLst>
              </a:tr>
              <a:tr h="530281">
                <a:tc>
                  <a:txBody>
                    <a:bodyPr/>
                    <a:lstStyle/>
                    <a:p>
                      <a:r>
                        <a:rPr lang="en-GB" sz="1200"/>
                        <a:t>Future?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81133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2055B2F-0A4B-4FEF-BF96-6737F7950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6" y="949319"/>
            <a:ext cx="2697374" cy="26041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9AF308-74D5-41CB-96A5-E2D109C78974}"/>
              </a:ext>
            </a:extLst>
          </p:cNvPr>
          <p:cNvSpPr txBox="1"/>
          <p:nvPr/>
        </p:nvSpPr>
        <p:spPr>
          <a:xfrm>
            <a:off x="9076906" y="1040733"/>
            <a:ext cx="287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B14EC-7A24-47E1-93E0-7F40F8DD624F}"/>
              </a:ext>
            </a:extLst>
          </p:cNvPr>
          <p:cNvSpPr txBox="1"/>
          <p:nvPr/>
        </p:nvSpPr>
        <p:spPr>
          <a:xfrm>
            <a:off x="3048203" y="3951560"/>
            <a:ext cx="287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E28FAB-6849-4C0A-9B83-F0CA5C675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1" y="4135879"/>
            <a:ext cx="2817482" cy="23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 1.5                                        </a:t>
            </a:r>
            <a:r>
              <a:rPr lang="en-GB" sz="1600" b="1" dirty="0">
                <a:cs typeface="Arial" panose="020B0604020202020204" pitchFamily="34" charset="0"/>
              </a:rPr>
              <a:t>Map Skills: Grid References	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785B7-B7C7-425C-8A4E-C406D1389D29}"/>
              </a:ext>
            </a:extLst>
          </p:cNvPr>
          <p:cNvSpPr/>
          <p:nvPr/>
        </p:nvSpPr>
        <p:spPr>
          <a:xfrm>
            <a:off x="6096000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4D0B8-47DE-4440-B38B-DBAF51FC65F2}"/>
              </a:ext>
            </a:extLst>
          </p:cNvPr>
          <p:cNvSpPr txBox="1"/>
          <p:nvPr/>
        </p:nvSpPr>
        <p:spPr>
          <a:xfrm>
            <a:off x="6134912" y="654661"/>
            <a:ext cx="5897456" cy="615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 b="1" dirty="0"/>
              <a:t>Complete the questions on 4 and 6 figure grid references:</a:t>
            </a:r>
          </a:p>
          <a:p>
            <a:pPr marL="228600" indent="-228600">
              <a:buAutoNum type="arabicPeriod"/>
            </a:pPr>
            <a:endParaRPr lang="en-GB" sz="1200" b="1" dirty="0"/>
          </a:p>
          <a:p>
            <a:r>
              <a:rPr lang="en-GB" sz="1200" b="1" u="sng" dirty="0"/>
              <a:t>4 Figure Grid References: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What is the 4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What is the 4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What is the 4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What is the 4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endParaRPr lang="en-GB" sz="1200" dirty="0"/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21,48?  </a:t>
            </a:r>
            <a:r>
              <a:rPr lang="en-GB" sz="1200" dirty="0"/>
              <a:t>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23,48?  </a:t>
            </a:r>
            <a:r>
              <a:rPr lang="en-GB" sz="1200" dirty="0"/>
              <a:t>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22,45?  </a:t>
            </a:r>
            <a:r>
              <a:rPr lang="en-GB" sz="1200" dirty="0"/>
              <a:t>_________________________________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Draw a           in grid reference </a:t>
            </a:r>
            <a:r>
              <a:rPr lang="en-GB" sz="1200" b="1" dirty="0"/>
              <a:t>23,45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endParaRPr lang="en-GB" sz="1200" b="1" dirty="0"/>
          </a:p>
          <a:p>
            <a:pPr>
              <a:lnSpc>
                <a:spcPct val="150000"/>
              </a:lnSpc>
            </a:pPr>
            <a:r>
              <a:rPr lang="en-GB" sz="1200" b="1" u="sng" dirty="0"/>
              <a:t>6 Figure Grid References: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200" dirty="0"/>
              <a:t>What is the 6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What is the 6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What is the 6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What is the 6 figure grid reference for the            ? _______________________________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LcParenR"/>
            </a:pPr>
            <a:endParaRPr lang="en-GB" sz="1200" dirty="0"/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243,458?  </a:t>
            </a:r>
            <a:r>
              <a:rPr lang="en-GB" sz="1200" dirty="0"/>
              <a:t>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223,453?  </a:t>
            </a:r>
            <a:r>
              <a:rPr lang="en-GB" sz="1200" dirty="0"/>
              <a:t>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Which shape is found in grid reference </a:t>
            </a:r>
            <a:r>
              <a:rPr lang="en-GB" sz="1200" b="1" dirty="0"/>
              <a:t>212,452?  </a:t>
            </a:r>
            <a:r>
              <a:rPr lang="en-GB" sz="1200" dirty="0"/>
              <a:t>______________________________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GB" sz="1200" dirty="0"/>
              <a:t>Draw a            in grid reference </a:t>
            </a:r>
            <a:r>
              <a:rPr lang="en-GB" sz="1200" b="1" dirty="0"/>
              <a:t>245,477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D35548-EAFB-42C1-995C-516E0D331DDA}"/>
              </a:ext>
            </a:extLst>
          </p:cNvPr>
          <p:cNvSpPr/>
          <p:nvPr/>
        </p:nvSpPr>
        <p:spPr>
          <a:xfrm>
            <a:off x="117564" y="660032"/>
            <a:ext cx="5978436" cy="61217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4 Figure Grid References - Geo for CXC">
            <a:extLst>
              <a:ext uri="{FF2B5EF4-FFF2-40B4-BE49-F238E27FC236}">
                <a16:creationId xmlns:a16="http://schemas.microsoft.com/office/drawing/2014/main" id="{24F24B29-0948-4DD0-80B3-236BCBCA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7" y="894938"/>
            <a:ext cx="5897456" cy="56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A89C1B13-B8C9-4A21-AD60-3D5E85A09F8B}"/>
              </a:ext>
            </a:extLst>
          </p:cNvPr>
          <p:cNvSpPr/>
          <p:nvPr/>
        </p:nvSpPr>
        <p:spPr>
          <a:xfrm>
            <a:off x="1704045" y="2983149"/>
            <a:ext cx="184825" cy="21400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104F5AB-ADC1-4D88-8C30-D6F63694DC66}"/>
              </a:ext>
            </a:extLst>
          </p:cNvPr>
          <p:cNvSpPr/>
          <p:nvPr/>
        </p:nvSpPr>
        <p:spPr>
          <a:xfrm>
            <a:off x="3845973" y="3720816"/>
            <a:ext cx="175098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BC6BE-8493-47F8-9644-AD2398161699}"/>
              </a:ext>
            </a:extLst>
          </p:cNvPr>
          <p:cNvSpPr/>
          <p:nvPr/>
        </p:nvSpPr>
        <p:spPr>
          <a:xfrm>
            <a:off x="4235291" y="4739941"/>
            <a:ext cx="175098" cy="1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CEAA2994-5548-4308-89DF-0E8BAA3C293A}"/>
              </a:ext>
            </a:extLst>
          </p:cNvPr>
          <p:cNvSpPr/>
          <p:nvPr/>
        </p:nvSpPr>
        <p:spPr>
          <a:xfrm>
            <a:off x="1172177" y="1619482"/>
            <a:ext cx="175098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D1BD602F-5E37-481A-9475-0BA3BB7FFB15}"/>
              </a:ext>
            </a:extLst>
          </p:cNvPr>
          <p:cNvSpPr/>
          <p:nvPr/>
        </p:nvSpPr>
        <p:spPr>
          <a:xfrm>
            <a:off x="1577585" y="4778852"/>
            <a:ext cx="311285" cy="29183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5FCA3AEC-FCE0-4C25-8FD0-BE3691BC7261}"/>
              </a:ext>
            </a:extLst>
          </p:cNvPr>
          <p:cNvSpPr/>
          <p:nvPr/>
        </p:nvSpPr>
        <p:spPr>
          <a:xfrm>
            <a:off x="2234560" y="5338772"/>
            <a:ext cx="175098" cy="18482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0610A9-B130-443B-8C87-522D22A0562E}"/>
              </a:ext>
            </a:extLst>
          </p:cNvPr>
          <p:cNvSpPr/>
          <p:nvPr/>
        </p:nvSpPr>
        <p:spPr>
          <a:xfrm>
            <a:off x="9122552" y="1290535"/>
            <a:ext cx="175098" cy="184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oon 37">
            <a:extLst>
              <a:ext uri="{FF2B5EF4-FFF2-40B4-BE49-F238E27FC236}">
                <a16:creationId xmlns:a16="http://schemas.microsoft.com/office/drawing/2014/main" id="{83088D3C-C424-44B2-96C7-A590BB96E058}"/>
              </a:ext>
            </a:extLst>
          </p:cNvPr>
          <p:cNvSpPr/>
          <p:nvPr/>
        </p:nvSpPr>
        <p:spPr>
          <a:xfrm>
            <a:off x="9122552" y="1551332"/>
            <a:ext cx="175098" cy="223736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F5BD3B-62A4-4C2B-87D9-4A11B6E68A0D}"/>
              </a:ext>
            </a:extLst>
          </p:cNvPr>
          <p:cNvSpPr/>
          <p:nvPr/>
        </p:nvSpPr>
        <p:spPr>
          <a:xfrm>
            <a:off x="2706345" y="3460040"/>
            <a:ext cx="326243" cy="8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A83BB093-26D8-4688-B826-8E7E4320C3D8}"/>
              </a:ext>
            </a:extLst>
          </p:cNvPr>
          <p:cNvSpPr/>
          <p:nvPr/>
        </p:nvSpPr>
        <p:spPr>
          <a:xfrm>
            <a:off x="3526511" y="1996932"/>
            <a:ext cx="319462" cy="204281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83A22-3DB7-4810-9DAA-116DEF622C87}"/>
              </a:ext>
            </a:extLst>
          </p:cNvPr>
          <p:cNvSpPr/>
          <p:nvPr/>
        </p:nvSpPr>
        <p:spPr>
          <a:xfrm>
            <a:off x="6970747" y="3481722"/>
            <a:ext cx="198538" cy="2050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9AF0E7-2DBC-42B6-B8F2-6D21256A0B74}"/>
              </a:ext>
            </a:extLst>
          </p:cNvPr>
          <p:cNvSpPr/>
          <p:nvPr/>
        </p:nvSpPr>
        <p:spPr>
          <a:xfrm>
            <a:off x="9071627" y="4650366"/>
            <a:ext cx="326243" cy="89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4C631788-4850-4190-9313-99B2528A0C23}"/>
              </a:ext>
            </a:extLst>
          </p:cNvPr>
          <p:cNvSpPr/>
          <p:nvPr/>
        </p:nvSpPr>
        <p:spPr>
          <a:xfrm>
            <a:off x="9147199" y="4837254"/>
            <a:ext cx="175098" cy="1848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8F1DB637-D4EA-4CF6-8972-78A01261A384}"/>
              </a:ext>
            </a:extLst>
          </p:cNvPr>
          <p:cNvSpPr/>
          <p:nvPr/>
        </p:nvSpPr>
        <p:spPr>
          <a:xfrm>
            <a:off x="9130768" y="2134453"/>
            <a:ext cx="184825" cy="21400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64F751D-E17A-483D-911F-A15A8B99F8B9}"/>
              </a:ext>
            </a:extLst>
          </p:cNvPr>
          <p:cNvSpPr/>
          <p:nvPr/>
        </p:nvSpPr>
        <p:spPr>
          <a:xfrm>
            <a:off x="6961019" y="6512606"/>
            <a:ext cx="276360" cy="2050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74842C3E-694B-43F6-A8B5-59C89A256DFE}"/>
              </a:ext>
            </a:extLst>
          </p:cNvPr>
          <p:cNvSpPr/>
          <p:nvPr/>
        </p:nvSpPr>
        <p:spPr>
          <a:xfrm>
            <a:off x="9063450" y="1854625"/>
            <a:ext cx="319462" cy="204281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B71477D3-2B31-4438-9F16-5CC6671E3EC6}"/>
              </a:ext>
            </a:extLst>
          </p:cNvPr>
          <p:cNvSpPr/>
          <p:nvPr/>
        </p:nvSpPr>
        <p:spPr>
          <a:xfrm>
            <a:off x="9071627" y="4283316"/>
            <a:ext cx="311285" cy="29183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43451D96-7E3F-45DF-8365-E4B7937B48CD}"/>
              </a:ext>
            </a:extLst>
          </p:cNvPr>
          <p:cNvSpPr/>
          <p:nvPr/>
        </p:nvSpPr>
        <p:spPr>
          <a:xfrm>
            <a:off x="4838195" y="5338772"/>
            <a:ext cx="257453" cy="265928"/>
          </a:xfrm>
          <a:prstGeom prst="sun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786A3946-8B33-48E2-B3BB-915E9D490216}"/>
              </a:ext>
            </a:extLst>
          </p:cNvPr>
          <p:cNvSpPr/>
          <p:nvPr/>
        </p:nvSpPr>
        <p:spPr>
          <a:xfrm>
            <a:off x="9104134" y="5119393"/>
            <a:ext cx="257453" cy="265928"/>
          </a:xfrm>
          <a:prstGeom prst="sun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2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/>
              </a:rPr>
              <a:t>Year 8 Weekly Homework 1.6	</a:t>
            </a:r>
            <a:r>
              <a:rPr lang="en-GB" sz="1600" b="1" dirty="0">
                <a:cs typeface="Arial"/>
              </a:rPr>
              <a:t>	Urbanisation in Karnataka: Bangalore</a:t>
            </a:r>
            <a:r>
              <a:rPr lang="en-GB" sz="1600" dirty="0">
                <a:cs typeface="Arial"/>
              </a:rPr>
              <a:t>	                                 </a:t>
            </a:r>
            <a:r>
              <a:rPr lang="en-GB" sz="1600" b="1" dirty="0">
                <a:cs typeface="Arial"/>
              </a:rPr>
              <a:t>Knowledge Book: P23-24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15" y="676120"/>
          <a:ext cx="5978436" cy="6082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</a:tblGrid>
              <a:tr h="2882095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Are these statements TRUE or FALSE?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Bangalore has a population of over 1 million      _______________________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Infant mortality rate is 24 deaths / 1000            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Karnataka has a population of 6.1 million          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40% of the population is under 3yrs old              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Karnataka is located in South-West India            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32% of people live below the poverty line          _______________________</a:t>
                      </a:r>
                      <a:endParaRPr lang="en-GB" sz="1200" b="0" i="0" u="none" strike="noStrike" baseline="0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78908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3. Use P23 – Identify 2 causes, 2 effects, 2 responses to Bangalores increasing population.</a:t>
                      </a: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  <a:p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F28D903-5148-4EE2-A03A-7A5C60FC234A}"/>
              </a:ext>
            </a:extLst>
          </p:cNvPr>
          <p:cNvSpPr txBox="1"/>
          <p:nvPr/>
        </p:nvSpPr>
        <p:spPr>
          <a:xfrm>
            <a:off x="8734502" y="4088672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>
                <a:cs typeface="Calibri"/>
              </a:rPr>
              <a:t>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1B0CA-0F3C-49C5-BDC9-3ACB2D34326F}"/>
              </a:ext>
            </a:extLst>
          </p:cNvPr>
          <p:cNvSpPr txBox="1"/>
          <p:nvPr/>
        </p:nvSpPr>
        <p:spPr>
          <a:xfrm>
            <a:off x="6101003" y="685543"/>
            <a:ext cx="5977785" cy="60653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3. </a:t>
            </a:r>
            <a:r>
              <a:rPr lang="en-GB" sz="1200" b="1" baseline="0" dirty="0">
                <a:latin typeface="+mn-lt"/>
                <a:cs typeface="Arial"/>
              </a:rPr>
              <a:t>Study the map below. Describe the location of Bangalore using the CLOCK acronym (4):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b="1" dirty="0">
              <a:cs typeface="Arial"/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DDF2B9-AD7D-45C2-BDE0-4D7D3AA2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35" y="998199"/>
            <a:ext cx="3478157" cy="29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F5F4B-E4E3-46B6-91C2-ECFF5563ECD1}"/>
              </a:ext>
            </a:extLst>
          </p:cNvPr>
          <p:cNvSpPr txBox="1"/>
          <p:nvPr/>
        </p:nvSpPr>
        <p:spPr>
          <a:xfrm>
            <a:off x="6126424" y="1962628"/>
            <a:ext cx="1793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 – </a:t>
            </a:r>
            <a:r>
              <a:rPr lang="en-GB" sz="1200" dirty="0">
                <a:cs typeface="Arial"/>
              </a:rPr>
              <a:t>Continent/ Country</a:t>
            </a:r>
          </a:p>
          <a:p>
            <a:r>
              <a:rPr lang="en-GB" sz="1200" b="1" dirty="0">
                <a:cs typeface="Arial"/>
              </a:rPr>
              <a:t>L – </a:t>
            </a:r>
            <a:r>
              <a:rPr lang="en-GB" sz="1200" dirty="0">
                <a:cs typeface="Arial"/>
              </a:rPr>
              <a:t>Latitude </a:t>
            </a:r>
          </a:p>
          <a:p>
            <a:r>
              <a:rPr lang="en-GB" sz="1200" b="1" dirty="0">
                <a:cs typeface="Arial"/>
              </a:rPr>
              <a:t>O – </a:t>
            </a:r>
            <a:r>
              <a:rPr lang="en-GB" sz="1200" dirty="0">
                <a:cs typeface="Arial"/>
              </a:rPr>
              <a:t>Ocean / Seas</a:t>
            </a:r>
          </a:p>
          <a:p>
            <a:r>
              <a:rPr lang="en-GB" sz="1200" b="1" dirty="0">
                <a:cs typeface="Arial"/>
              </a:rPr>
              <a:t>C – </a:t>
            </a:r>
            <a:r>
              <a:rPr lang="en-GB" sz="1200" dirty="0">
                <a:cs typeface="Arial"/>
              </a:rPr>
              <a:t>Compass Points</a:t>
            </a:r>
          </a:p>
          <a:p>
            <a:r>
              <a:rPr lang="en-GB" sz="1200" b="1" dirty="0">
                <a:cs typeface="Arial"/>
              </a:rPr>
              <a:t>K – </a:t>
            </a:r>
            <a:r>
              <a:rPr lang="en-GB" sz="1200" dirty="0">
                <a:cs typeface="Arial"/>
              </a:rPr>
              <a:t>Kilometres (distance)</a:t>
            </a:r>
            <a:endParaRPr lang="en-GB" sz="1200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9318740E-2B9C-4CD0-B20B-F50EC9F72217}"/>
              </a:ext>
            </a:extLst>
          </p:cNvPr>
          <p:cNvGraphicFramePr>
            <a:graphicFrameLocks noGrp="1"/>
          </p:cNvGraphicFramePr>
          <p:nvPr/>
        </p:nvGraphicFramePr>
        <p:xfrm>
          <a:off x="185050" y="3915057"/>
          <a:ext cx="5848428" cy="2751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9476">
                  <a:extLst>
                    <a:ext uri="{9D8B030D-6E8A-4147-A177-3AD203B41FA5}">
                      <a16:colId xmlns:a16="http://schemas.microsoft.com/office/drawing/2014/main" val="4180057367"/>
                    </a:ext>
                  </a:extLst>
                </a:gridCol>
                <a:gridCol w="1949476">
                  <a:extLst>
                    <a:ext uri="{9D8B030D-6E8A-4147-A177-3AD203B41FA5}">
                      <a16:colId xmlns:a16="http://schemas.microsoft.com/office/drawing/2014/main" val="504528727"/>
                    </a:ext>
                  </a:extLst>
                </a:gridCol>
                <a:gridCol w="1949476">
                  <a:extLst>
                    <a:ext uri="{9D8B030D-6E8A-4147-A177-3AD203B41FA5}">
                      <a16:colId xmlns:a16="http://schemas.microsoft.com/office/drawing/2014/main" val="1778150882"/>
                    </a:ext>
                  </a:extLst>
                </a:gridCol>
              </a:tblGrid>
              <a:tr h="2645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Causes: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Effects (problems):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Responses: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05744"/>
                  </a:ext>
                </a:extLst>
              </a:tr>
              <a:tr h="1231284">
                <a:tc>
                  <a:txBody>
                    <a:bodyPr/>
                    <a:lstStyle/>
                    <a:p>
                      <a:r>
                        <a:rPr lang="en-GB" sz="1200" dirty="0"/>
                        <a:t>Push Factor: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24171"/>
                  </a:ext>
                </a:extLst>
              </a:tr>
              <a:tr h="1245585">
                <a:tc>
                  <a:txBody>
                    <a:bodyPr/>
                    <a:lstStyle/>
                    <a:p>
                      <a:r>
                        <a:rPr lang="en-GB" sz="1200" dirty="0"/>
                        <a:t>Pull Factor: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1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04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145" y="548294"/>
          <a:ext cx="5978436" cy="624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36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</a:tblGrid>
              <a:tr h="292581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Answer the following questions: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is the belt and road initiative? 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 startAt="2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When was the belt and road initiative created? 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AutoNum type="alphaLcParenR" startAt="2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What infrastructure is being built to allow for more trading routes? 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 startAt="4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How many countries have supported the belt and road initiative?  ___________________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 startAt="4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TRUE or FALSE: China is the biggest producer and consumer of coal? _________________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buFont typeface="+mj-lt"/>
                        <a:buAutoNum type="alphaLcParenR" startAt="4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Since 1990, how many people in China have been lifted out of poverty?  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321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2.     P24- Explain two reasons behind China’s economic growth: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One reason is ______________________________________.  This can improve economic growth because… 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Another reason is ______________________________________. This can enhance economic growth because…  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D93E9F5-33E3-4CBA-B8D1-BEF4CD3F2FBF}"/>
              </a:ext>
            </a:extLst>
          </p:cNvPr>
          <p:cNvSpPr txBox="1">
            <a:spLocks/>
          </p:cNvSpPr>
          <p:nvPr/>
        </p:nvSpPr>
        <p:spPr>
          <a:xfrm>
            <a:off x="78375" y="53588"/>
            <a:ext cx="12000413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1.7	</a:t>
            </a:r>
            <a:r>
              <a:rPr lang="en-GB" sz="1600" b="1" dirty="0">
                <a:cs typeface="Arial"/>
              </a:rPr>
              <a:t>China’s Economic Growth</a:t>
            </a:r>
            <a:r>
              <a:rPr lang="en-GB" sz="1600" dirty="0">
                <a:cs typeface="Arial"/>
              </a:rPr>
              <a:t>		                          </a:t>
            </a:r>
            <a:r>
              <a:rPr lang="en-GB" sz="1600" b="1" dirty="0">
                <a:cs typeface="Arial"/>
              </a:rPr>
              <a:t>Knowledge Book: Page 25-26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3C780-0C0F-4D3C-9592-9CF793BE76B4}"/>
              </a:ext>
            </a:extLst>
          </p:cNvPr>
          <p:cNvSpPr txBox="1"/>
          <p:nvPr/>
        </p:nvSpPr>
        <p:spPr>
          <a:xfrm>
            <a:off x="6078581" y="555954"/>
            <a:ext cx="5977785" cy="62346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3. </a:t>
            </a:r>
            <a:r>
              <a:rPr lang="en-GB" sz="1200" b="1" baseline="0" dirty="0">
                <a:latin typeface="+mn-lt"/>
                <a:cs typeface="Arial"/>
              </a:rPr>
              <a:t>Study the map below and on P25. Describe the journey of the belt and road initiative over land (orange line) and over sea (blue dotted line) (4):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b="1" dirty="0">
              <a:cs typeface="Arial"/>
            </a:endParaRP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200" dirty="0"/>
              <a:t>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8F04F-69CA-440F-9DE7-3E481AF2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40" y="1072197"/>
            <a:ext cx="4313487" cy="28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5AB3FC-18DF-41B3-ADC4-BB08E100C788}"/>
              </a:ext>
            </a:extLst>
          </p:cNvPr>
          <p:cNvCxnSpPr/>
          <p:nvPr/>
        </p:nvCxnSpPr>
        <p:spPr>
          <a:xfrm flipV="1">
            <a:off x="6436311" y="1979720"/>
            <a:ext cx="0" cy="648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F14954-CA7F-4B69-99A9-6ECAC2DD45A1}"/>
              </a:ext>
            </a:extLst>
          </p:cNvPr>
          <p:cNvSpPr txBox="1"/>
          <p:nvPr/>
        </p:nvSpPr>
        <p:spPr>
          <a:xfrm>
            <a:off x="6303147" y="1731148"/>
            <a:ext cx="41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1216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1600" dirty="0">
                <a:cs typeface="Arial" panose="020B0604020202020204" pitchFamily="34" charset="0"/>
              </a:rPr>
              <a:t>Year 8 Weekly Homework 1.8	                                </a:t>
            </a:r>
            <a:r>
              <a:rPr lang="en-GB" sz="1600" b="1" dirty="0">
                <a:cs typeface="Arial" panose="020B0604020202020204" pitchFamily="34" charset="0"/>
              </a:rPr>
              <a:t>Asia: World Trade                                                                           Knowledge Book P27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2864" y="600075"/>
          <a:ext cx="12000412" cy="6195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0412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</a:tblGrid>
              <a:tr h="30514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1.   Are these statements TRUE or FALSE?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China and India rank in the top 10 countries for global wealth:  ________________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The economic growth is known as ‘</a:t>
                      </a:r>
                      <a:r>
                        <a:rPr lang="en-GB" sz="1200" b="0" i="1" u="none" strike="noStrike" baseline="0" noProof="0" dirty="0">
                          <a:latin typeface="+mn-lt"/>
                        </a:rPr>
                        <a:t>Asian Wonder’</a:t>
                      </a:r>
                      <a:r>
                        <a:rPr lang="en-GB" sz="1200" b="0" i="0" u="none" strike="noStrike" baseline="0" noProof="0" dirty="0">
                          <a:latin typeface="+mn-lt"/>
                        </a:rPr>
                        <a:t>                      </a:t>
                      </a: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 _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</a:t>
                      </a:r>
                      <a:endParaRPr lang="en-GB" sz="1200" b="0" i="0" u="none" strike="noStrike" baseline="0" noProof="0" dirty="0"/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+mn-lt"/>
                        </a:rPr>
                        <a:t>It’s estimated India’s economy will overtake USA by 2020    </a:t>
                      </a: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       _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By 2050 China’s economy will be 50% bigger than America’s      </a:t>
                      </a: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________________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Wages for factory workers in China average $6.70 per day          ________________</a:t>
                      </a:r>
                      <a:endParaRPr lang="en-GB" sz="1200" b="0" i="0" u="none" strike="noStrike" baseline="0" noProof="0" dirty="0">
                        <a:latin typeface="+mn-lt"/>
                      </a:endParaRP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baseline="0" dirty="0">
                          <a:latin typeface="+mn-lt"/>
                          <a:cs typeface="Arial"/>
                        </a:rPr>
                        <a:t>China held the largest % of global output in 1990                         ________________</a:t>
                      </a:r>
                    </a:p>
                    <a:p>
                      <a:pPr marL="685800" lvl="1" indent="-228600">
                        <a:lnSpc>
                          <a:spcPct val="200000"/>
                        </a:lnSpc>
                        <a:buFont typeface="+mj-lt"/>
                        <a:buAutoNum type="alphaLcParenR"/>
                      </a:pPr>
                      <a:r>
                        <a:rPr lang="en-GB" sz="1200" b="0" i="0" u="none" strike="noStrike" baseline="0" noProof="0" dirty="0">
                          <a:latin typeface="+mn-lt"/>
                          <a:cs typeface="Arial"/>
                        </a:rPr>
                        <a:t>Europe’s % of global output decreased from 1990- 2013             ________________</a:t>
                      </a:r>
                      <a:endParaRPr lang="en-GB" sz="1200" b="0" baseline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14365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GB" sz="1200" b="1" baseline="0" dirty="0">
                          <a:latin typeface="+mn-lt"/>
                          <a:cs typeface="Arial"/>
                        </a:rPr>
                        <a:t>Connect these words then write along the lines to explain how they are connected: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5F7DF3-0010-4ECB-AF77-4993080B6C74}"/>
              </a:ext>
            </a:extLst>
          </p:cNvPr>
          <p:cNvSpPr txBox="1"/>
          <p:nvPr/>
        </p:nvSpPr>
        <p:spPr>
          <a:xfrm>
            <a:off x="6087534" y="619703"/>
            <a:ext cx="5977785" cy="61577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3.  Describe the change in percentage of global manufacturing output for China and the Rest of Asia, from the year 1990 to 2013.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b="1" dirty="0">
              <a:cs typeface="Arial"/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64C9DE7-ED80-4ED9-B2A5-2F8BD5FF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3" y="1130702"/>
            <a:ext cx="3793726" cy="25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F631D2-8E9C-4251-ACFD-54E442BA39C1}"/>
              </a:ext>
            </a:extLst>
          </p:cNvPr>
          <p:cNvSpPr txBox="1"/>
          <p:nvPr/>
        </p:nvSpPr>
        <p:spPr>
          <a:xfrm>
            <a:off x="243328" y="4067733"/>
            <a:ext cx="641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China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B5671-5878-4F93-9CC4-848C1CA88783}"/>
              </a:ext>
            </a:extLst>
          </p:cNvPr>
          <p:cNvSpPr txBox="1"/>
          <p:nvPr/>
        </p:nvSpPr>
        <p:spPr>
          <a:xfrm>
            <a:off x="5211191" y="4067733"/>
            <a:ext cx="73587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Wages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1B7F2-CC0A-4C82-8E1A-978DCB9C4194}"/>
              </a:ext>
            </a:extLst>
          </p:cNvPr>
          <p:cNvSpPr txBox="1"/>
          <p:nvPr/>
        </p:nvSpPr>
        <p:spPr>
          <a:xfrm>
            <a:off x="243328" y="6466058"/>
            <a:ext cx="81809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2050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0A734-E41F-49BA-A21C-4242C5F783CA}"/>
              </a:ext>
            </a:extLst>
          </p:cNvPr>
          <p:cNvSpPr txBox="1"/>
          <p:nvPr/>
        </p:nvSpPr>
        <p:spPr>
          <a:xfrm>
            <a:off x="2387421" y="5242829"/>
            <a:ext cx="12435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Global Wealth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E66B0-9D85-465B-9CDA-534FB317F3C8}"/>
              </a:ext>
            </a:extLst>
          </p:cNvPr>
          <p:cNvSpPr txBox="1"/>
          <p:nvPr/>
        </p:nvSpPr>
        <p:spPr>
          <a:xfrm>
            <a:off x="5058627" y="6466058"/>
            <a:ext cx="8180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cs typeface="Calibri"/>
              </a:rPr>
              <a:t>Vietnam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49C51-9808-409E-B329-7F0D74A1C27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84406" y="4218228"/>
            <a:ext cx="2124786" cy="1024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4CA1CA-ABB3-44AB-AE7F-109972634C9C}"/>
              </a:ext>
            </a:extLst>
          </p:cNvPr>
          <p:cNvSpPr txBox="1"/>
          <p:nvPr/>
        </p:nvSpPr>
        <p:spPr>
          <a:xfrm rot="1613503">
            <a:off x="943340" y="4520774"/>
            <a:ext cx="195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China and India now rank in the top 10 countries for global wealth.</a:t>
            </a:r>
          </a:p>
        </p:txBody>
      </p:sp>
    </p:spTree>
    <p:extLst>
      <p:ext uri="{BB962C8B-B14F-4D97-AF65-F5344CB8AC3E}">
        <p14:creationId xmlns:p14="http://schemas.microsoft.com/office/powerpoint/2010/main" val="29292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b0291392-46c3-446b-b4e2-e6b1ee46160b">3.33.3.0</CloudMigratorVersion>
    <FileHash xmlns="b0291392-46c3-446b-b4e2-e6b1ee46160b">44439c30d5f5cd5e61dbe98f22736eaa89359b12</FileHash>
    <UniqueSourceRef xmlns="b0291392-46c3-446b-b4e2-e6b1ee46160b" xsi:nil="true"/>
    <CloudMigratorOriginId xmlns="b0291392-46c3-446b-b4e2-e6b1ee46160b">70933584-2810-42fa-bd04-864b78a7b0f1</CloudMigratorOriginId>
    <TaxCatchAll xmlns="55f71bee-26e1-45d7-9db5-e4529f37cebc" xsi:nil="true"/>
    <lcf76f155ced4ddcb4097134ff3c332f xmlns="b0291392-46c3-446b-b4e2-e6b1ee46160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21" ma:contentTypeDescription="Create a new document." ma:contentTypeScope="" ma:versionID="0a08bc4dcccfe27e78abec6b4de1ff41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a440bc91a1757b50560911b0958e52f3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35eee122-889a-4c0e-bbab-2dbd83197f23}" ma:internalName="TaxCatchAll" ma:showField="CatchAllData" ma:web="55f71bee-26e1-45d7-9db5-e4529f37c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E1034-A8F2-4DC5-AB3E-15814768468B}">
  <ds:schemaRefs>
    <ds:schemaRef ds:uri="http://schemas.microsoft.com/office/2006/metadata/properties"/>
    <ds:schemaRef ds:uri="http://schemas.microsoft.com/office/infopath/2007/PartnerControls"/>
    <ds:schemaRef ds:uri="44e45429-b595-43d9-b982-8ff0051618ae"/>
  </ds:schemaRefs>
</ds:datastoreItem>
</file>

<file path=customXml/itemProps2.xml><?xml version="1.0" encoding="utf-8"?>
<ds:datastoreItem xmlns:ds="http://schemas.openxmlformats.org/officeDocument/2006/customXml" ds:itemID="{409CDF98-8AFE-434E-8881-5F9B9FF11A23}"/>
</file>

<file path=customXml/itemProps3.xml><?xml version="1.0" encoding="utf-8"?>
<ds:datastoreItem xmlns:ds="http://schemas.openxmlformats.org/officeDocument/2006/customXml" ds:itemID="{26FD5EE8-84D7-492E-A5C2-40DE899DF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1812</Words>
  <Application>Microsoft Macintosh PowerPoint</Application>
  <PresentationFormat>Widescreen</PresentationFormat>
  <Paragraphs>395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Year 8 Weekly Homework 1.1  Physical Features of Asia                                                       KB: page 11-12</vt:lpstr>
      <vt:lpstr>Year 8 Weekly Homework 1.2                                   2017 Bangladesh Floods in Asia  Knowledge Book: Page 14-15</vt:lpstr>
      <vt:lpstr>Year 8 Weekly Homework 1.3               The Biomes in Asia                                         Knowledge Book P16-17</vt:lpstr>
      <vt:lpstr>Year 8 Weekly Homework 1.4  Asia: Population: Japan vs Afghanistan                 Knowledge Book 18-22</vt:lpstr>
      <vt:lpstr>Year 8 Weekly Homework  1.5                                        Map Skills: Grid References </vt:lpstr>
      <vt:lpstr>Year 8 Weekly Homework 1.6  Urbanisation in Karnataka: Bangalore                                  Knowledge Book: P23-24</vt:lpstr>
      <vt:lpstr>PowerPoint Presentation</vt:lpstr>
      <vt:lpstr>Year 8 Weekly Homework 1.8                                 Asia: World Trade                                                                           Knowledge Book P27</vt:lpstr>
      <vt:lpstr>Year 8 Weekly Homework Autumn 1.9           China’s One Child Policy                                                      Knowledge Book 28-29</vt:lpstr>
      <vt:lpstr>Year 8 Weekly Homework 2.0               Nepal Earthquake                                                            Knowledge Book 30, 34-36</vt:lpstr>
      <vt:lpstr>PowerPoint Presentation</vt:lpstr>
    </vt:vector>
  </TitlesOfParts>
  <Company>Saint Benedict Catholic Voluntary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Riana Burton Waul</dc:creator>
  <cp:lastModifiedBy>M.Booth</cp:lastModifiedBy>
  <cp:revision>22</cp:revision>
  <dcterms:created xsi:type="dcterms:W3CDTF">2021-06-22T11:21:06Z</dcterms:created>
  <dcterms:modified xsi:type="dcterms:W3CDTF">2022-07-12T14:33:11Z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</Properties>
</file>