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277" r:id="rId6"/>
    <p:sldId id="279" r:id="rId7"/>
    <p:sldId id="273" r:id="rId8"/>
    <p:sldId id="257" r:id="rId9"/>
    <p:sldId id="264" r:id="rId10"/>
    <p:sldId id="276" r:id="rId11"/>
    <p:sldId id="265" r:id="rId12"/>
    <p:sldId id="275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2A095F-9E0E-7061-9C8C-519A3C703C1D}" v="76" dt="2021-02-24T10:23:56.362"/>
    <p1510:client id="{323C2C04-E298-666F-9D71-267AEFDA640F}" v="29" dt="2021-02-18T15:19:06.136"/>
    <p1510:client id="{4089D9AE-E718-96CA-925C-96253357042A}" v="2" dt="2023-02-17T14:27:52.672"/>
    <p1510:client id="{42EB740A-2B9C-F3F7-DF07-CDFB1C4BA4ED}" v="44" dt="2022-03-02T10:30:40.543"/>
    <p1510:client id="{43816A78-0537-B9A7-08BA-45185AAB2715}" v="1" dt="2022-03-02T18:33:19.593"/>
    <p1510:client id="{4D87354D-239A-CB22-9FA6-6ED9C3EF6B96}" v="12" dt="2022-02-01T14:44:20.415"/>
    <p1510:client id="{6248B460-7D47-4E79-9B0F-15D698EC07D4}" v="627" dt="2021-03-02T10:29:32.399"/>
    <p1510:client id="{63EAFF2F-B3BC-5C66-6769-3FCE34005293}" v="814" dt="2021-02-01T14:42:43"/>
    <p1510:client id="{63F5FD44-408D-208B-4BC8-71A896A09654}" v="349" dt="2023-02-17T12:55:22.098"/>
    <p1510:client id="{6EA43E16-CA22-1B8C-08D7-3894C27F5255}" v="94" dt="2023-02-17T12:36:28.623"/>
    <p1510:client id="{84585D63-3BE4-9F37-DB4C-44BF804D5B40}" v="71" dt="2021-03-03T16:24:53.747"/>
    <p1510:client id="{907E8001-2173-866C-BFFE-06D635C0D5B7}" v="601" dt="2022-02-01T14:31:54.873"/>
    <p1510:client id="{9D5F79ED-F22F-3939-F335-977A3C5036F7}" v="8" dt="2022-03-07T09:24:47.339"/>
    <p1510:client id="{9F744DF1-18C3-E675-3BDF-97570853CC3C}" v="836" dt="2021-01-25T17:44:46.915"/>
    <p1510:client id="{A67166BF-DDFB-400D-AF09-EB1DABCBC07D}" v="286" dt="2021-03-02T14:49:01.904"/>
    <p1510:client id="{ADA3854B-5265-F891-4C6E-3070E8121997}" v="29" dt="2021-02-11T13:41:00.073"/>
    <p1510:client id="{BF27D21A-280B-4F2B-4D8C-006893AFF782}" v="1" dt="2023-02-17T13:18:02.172"/>
    <p1510:client id="{C1140EED-E227-6242-18ED-F890F451C8BF}" v="596" dt="2022-02-16T20:58:02.546"/>
    <p1510:client id="{C27C91CB-A0C4-AA59-0BF9-5D383A1D1971}" v="51" dt="2021-02-11T12:37:55.743"/>
    <p1510:client id="{CD348047-8C1F-7C3B-133E-8FED482BB910}" v="2" dt="2023-02-17T13:19:56.113"/>
    <p1510:client id="{D4C3A7E7-FF01-45C6-8848-8F9E3D8AFBD8}" v="8" dt="2022-02-03T09:27:42.045"/>
    <p1510:client id="{EDE76CDD-A0F4-59E6-90DF-F975DF643059}" v="237" dt="2021-03-02T11:23:15.843"/>
    <p1510:client id="{EE2079D5-1C9D-1C0E-5D34-B0438BCE5BFF}" v="4" dt="2022-02-01T14:39:11.974"/>
    <p1510:client id="{F797389A-3955-685D-FE91-5818DD2395B5}" v="1056" dt="2021-03-03T17:04:39.2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2T10:29:53.66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12144 979 16383 0 0,'0'0'-16383'0'0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02T10:29:53.66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12144 979 16383 0 0,'0'0'-16383'0'0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1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64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42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56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95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8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225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138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055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49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52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32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484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05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33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1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79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6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7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8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93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14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4C577-44BE-43BF-ABEF-56121157990A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64207-17B4-4AB4-8B54-BD3B39F58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79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png"/><Relationship Id="rId7" Type="http://schemas.openxmlformats.org/officeDocument/2006/relationships/image" Target="../media/image8.sv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BEN_options@ben.srscmat.co.uk" TargetMode="External"/><Relationship Id="rId5" Type="http://schemas.openxmlformats.org/officeDocument/2006/relationships/hyperlink" Target="https://www.stbenedictderby.srscmat.co.uk/curriculum/year-9-options/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picture containing text, mountain, nature&#10;&#10;Description automatically generated">
            <a:extLst>
              <a:ext uri="{FF2B5EF4-FFF2-40B4-BE49-F238E27FC236}">
                <a16:creationId xmlns:a16="http://schemas.microsoft.com/office/drawing/2014/main" id="{3E8146FF-CC97-42D1-B811-59F68A130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414" y="221559"/>
            <a:ext cx="7538005" cy="525799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11" name="Rectangle 10"/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12" name="Rectangle 11"/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3" name="Rectangle 12"/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4" name="Rectangle 13"/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17" name="Rectangle 16"/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pic>
        <p:nvPicPr>
          <p:cNvPr id="19" name="Picture 2" descr="Because it's there&quot; ~ George Mallory | Funny travel quotes, Hiking quotes,  Adventure quot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14" y="5256548"/>
            <a:ext cx="623247" cy="62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">
            <a:extLst>
              <a:ext uri="{FF2B5EF4-FFF2-40B4-BE49-F238E27FC236}">
                <a16:creationId xmlns:a16="http://schemas.microsoft.com/office/drawing/2014/main" id="{2360C4AB-462B-47F5-BCAC-711E1DD9B821}"/>
              </a:ext>
            </a:extLst>
          </p:cNvPr>
          <p:cNvSpPr txBox="1"/>
          <p:nvPr/>
        </p:nvSpPr>
        <p:spPr>
          <a:xfrm>
            <a:off x="3650169" y="5682969"/>
            <a:ext cx="1006578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Leadership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B0F7FA08-318A-4210-AC1B-415EACB11D18}"/>
              </a:ext>
            </a:extLst>
          </p:cNvPr>
          <p:cNvSpPr txBox="1"/>
          <p:nvPr/>
        </p:nvSpPr>
        <p:spPr>
          <a:xfrm>
            <a:off x="2966616" y="5696508"/>
            <a:ext cx="104344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88"/>
              <a:t>Participation</a:t>
            </a:r>
            <a:endParaRPr lang="en-US" sz="788">
              <a:cs typeface="Calibri"/>
            </a:endParaRP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52743672-5B22-4B54-988C-809108546653}"/>
              </a:ext>
            </a:extLst>
          </p:cNvPr>
          <p:cNvSpPr txBox="1"/>
          <p:nvPr/>
        </p:nvSpPr>
        <p:spPr>
          <a:xfrm>
            <a:off x="4236071" y="5685273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Excellence</a:t>
            </a:r>
          </a:p>
        </p:txBody>
      </p:sp>
      <p:sp>
        <p:nvSpPr>
          <p:cNvPr id="23" name="TextBox 4">
            <a:extLst>
              <a:ext uri="{FF2B5EF4-FFF2-40B4-BE49-F238E27FC236}">
                <a16:creationId xmlns:a16="http://schemas.microsoft.com/office/drawing/2014/main" id="{09D8DCFF-D37A-47B7-A306-3A01374A7B91}"/>
              </a:ext>
            </a:extLst>
          </p:cNvPr>
          <p:cNvSpPr txBox="1"/>
          <p:nvPr/>
        </p:nvSpPr>
        <p:spPr>
          <a:xfrm>
            <a:off x="4819669" y="5672022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Diversity</a:t>
            </a: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7AA72D24-6434-4C17-8F0C-8EF9682CFE02}"/>
              </a:ext>
            </a:extLst>
          </p:cNvPr>
          <p:cNvSpPr txBox="1"/>
          <p:nvPr/>
        </p:nvSpPr>
        <p:spPr>
          <a:xfrm>
            <a:off x="5284877" y="5680086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Giving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2B45C271-92E9-4560-963F-9569D35E867E}"/>
              </a:ext>
            </a:extLst>
          </p:cNvPr>
          <p:cNvSpPr txBox="1"/>
          <p:nvPr/>
        </p:nvSpPr>
        <p:spPr>
          <a:xfrm>
            <a:off x="5730496" y="5689016"/>
            <a:ext cx="68222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Environment</a:t>
            </a:r>
          </a:p>
        </p:txBody>
      </p:sp>
      <p:sp>
        <p:nvSpPr>
          <p:cNvPr id="26" name="TextBox 7">
            <a:extLst>
              <a:ext uri="{FF2B5EF4-FFF2-40B4-BE49-F238E27FC236}">
                <a16:creationId xmlns:a16="http://schemas.microsoft.com/office/drawing/2014/main" id="{0CFDA356-D089-4B90-B2A6-06997721E940}"/>
              </a:ext>
            </a:extLst>
          </p:cNvPr>
          <p:cNvSpPr txBox="1"/>
          <p:nvPr/>
        </p:nvSpPr>
        <p:spPr>
          <a:xfrm>
            <a:off x="6408290" y="5680086"/>
            <a:ext cx="798314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Services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737C27-B133-1A47-3751-C76999197C01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</p:spTree>
    <p:extLst>
      <p:ext uri="{BB962C8B-B14F-4D97-AF65-F5344CB8AC3E}">
        <p14:creationId xmlns:p14="http://schemas.microsoft.com/office/powerpoint/2010/main" val="189821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ecause it's there&quot; ~ George Mallory | Funny travel quotes, Hiking quotes,  Adventure quotes">
            <a:extLst>
              <a:ext uri="{FF2B5EF4-FFF2-40B4-BE49-F238E27FC236}">
                <a16:creationId xmlns:a16="http://schemas.microsoft.com/office/drawing/2014/main" id="{C17501B8-0349-5AF2-5E0D-CD5652590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732" y="5256548"/>
            <a:ext cx="852729" cy="85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DD1E96-229A-06D4-B477-2CE1BEBECDB8}"/>
              </a:ext>
            </a:extLst>
          </p:cNvPr>
          <p:cNvSpPr txBox="1"/>
          <p:nvPr/>
        </p:nvSpPr>
        <p:spPr>
          <a:xfrm>
            <a:off x="3650169" y="5682969"/>
            <a:ext cx="1006578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Leadership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AD456AAA-CF6A-7135-1B96-C4329BA8C52B}"/>
              </a:ext>
            </a:extLst>
          </p:cNvPr>
          <p:cNvSpPr txBox="1"/>
          <p:nvPr/>
        </p:nvSpPr>
        <p:spPr>
          <a:xfrm>
            <a:off x="2966616" y="5696508"/>
            <a:ext cx="104344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88"/>
              <a:t>Participation</a:t>
            </a:r>
            <a:endParaRPr lang="en-US" sz="788">
              <a:cs typeface="Calibri"/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60832F09-EC25-F402-A9A6-D07572EBE573}"/>
              </a:ext>
            </a:extLst>
          </p:cNvPr>
          <p:cNvSpPr txBox="1"/>
          <p:nvPr/>
        </p:nvSpPr>
        <p:spPr>
          <a:xfrm>
            <a:off x="4236071" y="5685273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Excellence</a:t>
            </a: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26861E76-69CA-1FDB-4838-19771369D64C}"/>
              </a:ext>
            </a:extLst>
          </p:cNvPr>
          <p:cNvSpPr txBox="1"/>
          <p:nvPr/>
        </p:nvSpPr>
        <p:spPr>
          <a:xfrm>
            <a:off x="4819669" y="5672022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Diversity</a:t>
            </a:r>
          </a:p>
        </p:txBody>
      </p:sp>
      <p:sp>
        <p:nvSpPr>
          <p:cNvPr id="15" name="TextBox 5">
            <a:extLst>
              <a:ext uri="{FF2B5EF4-FFF2-40B4-BE49-F238E27FC236}">
                <a16:creationId xmlns:a16="http://schemas.microsoft.com/office/drawing/2014/main" id="{41D3885C-979C-35B0-48EB-5AB2B3E1CE40}"/>
              </a:ext>
            </a:extLst>
          </p:cNvPr>
          <p:cNvSpPr txBox="1"/>
          <p:nvPr/>
        </p:nvSpPr>
        <p:spPr>
          <a:xfrm>
            <a:off x="5284877" y="5680086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Giving</a:t>
            </a:r>
          </a:p>
        </p:txBody>
      </p:sp>
      <p:sp>
        <p:nvSpPr>
          <p:cNvPr id="17" name="TextBox 6">
            <a:extLst>
              <a:ext uri="{FF2B5EF4-FFF2-40B4-BE49-F238E27FC236}">
                <a16:creationId xmlns:a16="http://schemas.microsoft.com/office/drawing/2014/main" id="{C5411AFC-E5F8-D803-911A-AE319A1A6F1F}"/>
              </a:ext>
            </a:extLst>
          </p:cNvPr>
          <p:cNvSpPr txBox="1"/>
          <p:nvPr/>
        </p:nvSpPr>
        <p:spPr>
          <a:xfrm>
            <a:off x="5730496" y="5689016"/>
            <a:ext cx="68222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Environment</a:t>
            </a:r>
          </a:p>
        </p:txBody>
      </p:sp>
      <p:sp>
        <p:nvSpPr>
          <p:cNvPr id="19" name="TextBox 7">
            <a:extLst>
              <a:ext uri="{FF2B5EF4-FFF2-40B4-BE49-F238E27FC236}">
                <a16:creationId xmlns:a16="http://schemas.microsoft.com/office/drawing/2014/main" id="{6A201249-394D-AB8B-7A90-F7FA6F218450}"/>
              </a:ext>
            </a:extLst>
          </p:cNvPr>
          <p:cNvSpPr txBox="1"/>
          <p:nvPr/>
        </p:nvSpPr>
        <p:spPr>
          <a:xfrm>
            <a:off x="6408290" y="5680086"/>
            <a:ext cx="798314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Services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2C5F00-BF90-BBBF-FFDC-D9943B361AE8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ED5CA4-BE21-7B15-03B2-930A4433F9DE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7E246E9-661F-4DFD-FB7C-92C2E141DBEF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D6955A-B118-E66B-2B93-05342CB16ADF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BED6020-EF31-25DA-6BAA-3D8D29E00A3B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75B82AA-E54B-8F5B-CD29-B8C9AC9E1571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764EC66-B7AF-B060-7CF5-12B7551B5DBF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FF07757-4DE3-EA0B-2290-1A607A905690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5282D71-948D-BD40-0A2F-907B2480B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C04A0C9E-A986-E0AE-A532-CBDD6ED23D32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CC2038E-FF00-74D2-3FF9-4CB725047002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04717DA8-CD0B-14AD-40C5-86FB18DA9B7C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1AF6929C-245E-2CEE-29E7-85F05B602D23}"/>
              </a:ext>
            </a:extLst>
          </p:cNvPr>
          <p:cNvSpPr/>
          <p:nvPr/>
        </p:nvSpPr>
        <p:spPr>
          <a:xfrm>
            <a:off x="4385938" y="501887"/>
            <a:ext cx="546339" cy="479779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Arrow: Bent-Up 9">
            <a:extLst>
              <a:ext uri="{FF2B5EF4-FFF2-40B4-BE49-F238E27FC236}">
                <a16:creationId xmlns:a16="http://schemas.microsoft.com/office/drawing/2014/main" id="{10A7F81F-9DE9-58F0-2A80-F028A5FC38CB}"/>
              </a:ext>
            </a:extLst>
          </p:cNvPr>
          <p:cNvSpPr/>
          <p:nvPr/>
        </p:nvSpPr>
        <p:spPr>
          <a:xfrm rot="16200000">
            <a:off x="3247743" y="1738763"/>
            <a:ext cx="1193320" cy="1337094"/>
          </a:xfrm>
          <a:prstGeom prst="bent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Arrow: Bent-Up 11">
            <a:extLst>
              <a:ext uri="{FF2B5EF4-FFF2-40B4-BE49-F238E27FC236}">
                <a16:creationId xmlns:a16="http://schemas.microsoft.com/office/drawing/2014/main" id="{6C8AABDC-603A-7942-FEB5-1891B802AA73}"/>
              </a:ext>
            </a:extLst>
          </p:cNvPr>
          <p:cNvSpPr/>
          <p:nvPr/>
        </p:nvSpPr>
        <p:spPr>
          <a:xfrm rot="16200000" flipV="1">
            <a:off x="4878934" y="1749866"/>
            <a:ext cx="1178943" cy="1293962"/>
          </a:xfrm>
          <a:prstGeom prst="ben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E6492994-7E24-021F-7AF0-57A83742FEED}"/>
              </a:ext>
            </a:extLst>
          </p:cNvPr>
          <p:cNvSpPr txBox="1"/>
          <p:nvPr/>
        </p:nvSpPr>
        <p:spPr>
          <a:xfrm>
            <a:off x="3323585" y="3802782"/>
            <a:ext cx="2757576" cy="952084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/>
              <a:t>You </a:t>
            </a:r>
            <a:r>
              <a:rPr lang="en-GB" b="1"/>
              <a:t>will</a:t>
            </a:r>
            <a:r>
              <a:rPr lang="en-GB"/>
              <a:t> all study Religious Studies, Maths, English, Science, Core PE</a:t>
            </a:r>
            <a:endParaRPr lang="en-US">
              <a:cs typeface="Calibri" panose="020F0502020204030204"/>
            </a:endParaRPr>
          </a:p>
        </p:txBody>
      </p:sp>
      <p:pic>
        <p:nvPicPr>
          <p:cNvPr id="20" name="Graphic 12" descr="Storytelling outline">
            <a:extLst>
              <a:ext uri="{FF2B5EF4-FFF2-40B4-BE49-F238E27FC236}">
                <a16:creationId xmlns:a16="http://schemas.microsoft.com/office/drawing/2014/main" id="{D7D494C2-8E44-D61A-6D2F-6F6C222A18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9093" y="1579416"/>
            <a:ext cx="2109884" cy="1811513"/>
          </a:xfrm>
          <a:prstGeom prst="rect">
            <a:avLst/>
          </a:prstGeom>
        </p:spPr>
      </p:pic>
      <p:pic>
        <p:nvPicPr>
          <p:cNvPr id="22" name="Graphic 8" descr="Storytelling outline">
            <a:extLst>
              <a:ext uri="{FF2B5EF4-FFF2-40B4-BE49-F238E27FC236}">
                <a16:creationId xmlns:a16="http://schemas.microsoft.com/office/drawing/2014/main" id="{F04CD52F-16AA-4D14-CDC7-BCC3DB87E6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7828" y="1349935"/>
            <a:ext cx="2374672" cy="2085127"/>
          </a:xfrm>
          <a:prstGeom prst="rect">
            <a:avLst/>
          </a:prstGeom>
        </p:spPr>
      </p:pic>
      <p:sp>
        <p:nvSpPr>
          <p:cNvPr id="24" name="TextBox 9">
            <a:extLst>
              <a:ext uri="{FF2B5EF4-FFF2-40B4-BE49-F238E27FC236}">
                <a16:creationId xmlns:a16="http://schemas.microsoft.com/office/drawing/2014/main" id="{65ACADEE-7B9F-01D5-B7A1-700092D009B9}"/>
              </a:ext>
            </a:extLst>
          </p:cNvPr>
          <p:cNvSpPr txBox="1"/>
          <p:nvPr/>
        </p:nvSpPr>
        <p:spPr>
          <a:xfrm>
            <a:off x="3174412" y="-34995"/>
            <a:ext cx="2973294" cy="58477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>
                <a:solidFill>
                  <a:srgbClr val="0070C0"/>
                </a:solidFill>
                <a:cs typeface="Calibri"/>
              </a:rPr>
              <a:t>Year 10/Year11</a:t>
            </a:r>
          </a:p>
        </p:txBody>
      </p:sp>
      <p:pic>
        <p:nvPicPr>
          <p:cNvPr id="26" name="Picture 25" descr="A picture containing text, indoor, furniture&#10;&#10;Description automatically generated">
            <a:extLst>
              <a:ext uri="{FF2B5EF4-FFF2-40B4-BE49-F238E27FC236}">
                <a16:creationId xmlns:a16="http://schemas.microsoft.com/office/drawing/2014/main" id="{53E4E59A-E68E-5CAC-451B-E3303607F5A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32766" r="476" b="8369"/>
          <a:stretch/>
        </p:blipFill>
        <p:spPr>
          <a:xfrm>
            <a:off x="3650252" y="4843043"/>
            <a:ext cx="1957359" cy="724038"/>
          </a:xfrm>
          <a:prstGeom prst="rect">
            <a:avLst/>
          </a:prstGeom>
        </p:spPr>
      </p:pic>
      <p:pic>
        <p:nvPicPr>
          <p:cNvPr id="30" name="Picture 2" descr="Image.jpeg">
            <a:extLst>
              <a:ext uri="{FF2B5EF4-FFF2-40B4-BE49-F238E27FC236}">
                <a16:creationId xmlns:a16="http://schemas.microsoft.com/office/drawing/2014/main" id="{E8434349-6FD4-9906-D3A4-167FD3B47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68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8" grpId="0" animBg="1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EE6F-7F79-43CB-A42C-55D75FF26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171" y="161657"/>
            <a:ext cx="8229600" cy="1143000"/>
          </a:xfrm>
        </p:spPr>
        <p:txBody>
          <a:bodyPr/>
          <a:lstStyle/>
          <a:p>
            <a:r>
              <a:rPr lang="en-GB" b="1" dirty="0">
                <a:cs typeface="Calibri"/>
              </a:rPr>
              <a:t>KS4 Curriculum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6E4255-42C6-4F72-9719-BEC82B39B02D}"/>
              </a:ext>
            </a:extLst>
          </p:cNvPr>
          <p:cNvSpPr txBox="1"/>
          <p:nvPr/>
        </p:nvSpPr>
        <p:spPr>
          <a:xfrm>
            <a:off x="1818514" y="1709529"/>
            <a:ext cx="386490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28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85B0CF-790B-D2DD-862C-763CD9002F34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F67CD5-D65B-1F9A-A5F1-0A17EF054ECB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3AEB702-FB6B-4683-7554-F1BB121D46E9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17A8CF-88D4-A7FA-BEC4-F56DFF5686F6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0AD7D1-1FEA-E36C-3C2C-AD7CF813FD3F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62021C-7C9B-9556-B179-4AB64C8917D4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27E0C37-F734-9242-E0BE-87C4DC2C0128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44F9BB-FABD-3FCA-9549-FFB025FE9B65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E71B469-0DD5-9E6F-8D1D-591FAF35A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414A3FF-34A7-9A5C-7CF8-BAFA0D125F2C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54A7CE1-2A01-39BB-F5F1-E0C4B867E016}"/>
              </a:ext>
            </a:extLst>
          </p:cNvPr>
          <p:cNvSpPr txBox="1"/>
          <p:nvPr/>
        </p:nvSpPr>
        <p:spPr>
          <a:xfrm>
            <a:off x="1576369" y="1170362"/>
            <a:ext cx="2910898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cs typeface="Segoe UI"/>
              </a:rPr>
              <a:t>GCSE Art, Craft and Design 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Engineering Manufacture (Cambridge National)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L2 – Hospitality and Catering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GCSE Computing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 err="1">
                <a:cs typeface="Segoe UI"/>
              </a:rPr>
              <a:t>i</a:t>
            </a:r>
            <a:r>
              <a:rPr lang="en-GB" sz="2000" dirty="0">
                <a:cs typeface="Segoe UI"/>
              </a:rPr>
              <a:t>-GCSE English as a second language (ESL)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GCSE Media Studies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L2 - Constructing the built environment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Business (GCSE/BTEC)</a:t>
            </a:r>
            <a:r>
              <a:rPr lang="en-GB" sz="2000" dirty="0">
                <a:cs typeface="Calibri"/>
              </a:rPr>
              <a:t> </a:t>
            </a:r>
          </a:p>
          <a:p>
            <a:r>
              <a:rPr lang="en-GB" sz="2000" dirty="0">
                <a:cs typeface="Segoe UI"/>
              </a:rPr>
              <a:t>GCSE Music</a:t>
            </a:r>
            <a:r>
              <a:rPr lang="en-GB" sz="2000" dirty="0">
                <a:cs typeface="Calibri"/>
              </a:rPr>
              <a:t> 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409A40-7BAF-A6C0-0726-565FB2012547}"/>
              </a:ext>
            </a:extLst>
          </p:cNvPr>
          <p:cNvSpPr txBox="1"/>
          <p:nvPr/>
        </p:nvSpPr>
        <p:spPr>
          <a:xfrm>
            <a:off x="5221613" y="1179188"/>
            <a:ext cx="2955030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dirty="0">
                <a:cs typeface="Segoe UI"/>
              </a:rPr>
              <a:t>BTEC Dance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French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Sociology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Drama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Geography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Spanish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Polish 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Engineering Design (Cambridge National)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GCSE History </a:t>
            </a:r>
            <a:r>
              <a:rPr lang="en-US" sz="2000" dirty="0">
                <a:cs typeface="Segoe UI"/>
              </a:rPr>
              <a:t>​</a:t>
            </a:r>
          </a:p>
          <a:p>
            <a:r>
              <a:rPr lang="en-GB" sz="2000" dirty="0">
                <a:cs typeface="Segoe UI"/>
              </a:rPr>
              <a:t>Sports Science (Cambridge National) </a:t>
            </a:r>
            <a:r>
              <a:rPr lang="en-US" sz="2000" dirty="0">
                <a:cs typeface="Segoe UI"/>
              </a:rPr>
              <a:t>​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A3C3DDB-25EA-D551-0939-3BE223203AAA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pic>
        <p:nvPicPr>
          <p:cNvPr id="31" name="Picture 2" descr="Because it's there&quot; ~ George Mallory | Funny travel quotes, Hiking quotes,  Adventure quotes">
            <a:extLst>
              <a:ext uri="{FF2B5EF4-FFF2-40B4-BE49-F238E27FC236}">
                <a16:creationId xmlns:a16="http://schemas.microsoft.com/office/drawing/2014/main" id="{C8BD942E-CC48-FA57-34A8-200609764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14" y="5256548"/>
            <a:ext cx="623247" cy="62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BE89E2F-10ED-19A8-3B70-62F1B68FCEF7}"/>
              </a:ext>
            </a:extLst>
          </p:cNvPr>
          <p:cNvSpPr txBox="1"/>
          <p:nvPr/>
        </p:nvSpPr>
        <p:spPr>
          <a:xfrm>
            <a:off x="3650169" y="5682969"/>
            <a:ext cx="1006578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Leadership</a:t>
            </a:r>
          </a:p>
        </p:txBody>
      </p:sp>
      <p:sp>
        <p:nvSpPr>
          <p:cNvPr id="35" name="TextBox 2">
            <a:extLst>
              <a:ext uri="{FF2B5EF4-FFF2-40B4-BE49-F238E27FC236}">
                <a16:creationId xmlns:a16="http://schemas.microsoft.com/office/drawing/2014/main" id="{4113D45B-86EE-1BA0-A58F-72EA623D2E26}"/>
              </a:ext>
            </a:extLst>
          </p:cNvPr>
          <p:cNvSpPr txBox="1"/>
          <p:nvPr/>
        </p:nvSpPr>
        <p:spPr>
          <a:xfrm>
            <a:off x="2966616" y="5696508"/>
            <a:ext cx="104344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88"/>
              <a:t>Participation</a:t>
            </a:r>
            <a:endParaRPr lang="en-US" sz="788">
              <a:cs typeface="Calibri"/>
            </a:endParaRPr>
          </a:p>
        </p:txBody>
      </p:sp>
      <p:sp>
        <p:nvSpPr>
          <p:cNvPr id="37" name="TextBox 3">
            <a:extLst>
              <a:ext uri="{FF2B5EF4-FFF2-40B4-BE49-F238E27FC236}">
                <a16:creationId xmlns:a16="http://schemas.microsoft.com/office/drawing/2014/main" id="{2BB4CCFD-833B-61AD-59FC-66AE4F78936D}"/>
              </a:ext>
            </a:extLst>
          </p:cNvPr>
          <p:cNvSpPr txBox="1"/>
          <p:nvPr/>
        </p:nvSpPr>
        <p:spPr>
          <a:xfrm>
            <a:off x="4236071" y="5685273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Excellence</a:t>
            </a:r>
          </a:p>
        </p:txBody>
      </p:sp>
      <p:sp>
        <p:nvSpPr>
          <p:cNvPr id="39" name="TextBox 4">
            <a:extLst>
              <a:ext uri="{FF2B5EF4-FFF2-40B4-BE49-F238E27FC236}">
                <a16:creationId xmlns:a16="http://schemas.microsoft.com/office/drawing/2014/main" id="{2A049214-AC5A-12AB-5378-496D692E0186}"/>
              </a:ext>
            </a:extLst>
          </p:cNvPr>
          <p:cNvSpPr txBox="1"/>
          <p:nvPr/>
        </p:nvSpPr>
        <p:spPr>
          <a:xfrm>
            <a:off x="4819669" y="5672022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Diversity</a:t>
            </a:r>
          </a:p>
        </p:txBody>
      </p:sp>
      <p:sp>
        <p:nvSpPr>
          <p:cNvPr id="41" name="TextBox 5">
            <a:extLst>
              <a:ext uri="{FF2B5EF4-FFF2-40B4-BE49-F238E27FC236}">
                <a16:creationId xmlns:a16="http://schemas.microsoft.com/office/drawing/2014/main" id="{B4B680CE-B405-C1C3-A6DB-E33BCB9C3446}"/>
              </a:ext>
            </a:extLst>
          </p:cNvPr>
          <p:cNvSpPr txBox="1"/>
          <p:nvPr/>
        </p:nvSpPr>
        <p:spPr>
          <a:xfrm>
            <a:off x="5284877" y="5680086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Giving</a:t>
            </a:r>
          </a:p>
        </p:txBody>
      </p:sp>
      <p:sp>
        <p:nvSpPr>
          <p:cNvPr id="43" name="TextBox 6">
            <a:extLst>
              <a:ext uri="{FF2B5EF4-FFF2-40B4-BE49-F238E27FC236}">
                <a16:creationId xmlns:a16="http://schemas.microsoft.com/office/drawing/2014/main" id="{DA75FCA4-0451-1E7B-395A-A022D3D74BD5}"/>
              </a:ext>
            </a:extLst>
          </p:cNvPr>
          <p:cNvSpPr txBox="1"/>
          <p:nvPr/>
        </p:nvSpPr>
        <p:spPr>
          <a:xfrm>
            <a:off x="5730496" y="5689016"/>
            <a:ext cx="68222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Environment</a:t>
            </a:r>
          </a:p>
        </p:txBody>
      </p:sp>
      <p:sp>
        <p:nvSpPr>
          <p:cNvPr id="45" name="TextBox 7">
            <a:extLst>
              <a:ext uri="{FF2B5EF4-FFF2-40B4-BE49-F238E27FC236}">
                <a16:creationId xmlns:a16="http://schemas.microsoft.com/office/drawing/2014/main" id="{35EEFBC5-7A04-7AC3-082C-72AC3C41ACFD}"/>
              </a:ext>
            </a:extLst>
          </p:cNvPr>
          <p:cNvSpPr txBox="1"/>
          <p:nvPr/>
        </p:nvSpPr>
        <p:spPr>
          <a:xfrm>
            <a:off x="6408290" y="5680086"/>
            <a:ext cx="798314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Services</a:t>
            </a: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6F9F0689-BE1E-D3A2-5D8E-846F9297F8A7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pic>
        <p:nvPicPr>
          <p:cNvPr id="49" name="Picture 2" descr="Image.jpeg">
            <a:extLst>
              <a:ext uri="{FF2B5EF4-FFF2-40B4-BE49-F238E27FC236}">
                <a16:creationId xmlns:a16="http://schemas.microsoft.com/office/drawing/2014/main" id="{7900C647-51A5-6621-33BF-6E9A62945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42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1D93318-1535-4336-AB4C-C83DA1AE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9601" y="572060"/>
            <a:ext cx="731167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cs typeface="Calibri"/>
              </a:rPr>
              <a:t>GCSE'S, BTECs and Cambridge Nationals – What's the difference??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4CCC1E-DA07-4170-BC22-984799C2D1BB}"/>
              </a:ext>
            </a:extLst>
          </p:cNvPr>
          <p:cNvSpPr txBox="1"/>
          <p:nvPr/>
        </p:nvSpPr>
        <p:spPr>
          <a:xfrm>
            <a:off x="1506341" y="2061902"/>
            <a:ext cx="7312701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cs typeface="Calibri"/>
              </a:rPr>
              <a:t>All the courses that we offer are level 2 which means for students aged 14 – 16</a:t>
            </a:r>
          </a:p>
          <a:p>
            <a:endParaRPr lang="en-GB" sz="2000" b="1" dirty="0">
              <a:cs typeface="Calibri"/>
            </a:endParaRPr>
          </a:p>
          <a:p>
            <a:r>
              <a:rPr lang="en-GB" sz="2000" b="1" dirty="0"/>
              <a:t>GCSEs are seen as academic courses</a:t>
            </a:r>
            <a:r>
              <a:rPr lang="en-GB" sz="2000" dirty="0"/>
              <a:t> – Quite often 100% exam and involve mainly theory work</a:t>
            </a: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  <a:p>
            <a:r>
              <a:rPr lang="en-GB" sz="2000" b="1" dirty="0">
                <a:cs typeface="Calibri"/>
              </a:rPr>
              <a:t>BTECs and Cambridge National courses</a:t>
            </a:r>
            <a:r>
              <a:rPr lang="en-GB" sz="2000" dirty="0">
                <a:cs typeface="Calibri"/>
              </a:rPr>
              <a:t> – Are usually partly assessed by exam and controlled assessment work.  These qualifications are seen as more vocationally based subjects.</a:t>
            </a:r>
          </a:p>
          <a:p>
            <a:endParaRPr lang="en-GB" sz="2400" dirty="0">
              <a:solidFill>
                <a:srgbClr val="000000"/>
              </a:solidFill>
              <a:cs typeface="Calibri"/>
            </a:endParaRPr>
          </a:p>
          <a:p>
            <a:pPr algn="ctr"/>
            <a:r>
              <a:rPr lang="en-GB" sz="2400" b="1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Watch the subject videos for more details on this</a:t>
            </a:r>
          </a:p>
          <a:p>
            <a:endParaRPr lang="en-GB" sz="2400" dirty="0">
              <a:cs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8E0557-32F7-F59A-2F92-F0E9639A2EE8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1780FD-3716-F9EB-905B-3614E3C050AD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8A5677-A8ED-1F8E-91D1-A9F48D252E01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55C075-B88D-7946-C7E7-948CEEBF8B3F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8A3FBB-B8D9-83BE-C81E-692F81568E3D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1C57D0-B150-92B6-BCED-FD9D22B22F1D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449CB4-CE8A-8D7F-926C-05B8E4269ACB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633EE3-A149-1985-CA47-EF25D4AD0F25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06CD10E-FF87-79DF-E982-072D88135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63261A8-E697-6815-2365-25F49DCE3958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50A263E-BD0E-A33E-E243-A3058D281E95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8D79759-4C97-177B-9A5A-7C6551DB552A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pic>
        <p:nvPicPr>
          <p:cNvPr id="29" name="Picture 2" descr="Image.jpeg">
            <a:extLst>
              <a:ext uri="{FF2B5EF4-FFF2-40B4-BE49-F238E27FC236}">
                <a16:creationId xmlns:a16="http://schemas.microsoft.com/office/drawing/2014/main" id="{9DBEFD38-C3B7-8C15-D349-02030470F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251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441" y="250107"/>
            <a:ext cx="6951117" cy="1325563"/>
          </a:xfrm>
        </p:spPr>
        <p:txBody>
          <a:bodyPr>
            <a:normAutofit/>
          </a:bodyPr>
          <a:lstStyle/>
          <a:p>
            <a:r>
              <a:rPr lang="en-GB" dirty="0"/>
              <a:t>Why are there 2 pathways?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174" y="1263335"/>
            <a:ext cx="7670621" cy="452596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/>
            <a:r>
              <a:rPr lang="en-GB" sz="26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BLUE</a:t>
            </a:r>
            <a:endParaRPr lang="en-US" sz="26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r>
              <a:rPr lang="en-GB" sz="3000" dirty="0">
                <a:ea typeface="+mn-lt"/>
                <a:cs typeface="+mn-lt"/>
              </a:rPr>
              <a:t>On the </a:t>
            </a:r>
            <a:r>
              <a:rPr lang="en-GB" sz="30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blue pathway</a:t>
            </a:r>
            <a:r>
              <a:rPr lang="en-GB" sz="3000" dirty="0">
                <a:ea typeface="+mn-lt"/>
                <a:cs typeface="+mn-lt"/>
              </a:rPr>
              <a:t> you will study a language and a humanity subject.   Then you will have </a:t>
            </a:r>
            <a:r>
              <a:rPr lang="en-GB" sz="3000" u="sng" dirty="0">
                <a:ea typeface="+mn-lt"/>
                <a:cs typeface="+mn-lt"/>
              </a:rPr>
              <a:t>one free choice</a:t>
            </a:r>
          </a:p>
          <a:p>
            <a:pPr marL="0" indent="0">
              <a:buNone/>
            </a:pPr>
            <a:endParaRPr lang="en-GB" sz="3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3000" dirty="0">
                <a:ea typeface="+mn-lt"/>
                <a:cs typeface="+mn-lt"/>
              </a:rPr>
              <a:t>It is felt that choosing these subjects at GCSE will give you access to a full range of employment or further education options when you leave secondary school and the broad knowledge that employers are looking for. </a:t>
            </a:r>
            <a:endParaRPr lang="en-GB" sz="3000">
              <a:cs typeface="Calibri"/>
            </a:endParaRPr>
          </a:p>
          <a:p>
            <a:pPr marL="0" indent="0">
              <a:buNone/>
            </a:pPr>
            <a:endParaRPr lang="en-GB" dirty="0">
              <a:highlight>
                <a:srgbClr val="FFFF00"/>
              </a:highlight>
              <a:cs typeface="Calibri"/>
            </a:endParaRPr>
          </a:p>
          <a:p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4C31BF7-90D7-4EC8-8BF2-CCE2888D71C3}"/>
                  </a:ext>
                </a:extLst>
              </p14:cNvPr>
              <p14:cNvContentPartPr/>
              <p14:nvPr/>
            </p14:nvContentPartPr>
            <p14:xfrm>
              <a:off x="6051175" y="-941293"/>
              <a:ext cx="9525" cy="9525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4C31BF7-90D7-4EC8-8BF2-CCE2888D71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2425" y="-3789268"/>
                <a:ext cx="2857500" cy="5715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EF396FD6-3518-BC70-C8BE-D64ABE3D8CFD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6D9F88-3D0F-5BC3-5FD7-00A5F2C3AE6E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45E713-7EDF-4E92-CF4A-E89B86E131EF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4BE179-8F90-85A9-E62E-2A27D74EDB2E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445029C-C965-99B0-76B5-DE558A98FB68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341ED5-95DA-7E71-4F65-CAEA9479730D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835E69-F9B0-F962-1D40-13DB8B536AE4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FD970F-9473-4D69-456C-8DF07E12C025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A81AF007-311A-F1D7-B8EF-6991D5FAE6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BF68D2E-2A4B-EC89-3CB7-8E74BC8EF937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216BCF5-BBCE-4AAC-F037-CCDFBDD911DA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pic>
        <p:nvPicPr>
          <p:cNvPr id="28" name="Picture 2" descr="Because it's there&quot; ~ George Mallory | Funny travel quotes, Hiking quotes,  Adventure quotes">
            <a:extLst>
              <a:ext uri="{FF2B5EF4-FFF2-40B4-BE49-F238E27FC236}">
                <a16:creationId xmlns:a16="http://schemas.microsoft.com/office/drawing/2014/main" id="{428F2B72-1D17-BEA9-2F93-2C334B806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14" y="5256548"/>
            <a:ext cx="623247" cy="62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0EDF596-2008-CF14-86A1-62810DAFBD1F}"/>
              </a:ext>
            </a:extLst>
          </p:cNvPr>
          <p:cNvSpPr txBox="1"/>
          <p:nvPr/>
        </p:nvSpPr>
        <p:spPr>
          <a:xfrm>
            <a:off x="3650169" y="5682969"/>
            <a:ext cx="1006578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Leadership</a:t>
            </a:r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CF4AFCDC-8F28-094F-6E79-DBDBED1979FE}"/>
              </a:ext>
            </a:extLst>
          </p:cNvPr>
          <p:cNvSpPr txBox="1"/>
          <p:nvPr/>
        </p:nvSpPr>
        <p:spPr>
          <a:xfrm>
            <a:off x="2966616" y="5696508"/>
            <a:ext cx="104344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88"/>
              <a:t>Participation</a:t>
            </a:r>
            <a:endParaRPr lang="en-US" sz="788">
              <a:cs typeface="Calibri"/>
            </a:endParaRPr>
          </a:p>
        </p:txBody>
      </p:sp>
      <p:sp>
        <p:nvSpPr>
          <p:cNvPr id="34" name="TextBox 3">
            <a:extLst>
              <a:ext uri="{FF2B5EF4-FFF2-40B4-BE49-F238E27FC236}">
                <a16:creationId xmlns:a16="http://schemas.microsoft.com/office/drawing/2014/main" id="{1CF2A360-7299-5561-1211-6917CB858811}"/>
              </a:ext>
            </a:extLst>
          </p:cNvPr>
          <p:cNvSpPr txBox="1"/>
          <p:nvPr/>
        </p:nvSpPr>
        <p:spPr>
          <a:xfrm>
            <a:off x="4236071" y="5685273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Excellence</a:t>
            </a:r>
          </a:p>
        </p:txBody>
      </p:sp>
      <p:sp>
        <p:nvSpPr>
          <p:cNvPr id="36" name="TextBox 4">
            <a:extLst>
              <a:ext uri="{FF2B5EF4-FFF2-40B4-BE49-F238E27FC236}">
                <a16:creationId xmlns:a16="http://schemas.microsoft.com/office/drawing/2014/main" id="{EE570E94-4E26-2345-ECD6-FD48A4ED11BC}"/>
              </a:ext>
            </a:extLst>
          </p:cNvPr>
          <p:cNvSpPr txBox="1"/>
          <p:nvPr/>
        </p:nvSpPr>
        <p:spPr>
          <a:xfrm>
            <a:off x="4819669" y="5672022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Diversity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F99B30AD-31FF-0696-C8C4-BB4B7BD4A42A}"/>
              </a:ext>
            </a:extLst>
          </p:cNvPr>
          <p:cNvSpPr txBox="1"/>
          <p:nvPr/>
        </p:nvSpPr>
        <p:spPr>
          <a:xfrm>
            <a:off x="5284877" y="5680086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Giving</a:t>
            </a:r>
          </a:p>
        </p:txBody>
      </p:sp>
      <p:sp>
        <p:nvSpPr>
          <p:cNvPr id="40" name="TextBox 6">
            <a:extLst>
              <a:ext uri="{FF2B5EF4-FFF2-40B4-BE49-F238E27FC236}">
                <a16:creationId xmlns:a16="http://schemas.microsoft.com/office/drawing/2014/main" id="{2C068DED-C033-0E85-110B-ECA79601B45D}"/>
              </a:ext>
            </a:extLst>
          </p:cNvPr>
          <p:cNvSpPr txBox="1"/>
          <p:nvPr/>
        </p:nvSpPr>
        <p:spPr>
          <a:xfrm>
            <a:off x="5730496" y="5689016"/>
            <a:ext cx="68222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Environment</a:t>
            </a: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A8CE301B-8FE4-A353-01B1-D40D099F6B4D}"/>
              </a:ext>
            </a:extLst>
          </p:cNvPr>
          <p:cNvSpPr txBox="1"/>
          <p:nvPr/>
        </p:nvSpPr>
        <p:spPr>
          <a:xfrm>
            <a:off x="6408290" y="5680086"/>
            <a:ext cx="798314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Services</a:t>
            </a: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9BA3F02C-8CEB-312B-AA22-4E69C754FA8D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pic>
        <p:nvPicPr>
          <p:cNvPr id="46" name="Picture 2" descr="Image.jpeg">
            <a:extLst>
              <a:ext uri="{FF2B5EF4-FFF2-40B4-BE49-F238E27FC236}">
                <a16:creationId xmlns:a16="http://schemas.microsoft.com/office/drawing/2014/main" id="{5EE59CC6-BD63-76FA-58A9-C7AF55798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74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441" y="250107"/>
            <a:ext cx="6951117" cy="1325563"/>
          </a:xfrm>
        </p:spPr>
        <p:txBody>
          <a:bodyPr>
            <a:normAutofit/>
          </a:bodyPr>
          <a:lstStyle/>
          <a:p>
            <a:r>
              <a:rPr lang="en-GB" dirty="0"/>
              <a:t>Why are there 2 pathways?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3351" y="1263335"/>
            <a:ext cx="7476444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GB" sz="2400" b="1" dirty="0">
                <a:solidFill>
                  <a:schemeClr val="accent4">
                    <a:lumMod val="75000"/>
                  </a:schemeClr>
                </a:solidFill>
                <a:cs typeface="Calibri"/>
              </a:rPr>
              <a:t>Yellow</a:t>
            </a: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On the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ea typeface="+mn-lt"/>
                <a:cs typeface="+mn-lt"/>
              </a:rPr>
              <a:t>yellow pathway</a:t>
            </a:r>
            <a:r>
              <a:rPr lang="en-GB" dirty="0">
                <a:ea typeface="+mn-lt"/>
                <a:cs typeface="+mn-lt"/>
              </a:rPr>
              <a:t> you will study a language </a:t>
            </a:r>
            <a:r>
              <a:rPr lang="en-GB" b="1" u="sng" dirty="0">
                <a:ea typeface="+mn-lt"/>
                <a:cs typeface="+mn-lt"/>
              </a:rPr>
              <a:t>or</a:t>
            </a:r>
            <a:r>
              <a:rPr lang="en-GB" dirty="0">
                <a:ea typeface="+mn-lt"/>
                <a:cs typeface="+mn-lt"/>
              </a:rPr>
              <a:t> a humanity subject.   Then you will have two</a:t>
            </a:r>
            <a:r>
              <a:rPr lang="en-GB" u="sng" dirty="0">
                <a:ea typeface="+mn-lt"/>
                <a:cs typeface="+mn-lt"/>
              </a:rPr>
              <a:t> free choices</a:t>
            </a:r>
          </a:p>
          <a:p>
            <a:pPr marL="0" indent="0">
              <a:buNone/>
            </a:pPr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This pathway may give you scope to choose subjects based on your wider interests like Art or Music as well as others such as Sports Science or Engineering.</a:t>
            </a:r>
            <a:endParaRPr lang="en-GB" dirty="0"/>
          </a:p>
          <a:p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4C31BF7-90D7-4EC8-8BF2-CCE2888D71C3}"/>
                  </a:ext>
                </a:extLst>
              </p14:cNvPr>
              <p14:cNvContentPartPr/>
              <p14:nvPr/>
            </p14:nvContentPartPr>
            <p14:xfrm>
              <a:off x="6051175" y="-941293"/>
              <a:ext cx="9525" cy="9525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4C31BF7-90D7-4EC8-8BF2-CCE2888D71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2425" y="-3798793"/>
                <a:ext cx="2857500" cy="5715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3CA1D44B-FDA4-26B2-4073-47355A304B9B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3076B0-6453-7DE5-B6C2-9F2E2010374F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881D7C-7EE4-2F99-13BD-067F687884A2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AD7D4BC-4F04-BDC4-8B1D-27F0AD7E6495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9D5CDA-EFFD-1441-54F1-DFD4150BD932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38FF0E-7BD8-57B0-B82C-B20283A100AA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FDE3BF-F727-FF7E-C863-1B5A457896BD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E315F8C-4F76-BD0A-935D-36C6E6EE117F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EFE09B9-2FCB-95A5-23EF-5F7C453350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AFB5A08-88A8-50D6-C3B1-122C1F5D50F1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155E574-7947-6819-C53F-4F0E45C64361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pic>
        <p:nvPicPr>
          <p:cNvPr id="28" name="Picture 2" descr="Because it's there&quot; ~ George Mallory | Funny travel quotes, Hiking quotes,  Adventure quotes">
            <a:extLst>
              <a:ext uri="{FF2B5EF4-FFF2-40B4-BE49-F238E27FC236}">
                <a16:creationId xmlns:a16="http://schemas.microsoft.com/office/drawing/2014/main" id="{4B73FD43-E823-B126-CA45-40A49C7D9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164" y="5512509"/>
            <a:ext cx="888034" cy="888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382F53A-F721-8B19-DB56-63F13677A64D}"/>
              </a:ext>
            </a:extLst>
          </p:cNvPr>
          <p:cNvSpPr txBox="1"/>
          <p:nvPr/>
        </p:nvSpPr>
        <p:spPr>
          <a:xfrm>
            <a:off x="3650169" y="5682969"/>
            <a:ext cx="1006578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Leadership</a:t>
            </a:r>
          </a:p>
        </p:txBody>
      </p:sp>
      <p:sp>
        <p:nvSpPr>
          <p:cNvPr id="32" name="TextBox 2">
            <a:extLst>
              <a:ext uri="{FF2B5EF4-FFF2-40B4-BE49-F238E27FC236}">
                <a16:creationId xmlns:a16="http://schemas.microsoft.com/office/drawing/2014/main" id="{9BBE946E-A978-9A7D-66BE-4E86B3A3E9C9}"/>
              </a:ext>
            </a:extLst>
          </p:cNvPr>
          <p:cNvSpPr txBox="1"/>
          <p:nvPr/>
        </p:nvSpPr>
        <p:spPr>
          <a:xfrm>
            <a:off x="2966616" y="5696508"/>
            <a:ext cx="104344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88"/>
              <a:t>Participation</a:t>
            </a:r>
            <a:endParaRPr lang="en-US" sz="788">
              <a:cs typeface="Calibri"/>
            </a:endParaRPr>
          </a:p>
        </p:txBody>
      </p:sp>
      <p:sp>
        <p:nvSpPr>
          <p:cNvPr id="34" name="TextBox 3">
            <a:extLst>
              <a:ext uri="{FF2B5EF4-FFF2-40B4-BE49-F238E27FC236}">
                <a16:creationId xmlns:a16="http://schemas.microsoft.com/office/drawing/2014/main" id="{3FBBF8AA-3A51-32DB-4DC5-9F1907441817}"/>
              </a:ext>
            </a:extLst>
          </p:cNvPr>
          <p:cNvSpPr txBox="1"/>
          <p:nvPr/>
        </p:nvSpPr>
        <p:spPr>
          <a:xfrm>
            <a:off x="4236071" y="5685273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Excellence</a:t>
            </a:r>
          </a:p>
        </p:txBody>
      </p:sp>
      <p:sp>
        <p:nvSpPr>
          <p:cNvPr id="36" name="TextBox 4">
            <a:extLst>
              <a:ext uri="{FF2B5EF4-FFF2-40B4-BE49-F238E27FC236}">
                <a16:creationId xmlns:a16="http://schemas.microsoft.com/office/drawing/2014/main" id="{80120891-0E34-7B0A-412B-47F9C6C256ED}"/>
              </a:ext>
            </a:extLst>
          </p:cNvPr>
          <p:cNvSpPr txBox="1"/>
          <p:nvPr/>
        </p:nvSpPr>
        <p:spPr>
          <a:xfrm>
            <a:off x="4819669" y="5672022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Diversity</a:t>
            </a:r>
          </a:p>
        </p:txBody>
      </p:sp>
      <p:sp>
        <p:nvSpPr>
          <p:cNvPr id="38" name="TextBox 5">
            <a:extLst>
              <a:ext uri="{FF2B5EF4-FFF2-40B4-BE49-F238E27FC236}">
                <a16:creationId xmlns:a16="http://schemas.microsoft.com/office/drawing/2014/main" id="{1D30520D-C53F-884D-C8D8-6829B122CD41}"/>
              </a:ext>
            </a:extLst>
          </p:cNvPr>
          <p:cNvSpPr txBox="1"/>
          <p:nvPr/>
        </p:nvSpPr>
        <p:spPr>
          <a:xfrm>
            <a:off x="5284877" y="5680086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Giving</a:t>
            </a:r>
          </a:p>
        </p:txBody>
      </p:sp>
      <p:sp>
        <p:nvSpPr>
          <p:cNvPr id="40" name="TextBox 6">
            <a:extLst>
              <a:ext uri="{FF2B5EF4-FFF2-40B4-BE49-F238E27FC236}">
                <a16:creationId xmlns:a16="http://schemas.microsoft.com/office/drawing/2014/main" id="{86A1C149-8328-0020-6AF3-1C3485FA8BEE}"/>
              </a:ext>
            </a:extLst>
          </p:cNvPr>
          <p:cNvSpPr txBox="1"/>
          <p:nvPr/>
        </p:nvSpPr>
        <p:spPr>
          <a:xfrm>
            <a:off x="5730496" y="5689016"/>
            <a:ext cx="68222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Environment</a:t>
            </a: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FC07D678-8D5C-369C-8989-D85CBAE2A669}"/>
              </a:ext>
            </a:extLst>
          </p:cNvPr>
          <p:cNvSpPr txBox="1"/>
          <p:nvPr/>
        </p:nvSpPr>
        <p:spPr>
          <a:xfrm>
            <a:off x="6408290" y="5680086"/>
            <a:ext cx="798314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Services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340E589C-4EC9-AF29-F05C-F00BDC0A1363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pic>
        <p:nvPicPr>
          <p:cNvPr id="48" name="Picture 2" descr="Image.jpeg">
            <a:extLst>
              <a:ext uri="{FF2B5EF4-FFF2-40B4-BE49-F238E27FC236}">
                <a16:creationId xmlns:a16="http://schemas.microsoft.com/office/drawing/2014/main" id="{806106DA-53FF-6C11-02AD-1E6C1C990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420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533AF-4EAB-4723-B298-670DD34E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356" y="365126"/>
            <a:ext cx="7312994" cy="1343215"/>
          </a:xfrm>
        </p:spPr>
        <p:txBody>
          <a:bodyPr/>
          <a:lstStyle/>
          <a:p>
            <a:r>
              <a:rPr lang="en-GB" b="1" dirty="0">
                <a:cs typeface="Calibri"/>
              </a:rPr>
              <a:t>Before you make your choices..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388B09-0750-4E48-AC51-AC1732DE571A}"/>
              </a:ext>
            </a:extLst>
          </p:cNvPr>
          <p:cNvSpPr txBox="1"/>
          <p:nvPr/>
        </p:nvSpPr>
        <p:spPr>
          <a:xfrm>
            <a:off x="1413540" y="1696898"/>
            <a:ext cx="7598119" cy="50694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Think about </a:t>
            </a:r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good reasons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 to choose a subject;</a:t>
            </a:r>
            <a:endParaRPr lang="en-US" sz="240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endParaRPr lang="en-GB" sz="2400" dirty="0">
              <a:cs typeface="Calibri"/>
            </a:endParaRPr>
          </a:p>
          <a:p>
            <a:r>
              <a:rPr lang="en-GB" sz="2400" dirty="0">
                <a:cs typeface="Calibri"/>
              </a:rPr>
              <a:t>1. Motivation – You enjoy it and you find it interesting</a:t>
            </a:r>
          </a:p>
          <a:p>
            <a:endParaRPr lang="en-GB" sz="2400" dirty="0">
              <a:cs typeface="Calibri"/>
            </a:endParaRPr>
          </a:p>
          <a:p>
            <a:r>
              <a:rPr lang="en-GB" sz="2400" dirty="0">
                <a:cs typeface="Calibri"/>
              </a:rPr>
              <a:t>2. Performance – pick subjects are you good at</a:t>
            </a:r>
          </a:p>
          <a:p>
            <a:endParaRPr lang="en-GB" sz="2400" dirty="0">
              <a:cs typeface="Calibri"/>
            </a:endParaRPr>
          </a:p>
          <a:p>
            <a:r>
              <a:rPr lang="en-GB" sz="2400" dirty="0">
                <a:cs typeface="Calibri"/>
              </a:rPr>
              <a:t>3. Balance – don't pick subjects that are very similar </a:t>
            </a:r>
          </a:p>
          <a:p>
            <a:endParaRPr lang="en-GB" sz="2400" dirty="0">
              <a:cs typeface="Calibri"/>
            </a:endParaRPr>
          </a:p>
          <a:p>
            <a:r>
              <a:rPr lang="en-GB" sz="2400" dirty="0">
                <a:cs typeface="Calibri"/>
              </a:rPr>
              <a:t>4. Career Interest – you may have a career in mind already so consider subjects that relate to that career.</a:t>
            </a:r>
          </a:p>
          <a:p>
            <a:endParaRPr lang="en-GB" sz="2400" dirty="0">
              <a:cs typeface="Calibri"/>
            </a:endParaRPr>
          </a:p>
          <a:p>
            <a:endParaRPr lang="en-GB" sz="2400" b="1" dirty="0">
              <a:solidFill>
                <a:srgbClr val="FF0000"/>
              </a:solidFill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E87ADB-C0DC-C22A-18B1-C4748FB79914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399696-5F66-D4A2-6E6C-0BF2D321638C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76E157-C69A-0638-DC67-3B7E52F66AB5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1354587-7990-00A2-586E-61D257A07A24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CE84D8-B81B-CBFA-863C-39F2329DE2E5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3567AB-6338-ADDB-14B2-7DA467D3DCC8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B78AD1-1A3A-B53B-4CC6-719F21DF109D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62A7F9-47D1-264E-DC4C-D2B3D2E3EE84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3743210-B47D-94E2-6D9A-9ADEAF460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2EEB92D5-A32E-7F7C-C4F1-A8F92A5F7D2A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3D7DA3C-CABC-5DDF-238D-59FBFFE124F2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64EA7D9-A206-719B-67FB-048C28A04D7B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pic>
        <p:nvPicPr>
          <p:cNvPr id="29" name="Picture 2" descr="Because it's there&quot; ~ George Mallory | Funny travel quotes, Hiking quotes,  Adventure quotes">
            <a:extLst>
              <a:ext uri="{FF2B5EF4-FFF2-40B4-BE49-F238E27FC236}">
                <a16:creationId xmlns:a16="http://schemas.microsoft.com/office/drawing/2014/main" id="{579D51EA-5DBF-DF3F-0BFE-1E8336444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948" y="5547814"/>
            <a:ext cx="888034" cy="870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Image.jpeg">
            <a:extLst>
              <a:ext uri="{FF2B5EF4-FFF2-40B4-BE49-F238E27FC236}">
                <a16:creationId xmlns:a16="http://schemas.microsoft.com/office/drawing/2014/main" id="{302D4186-F15B-2952-1EF5-9F9F19540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115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533AF-4EAB-4723-B298-670DD34E7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272" y="82686"/>
            <a:ext cx="7224731" cy="1325563"/>
          </a:xfrm>
        </p:spPr>
        <p:txBody>
          <a:bodyPr/>
          <a:lstStyle/>
          <a:p>
            <a:r>
              <a:rPr lang="en-GB" b="1" dirty="0">
                <a:cs typeface="Calibri"/>
              </a:rPr>
              <a:t>Before you make your choices..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388B09-0750-4E48-AC51-AC1732DE571A}"/>
              </a:ext>
            </a:extLst>
          </p:cNvPr>
          <p:cNvSpPr txBox="1"/>
          <p:nvPr/>
        </p:nvSpPr>
        <p:spPr>
          <a:xfrm>
            <a:off x="1378235" y="1155221"/>
            <a:ext cx="7226584" cy="50871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               Think about reasons </a:t>
            </a:r>
            <a:r>
              <a:rPr lang="en-GB" sz="2400" b="1" u="sng" dirty="0">
                <a:solidFill>
                  <a:schemeClr val="accent5">
                    <a:lumMod val="75000"/>
                  </a:schemeClr>
                </a:solidFill>
              </a:rPr>
              <a:t>NOT</a:t>
            </a:r>
            <a:r>
              <a:rPr lang="en-GB" sz="2400" dirty="0">
                <a:solidFill>
                  <a:schemeClr val="accent5">
                    <a:lumMod val="75000"/>
                  </a:schemeClr>
                </a:solidFill>
              </a:rPr>
              <a:t> to choose a subject;</a:t>
            </a:r>
            <a:endParaRPr lang="en-US" sz="240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endParaRPr lang="en-GB" sz="2400" dirty="0">
              <a:cs typeface="Calibri"/>
            </a:endParaRPr>
          </a:p>
          <a:p>
            <a:r>
              <a:rPr lang="en-GB" sz="2400" dirty="0">
                <a:cs typeface="Calibri"/>
              </a:rPr>
              <a:t>1. </a:t>
            </a:r>
            <a:r>
              <a:rPr lang="en-GB" sz="2400" b="1" dirty="0">
                <a:ea typeface="+mn-lt"/>
                <a:cs typeface="+mn-lt"/>
              </a:rPr>
              <a:t>Don't pick a subject because your friend is doing it – The chances are you won't be in the same class. </a:t>
            </a:r>
          </a:p>
          <a:p>
            <a:endParaRPr lang="en-GB" sz="2400" b="1" dirty="0">
              <a:cs typeface="Calibri"/>
            </a:endParaRPr>
          </a:p>
          <a:p>
            <a:r>
              <a:rPr lang="en-GB" sz="2400" b="1" dirty="0">
                <a:cs typeface="Calibri"/>
              </a:rPr>
              <a:t>2.You think it will be easy to do – No choices are going to be easy</a:t>
            </a:r>
          </a:p>
          <a:p>
            <a:endParaRPr lang="en-GB" sz="2400" b="1" dirty="0">
              <a:cs typeface="Calibri"/>
            </a:endParaRPr>
          </a:p>
          <a:p>
            <a:r>
              <a:rPr lang="en-GB" sz="2400" b="1" dirty="0">
                <a:cs typeface="Calibri"/>
              </a:rPr>
              <a:t>3. You like a particular teacher that teaches you now- The chances are you will get a different teacher</a:t>
            </a:r>
          </a:p>
          <a:p>
            <a:endParaRPr lang="en-GB" sz="2400" dirty="0">
              <a:solidFill>
                <a:srgbClr val="000000"/>
              </a:solidFill>
              <a:cs typeface="Calibri"/>
            </a:endParaRPr>
          </a:p>
          <a:p>
            <a:endParaRPr lang="en-GB" sz="2400" b="1" dirty="0">
              <a:solidFill>
                <a:srgbClr val="FF0000"/>
              </a:solidFill>
              <a:cs typeface="Calibri"/>
            </a:endParaRPr>
          </a:p>
          <a:p>
            <a:endParaRPr lang="en-GB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43EEC4-E1D1-C286-473F-8BD0B7D31B02}"/>
              </a:ext>
            </a:extLst>
          </p:cNvPr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06C00-FBA6-3C56-8461-04B935BAFEF5}"/>
              </a:ext>
            </a:extLst>
          </p:cNvPr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99B32F-F6D0-FAB5-3377-FC58FFDC1B29}"/>
              </a:ext>
            </a:extLst>
          </p:cNvPr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31503-CE33-AE21-B3B9-51003CC5B3D5}"/>
              </a:ext>
            </a:extLst>
          </p:cNvPr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DB9B-8975-95DA-FBB4-A8865F808B51}"/>
              </a:ext>
            </a:extLst>
          </p:cNvPr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3C69E4-741B-2336-C060-0090DA93F594}"/>
              </a:ext>
            </a:extLst>
          </p:cNvPr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7343E4-8E34-4D2A-60DF-90E2ABA54CAC}"/>
              </a:ext>
            </a:extLst>
          </p:cNvPr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0BF43F7-D367-2A2F-7846-1C1F412D0830}"/>
              </a:ext>
            </a:extLst>
          </p:cNvPr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683355D-EC12-C848-EAF9-704D2538C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C38D0131-5986-8381-A1DA-5E546D2F4ECB}"/>
              </a:ext>
            </a:extLst>
          </p:cNvPr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B0D3BA-EAF6-7D7B-0CCF-6A0FF99B908D}"/>
              </a:ext>
            </a:extLst>
          </p:cNvPr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06EC81A9-6265-7CD3-FB43-BBE6C3131251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pic>
        <p:nvPicPr>
          <p:cNvPr id="29" name="Picture 2" descr="Because it's there&quot; ~ George Mallory | Funny travel quotes, Hiking quotes,  Adventure quotes">
            <a:extLst>
              <a:ext uri="{FF2B5EF4-FFF2-40B4-BE49-F238E27FC236}">
                <a16:creationId xmlns:a16="http://schemas.microsoft.com/office/drawing/2014/main" id="{E83D06C5-B82C-2E1E-5D76-C421144BD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817" y="5538988"/>
            <a:ext cx="843903" cy="843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Image.jpeg">
            <a:extLst>
              <a:ext uri="{FF2B5EF4-FFF2-40B4-BE49-F238E27FC236}">
                <a16:creationId xmlns:a16="http://schemas.microsoft.com/office/drawing/2014/main" id="{ECDC20CD-CB3D-3EF2-471F-9163922A1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9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652" y="-95305"/>
            <a:ext cx="81657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6290" y="513650"/>
            <a:ext cx="673903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9I</a:t>
            </a:r>
            <a:endParaRPr lang="en-US" sz="2000"/>
          </a:p>
        </p:txBody>
      </p:sp>
      <p:sp>
        <p:nvSpPr>
          <p:cNvPr id="11" name="Rectangle 10"/>
          <p:cNvSpPr/>
          <p:nvPr/>
        </p:nvSpPr>
        <p:spPr>
          <a:xfrm>
            <a:off x="62220" y="1086101"/>
            <a:ext cx="94641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9N</a:t>
            </a:r>
            <a:endParaRPr lang="en-US" sz="2000"/>
          </a:p>
        </p:txBody>
      </p:sp>
      <p:sp>
        <p:nvSpPr>
          <p:cNvPr id="12" name="Rectangle 11"/>
          <p:cNvSpPr/>
          <p:nvPr/>
        </p:nvSpPr>
        <p:spPr>
          <a:xfrm>
            <a:off x="119125" y="1689874"/>
            <a:ext cx="832600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9T</a:t>
            </a:r>
            <a:endParaRPr lang="en-US" sz="2000"/>
          </a:p>
        </p:txBody>
      </p:sp>
      <p:sp>
        <p:nvSpPr>
          <p:cNvPr id="13" name="Rectangle 12"/>
          <p:cNvSpPr/>
          <p:nvPr/>
        </p:nvSpPr>
        <p:spPr>
          <a:xfrm>
            <a:off x="140812" y="2398180"/>
            <a:ext cx="87748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9B</a:t>
            </a:r>
            <a:endParaRPr lang="en-US" sz="2000"/>
          </a:p>
        </p:txBody>
      </p:sp>
      <p:sp>
        <p:nvSpPr>
          <p:cNvPr id="14" name="Rectangle 13"/>
          <p:cNvSpPr/>
          <p:nvPr/>
        </p:nvSpPr>
        <p:spPr>
          <a:xfrm>
            <a:off x="139182" y="2977406"/>
            <a:ext cx="827791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rgbClr val="4472C4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Calibri"/>
              </a:rPr>
              <a:t>9E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9117" y="3582606"/>
            <a:ext cx="92557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5929" y="4161833"/>
            <a:ext cx="856646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9C</a:t>
            </a:r>
            <a:endParaRPr lang="en-US" sz="2000"/>
          </a:p>
        </p:txBody>
      </p:sp>
      <p:sp>
        <p:nvSpPr>
          <p:cNvPr id="17" name="Rectangle 16"/>
          <p:cNvSpPr/>
          <p:nvPr/>
        </p:nvSpPr>
        <p:spPr>
          <a:xfrm>
            <a:off x="83088" y="4758206"/>
            <a:ext cx="957634" cy="900246"/>
          </a:xfrm>
          <a:prstGeom prst="rect">
            <a:avLst/>
          </a:prstGeom>
          <a:noFill/>
        </p:spPr>
        <p:txBody>
          <a:bodyPr wrap="none" lIns="68580" tIns="34290" rIns="68580" bIns="34290" anchor="t">
            <a:spAutoFit/>
          </a:bodyPr>
          <a:lstStyle/>
          <a:p>
            <a:pPr algn="ctr"/>
            <a:r>
              <a:rPr 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9O</a:t>
            </a:r>
            <a:endParaRPr lang="en-US" sz="200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19" y="5654874"/>
            <a:ext cx="277799" cy="222647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07539" y="5654873"/>
            <a:ext cx="1649619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350"/>
              <a:t>@SBCVATeamBlue20</a:t>
            </a:r>
          </a:p>
        </p:txBody>
      </p:sp>
      <p:pic>
        <p:nvPicPr>
          <p:cNvPr id="19" name="Picture 2" descr="Because it's there&quot; ~ George Mallory | Funny travel quotes, Hiking quotes,  Adventure quot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214" y="5256548"/>
            <a:ext cx="623247" cy="623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796" y="152722"/>
            <a:ext cx="657225" cy="65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">
            <a:extLst>
              <a:ext uri="{FF2B5EF4-FFF2-40B4-BE49-F238E27FC236}">
                <a16:creationId xmlns:a16="http://schemas.microsoft.com/office/drawing/2014/main" id="{2360C4AB-462B-47F5-BCAC-711E1DD9B821}"/>
              </a:ext>
            </a:extLst>
          </p:cNvPr>
          <p:cNvSpPr txBox="1"/>
          <p:nvPr/>
        </p:nvSpPr>
        <p:spPr>
          <a:xfrm>
            <a:off x="3650169" y="5682969"/>
            <a:ext cx="1006578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Leadership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B0F7FA08-318A-4210-AC1B-415EACB11D18}"/>
              </a:ext>
            </a:extLst>
          </p:cNvPr>
          <p:cNvSpPr txBox="1"/>
          <p:nvPr/>
        </p:nvSpPr>
        <p:spPr>
          <a:xfrm>
            <a:off x="2966616" y="5696508"/>
            <a:ext cx="104344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88"/>
              <a:t>Participation</a:t>
            </a:r>
            <a:endParaRPr lang="en-US" sz="788">
              <a:cs typeface="Calibri"/>
            </a:endParaRPr>
          </a:p>
        </p:txBody>
      </p:sp>
      <p:sp>
        <p:nvSpPr>
          <p:cNvPr id="22" name="TextBox 3">
            <a:extLst>
              <a:ext uri="{FF2B5EF4-FFF2-40B4-BE49-F238E27FC236}">
                <a16:creationId xmlns:a16="http://schemas.microsoft.com/office/drawing/2014/main" id="{52743672-5B22-4B54-988C-809108546653}"/>
              </a:ext>
            </a:extLst>
          </p:cNvPr>
          <p:cNvSpPr txBox="1"/>
          <p:nvPr/>
        </p:nvSpPr>
        <p:spPr>
          <a:xfrm>
            <a:off x="4236071" y="5685273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Excellence</a:t>
            </a:r>
          </a:p>
        </p:txBody>
      </p:sp>
      <p:sp>
        <p:nvSpPr>
          <p:cNvPr id="23" name="TextBox 4">
            <a:extLst>
              <a:ext uri="{FF2B5EF4-FFF2-40B4-BE49-F238E27FC236}">
                <a16:creationId xmlns:a16="http://schemas.microsoft.com/office/drawing/2014/main" id="{09D8DCFF-D37A-47B7-A306-3A01374A7B91}"/>
              </a:ext>
            </a:extLst>
          </p:cNvPr>
          <p:cNvSpPr txBox="1"/>
          <p:nvPr/>
        </p:nvSpPr>
        <p:spPr>
          <a:xfrm>
            <a:off x="4819669" y="5672022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Diversity</a:t>
            </a:r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7AA72D24-6434-4C17-8F0C-8EF9682CFE02}"/>
              </a:ext>
            </a:extLst>
          </p:cNvPr>
          <p:cNvSpPr txBox="1"/>
          <p:nvPr/>
        </p:nvSpPr>
        <p:spPr>
          <a:xfrm>
            <a:off x="5284877" y="5680086"/>
            <a:ext cx="2057400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Giving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2B45C271-92E9-4560-963F-9569D35E867E}"/>
              </a:ext>
            </a:extLst>
          </p:cNvPr>
          <p:cNvSpPr txBox="1"/>
          <p:nvPr/>
        </p:nvSpPr>
        <p:spPr>
          <a:xfrm>
            <a:off x="5730496" y="5689016"/>
            <a:ext cx="682229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Environment</a:t>
            </a:r>
          </a:p>
        </p:txBody>
      </p:sp>
      <p:sp>
        <p:nvSpPr>
          <p:cNvPr id="26" name="TextBox 7">
            <a:extLst>
              <a:ext uri="{FF2B5EF4-FFF2-40B4-BE49-F238E27FC236}">
                <a16:creationId xmlns:a16="http://schemas.microsoft.com/office/drawing/2014/main" id="{0CFDA356-D089-4B90-B2A6-06997721E940}"/>
              </a:ext>
            </a:extLst>
          </p:cNvPr>
          <p:cNvSpPr txBox="1"/>
          <p:nvPr/>
        </p:nvSpPr>
        <p:spPr>
          <a:xfrm>
            <a:off x="6408290" y="5680086"/>
            <a:ext cx="798314" cy="190501"/>
          </a:xfrm>
          <a:prstGeom prst="rect">
            <a:avLst/>
          </a:prstGeom>
          <a:noFill/>
        </p:spPr>
        <p:txBody>
          <a:bodyPr rot="0" spcFirstLastPara="0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788"/>
              <a:t>Services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1737C27-B133-1A47-3751-C76999197C01}"/>
              </a:ext>
            </a:extLst>
          </p:cNvPr>
          <p:cNvSpPr>
            <a:spLocks noGrp="1"/>
          </p:cNvSpPr>
          <p:nvPr/>
        </p:nvSpPr>
        <p:spPr>
          <a:xfrm>
            <a:off x="-182557" y="5298165"/>
            <a:ext cx="9328507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latin typeface="Abadi"/>
              </a:rPr>
              <a:t>Year 9 Options </a:t>
            </a:r>
            <a:r>
              <a:rPr lang="en-GB">
                <a:latin typeface="Abadi"/>
              </a:rPr>
              <a:t>2023</a:t>
            </a:r>
            <a:endParaRPr lang="en-GB" dirty="0">
              <a:latin typeface="Abadi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C6B5EB69-7071-68AC-3578-D959906AB5FE}"/>
              </a:ext>
            </a:extLst>
          </p:cNvPr>
          <p:cNvSpPr txBox="1"/>
          <p:nvPr/>
        </p:nvSpPr>
        <p:spPr>
          <a:xfrm>
            <a:off x="1009334" y="217467"/>
            <a:ext cx="7324058" cy="6401753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rgbClr val="202122"/>
                </a:solidFill>
                <a:latin typeface="Arial"/>
                <a:cs typeface="Arial"/>
              </a:rPr>
              <a:t>Careers Activities and focus in Tutor Time</a:t>
            </a:r>
          </a:p>
          <a:p>
            <a:pPr algn="ctr"/>
            <a:endParaRPr lang="en-US" sz="1600" dirty="0">
              <a:solidFill>
                <a:srgbClr val="202122"/>
              </a:solidFill>
              <a:latin typeface="Arial"/>
              <a:cs typeface="Arial"/>
            </a:endParaRPr>
          </a:p>
          <a:p>
            <a:pPr algn="ctr"/>
            <a:r>
              <a:rPr lang="en-US" sz="1600" dirty="0">
                <a:solidFill>
                  <a:srgbClr val="202122"/>
                </a:solidFill>
                <a:latin typeface="Arial"/>
                <a:cs typeface="Arial"/>
              </a:rPr>
              <a:t>This Assembly</a:t>
            </a:r>
            <a:endParaRPr lang="en-US" sz="1600" dirty="0">
              <a:cs typeface="Calibri"/>
            </a:endParaRPr>
          </a:p>
          <a:p>
            <a:pPr algn="ctr"/>
            <a:endParaRPr lang="en-US" sz="1600" dirty="0">
              <a:solidFill>
                <a:srgbClr val="202122"/>
              </a:solidFill>
              <a:latin typeface="Arial"/>
              <a:cs typeface="Arial"/>
            </a:endParaRPr>
          </a:p>
          <a:p>
            <a:pPr algn="ctr"/>
            <a:r>
              <a:rPr lang="en-US" sz="1600" dirty="0">
                <a:solidFill>
                  <a:srgbClr val="202122"/>
                </a:solidFill>
                <a:latin typeface="Arial"/>
                <a:cs typeface="Arial"/>
              </a:rPr>
              <a:t>Year 10s in tutor time</a:t>
            </a:r>
          </a:p>
          <a:p>
            <a:pPr algn="ctr"/>
            <a:endParaRPr lang="en-US" sz="1600" dirty="0">
              <a:solidFill>
                <a:srgbClr val="202122"/>
              </a:solidFill>
              <a:latin typeface="Arial"/>
              <a:cs typeface="Arial"/>
            </a:endParaRPr>
          </a:p>
          <a:p>
            <a:pPr algn="ctr"/>
            <a:r>
              <a:rPr lang="en-US" sz="1600" dirty="0">
                <a:cs typeface="Calibri"/>
              </a:rPr>
              <a:t>Booklets (Blue/Yellow)</a:t>
            </a:r>
          </a:p>
          <a:p>
            <a:pPr algn="ctr"/>
            <a:endParaRPr lang="en-US" sz="1600" dirty="0">
              <a:cs typeface="Calibri"/>
            </a:endParaRPr>
          </a:p>
          <a:p>
            <a:pPr algn="ctr"/>
            <a:r>
              <a:rPr lang="en-US" sz="1600" dirty="0">
                <a:ea typeface="+mn-lt"/>
                <a:cs typeface="+mn-lt"/>
              </a:rPr>
              <a:t>Discussion with parents/tutors/teachers/students</a:t>
            </a:r>
          </a:p>
          <a:p>
            <a:pPr algn="ctr"/>
            <a:r>
              <a:rPr lang="en-US" sz="1600" dirty="0">
                <a:ea typeface="+mn-lt"/>
                <a:cs typeface="+mn-lt"/>
              </a:rPr>
              <a:t>Visit </a:t>
            </a:r>
            <a:r>
              <a:rPr lang="en-US" sz="1600" dirty="0">
                <a:ea typeface="+mn-lt"/>
                <a:cs typeface="+mn-lt"/>
                <a:hlinkClick r:id="rId5"/>
              </a:rPr>
              <a:t>Year 9 Options - Saint Benedict, A Catholic Voluntary Academy (srscmat.co.uk)</a:t>
            </a:r>
            <a:endParaRPr lang="en-US" sz="1600" dirty="0">
              <a:ea typeface="+mn-lt"/>
              <a:cs typeface="+mn-lt"/>
            </a:endParaRPr>
          </a:p>
          <a:p>
            <a:pPr algn="ctr"/>
            <a:r>
              <a:rPr lang="en-US" sz="1600" dirty="0">
                <a:ea typeface="+mn-lt"/>
                <a:cs typeface="+mn-lt"/>
              </a:rPr>
              <a:t>Good idea for students to write down their choices – keep track of them</a:t>
            </a:r>
            <a:endParaRPr lang="en-US" dirty="0"/>
          </a:p>
          <a:p>
            <a:pPr algn="ctr"/>
            <a:endParaRPr lang="en-US" sz="1600" dirty="0">
              <a:ea typeface="+mn-lt"/>
              <a:cs typeface="+mn-lt"/>
            </a:endParaRPr>
          </a:p>
          <a:p>
            <a:pPr algn="ctr"/>
            <a:r>
              <a:rPr lang="en-US" sz="1600" dirty="0">
                <a:ea typeface="+mn-lt"/>
                <a:cs typeface="+mn-lt"/>
              </a:rPr>
              <a:t>27th February 2023 Subject Selection Opens</a:t>
            </a:r>
          </a:p>
          <a:p>
            <a:pPr algn="ctr"/>
            <a:r>
              <a:rPr lang="en-US" sz="1600" dirty="0">
                <a:ea typeface="+mn-lt"/>
                <a:cs typeface="+mn-lt"/>
              </a:rPr>
              <a:t>Email from SIMS – you must be able to access your school email</a:t>
            </a:r>
          </a:p>
          <a:p>
            <a:pPr algn="ctr"/>
            <a:endParaRPr lang="en-US" sz="1600" dirty="0">
              <a:ea typeface="+mn-lt"/>
              <a:cs typeface="+mn-lt"/>
            </a:endParaRPr>
          </a:p>
          <a:p>
            <a:pPr algn="ctr"/>
            <a:r>
              <a:rPr lang="en-US" sz="1600" dirty="0">
                <a:ea typeface="+mn-lt"/>
                <a:cs typeface="+mn-lt"/>
              </a:rPr>
              <a:t>28th February 2023 Year 9 Parents Evening</a:t>
            </a:r>
          </a:p>
          <a:p>
            <a:pPr algn="ctr"/>
            <a:r>
              <a:rPr lang="en-US" sz="1600" dirty="0">
                <a:cs typeface="Calibri"/>
              </a:rPr>
              <a:t>(Appointments available online now)</a:t>
            </a:r>
          </a:p>
          <a:p>
            <a:pPr algn="ctr"/>
            <a:endParaRPr lang="en-US" sz="1600" dirty="0">
              <a:cs typeface="Calibri"/>
            </a:endParaRPr>
          </a:p>
          <a:p>
            <a:pPr algn="ctr"/>
            <a:r>
              <a:rPr lang="en-US" sz="1600" dirty="0">
                <a:ea typeface="+mn-lt"/>
                <a:cs typeface="+mn-lt"/>
              </a:rPr>
              <a:t>17th March 2023 Subject Selection Ends</a:t>
            </a:r>
          </a:p>
          <a:p>
            <a:pPr algn="ctr"/>
            <a:endParaRPr lang="en-US" sz="1600" dirty="0">
              <a:cs typeface="Calibri" panose="020F0502020204030204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  <a:p>
            <a:pPr algn="ctr"/>
            <a:endParaRPr lang="en-US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F390E0-038B-F354-3BD4-DED338D5A10E}"/>
              </a:ext>
            </a:extLst>
          </p:cNvPr>
          <p:cNvSpPr txBox="1"/>
          <p:nvPr/>
        </p:nvSpPr>
        <p:spPr>
          <a:xfrm>
            <a:off x="3147442" y="5151002"/>
            <a:ext cx="419953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solidFill>
                  <a:srgbClr val="0563C1"/>
                </a:solidFill>
                <a:cs typeface="Segoe UI"/>
                <a:hlinkClick r:id="rId6"/>
              </a:rPr>
              <a:t>BEN_options@ben.srscmat.co.uk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12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2024c64-6bc3-4066-8224-8814ddae1594">
      <UserInfo>
        <DisplayName>Johanna Gash</DisplayName>
        <AccountId>159</AccountId>
        <AccountType/>
      </UserInfo>
    </SharedWithUsers>
    <MediaLengthInSeconds xmlns="c109b3df-4d19-4eb7-bfed-cbdb67816d58" xsi:nil="true"/>
    <TaxCatchAll xmlns="32024c64-6bc3-4066-8224-8814ddae1594" xsi:nil="true"/>
    <lcf76f155ced4ddcb4097134ff3c332f xmlns="c109b3df-4d19-4eb7-bfed-cbdb67816d5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B27F5B442D84C8A41A070BCCBAEEA" ma:contentTypeVersion="16" ma:contentTypeDescription="Create a new document." ma:contentTypeScope="" ma:versionID="f394310a14c7e1838c213900f02fec89">
  <xsd:schema xmlns:xsd="http://www.w3.org/2001/XMLSchema" xmlns:xs="http://www.w3.org/2001/XMLSchema" xmlns:p="http://schemas.microsoft.com/office/2006/metadata/properties" xmlns:ns2="c109b3df-4d19-4eb7-bfed-cbdb67816d58" xmlns:ns3="32024c64-6bc3-4066-8224-8814ddae1594" targetNamespace="http://schemas.microsoft.com/office/2006/metadata/properties" ma:root="true" ma:fieldsID="bcd83697fbcbb1bb6f672053cea86db1" ns2:_="" ns3:_="">
    <xsd:import namespace="c109b3df-4d19-4eb7-bfed-cbdb67816d58"/>
    <xsd:import namespace="32024c64-6bc3-4066-8224-8814ddae15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09b3df-4d19-4eb7-bfed-cbdb67816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024c64-6bc3-4066-8224-8814ddae1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ff465d6-f500-4480-a343-357006f4ed23}" ma:internalName="TaxCatchAll" ma:showField="CatchAllData" ma:web="32024c64-6bc3-4066-8224-8814ddae15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DF0E16-967D-4B92-A5A9-8C24F7D6B0C7}">
  <ds:schemaRefs>
    <ds:schemaRef ds:uri="http://schemas.microsoft.com/office/2006/metadata/properties"/>
    <ds:schemaRef ds:uri="http://schemas.microsoft.com/office/infopath/2007/PartnerControls"/>
    <ds:schemaRef ds:uri="b0291392-46c3-446b-b4e2-e6b1ee46160b"/>
    <ds:schemaRef ds:uri="55f71bee-26e1-45d7-9db5-e4529f37cebc"/>
    <ds:schemaRef ds:uri="32024c64-6bc3-4066-8224-8814ddae1594"/>
    <ds:schemaRef ds:uri="c109b3df-4d19-4eb7-bfed-cbdb67816d58"/>
  </ds:schemaRefs>
</ds:datastoreItem>
</file>

<file path=customXml/itemProps2.xml><?xml version="1.0" encoding="utf-8"?>
<ds:datastoreItem xmlns:ds="http://schemas.openxmlformats.org/officeDocument/2006/customXml" ds:itemID="{EB91B9D3-6DBF-45B1-9EB6-534DCB4D9D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09b3df-4d19-4eb7-bfed-cbdb67816d58"/>
    <ds:schemaRef ds:uri="32024c64-6bc3-4066-8224-8814ddae15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E95C1C-721B-4FDF-BDA8-FE3E53A2C8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578</Words>
  <Application>Microsoft Office PowerPoint</Application>
  <PresentationFormat>On-screen Show (4:3)</PresentationFormat>
  <Paragraphs>132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PowerPoint Presentation</vt:lpstr>
      <vt:lpstr>PowerPoint Presentation</vt:lpstr>
      <vt:lpstr>KS4 Curriculum</vt:lpstr>
      <vt:lpstr>GCSE'S, BTECs and Cambridge Nationals – What's the difference??</vt:lpstr>
      <vt:lpstr>Why are there 2 pathways?</vt:lpstr>
      <vt:lpstr>Why are there 2 pathways?</vt:lpstr>
      <vt:lpstr>Before you make your choices..</vt:lpstr>
      <vt:lpstr>Before you make your choices..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Options 2022</dc:title>
  <dc:creator>Ang</dc:creator>
  <cp:lastModifiedBy>A.King</cp:lastModifiedBy>
  <cp:revision>808</cp:revision>
  <dcterms:created xsi:type="dcterms:W3CDTF">2021-01-25T14:15:52Z</dcterms:created>
  <dcterms:modified xsi:type="dcterms:W3CDTF">2023-02-21T20:34:30Z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0x010100EDCB27F5B442D84C8A41A070BCCBAEEA</vt:lpwstr>
  </property>
  <property fmtid="{D5CDD505-2E9C-101B-9397-08002B2CF9AE}" pid="3" name="Order">
    <vt:r8>6042600</vt:r8>
  </property>
  <property fmtid="{D5CDD505-2E9C-101B-9397-08002B2CF9AE}" pid="4" name="_ExtendedDescription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  <property fmtid="{D5CDD505-2E9C-101B-9397-08002B2CF9AE}" pid="10" name="TriggerFlowInfo">
    <vt:lpwstr/>
  </property>
  <property fmtid="{D5CDD505-2E9C-101B-9397-08002B2CF9AE}" pid="11" name="TemplateUrl">
    <vt:lpwstr/>
  </property>
  <property fmtid="{D5CDD505-2E9C-101B-9397-08002B2CF9AE}" pid="12" name="MediaServiceImageTags">
    <vt:lpwstr/>
  </property>
</Properties>
</file>