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85" r:id="rId5"/>
    <p:sldId id="262" r:id="rId6"/>
    <p:sldId id="291" r:id="rId7"/>
    <p:sldId id="264" r:id="rId8"/>
    <p:sldId id="292" r:id="rId9"/>
    <p:sldId id="265" r:id="rId10"/>
    <p:sldId id="293" r:id="rId11"/>
    <p:sldId id="266" r:id="rId12"/>
    <p:sldId id="294" r:id="rId13"/>
    <p:sldId id="278" r:id="rId14"/>
    <p:sldId id="306" r:id="rId15"/>
    <p:sldId id="268" r:id="rId16"/>
    <p:sldId id="31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BC0B40-B977-53C2-8ECB-88BDD0902492}" v="22" dt="2021-11-25T16:24:00.267"/>
    <p1510:client id="{75E8CD83-C783-4D67-97E2-79F887143614}" v="569" dt="2021-10-27T21:18:27.308"/>
    <p1510:client id="{81D723F2-7BC6-D0F4-4CB4-54283B691E4D}" v="61" dt="2021-10-29T08:49:53.637"/>
    <p1510:client id="{D0B8C7EC-01E3-9F4F-669F-D681042C42B0}" v="226" dt="2021-10-27T21:27:55.3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olina Kureczko" userId="4628f8f5-3f56-4f7f-a6be-3a03ad345860" providerId="ADAL" clId="{75E8CD83-C783-4D67-97E2-79F887143614}"/>
    <pc:docChg chg="undo custSel addSld delSld modSld">
      <pc:chgData name="Carolina Kureczko" userId="4628f8f5-3f56-4f7f-a6be-3a03ad345860" providerId="ADAL" clId="{75E8CD83-C783-4D67-97E2-79F887143614}" dt="2021-10-27T21:18:27.308" v="568" actId="20577"/>
      <pc:docMkLst>
        <pc:docMk/>
      </pc:docMkLst>
      <pc:sldChg chg="add del">
        <pc:chgData name="Carolina Kureczko" userId="4628f8f5-3f56-4f7f-a6be-3a03ad345860" providerId="ADAL" clId="{75E8CD83-C783-4D67-97E2-79F887143614}" dt="2021-10-27T21:04:52.207" v="6" actId="47"/>
        <pc:sldMkLst>
          <pc:docMk/>
          <pc:sldMk cId="2697210805" sldId="259"/>
        </pc:sldMkLst>
      </pc:sldChg>
      <pc:sldChg chg="del">
        <pc:chgData name="Carolina Kureczko" userId="4628f8f5-3f56-4f7f-a6be-3a03ad345860" providerId="ADAL" clId="{75E8CD83-C783-4D67-97E2-79F887143614}" dt="2021-10-27T21:04:35.948" v="1" actId="47"/>
        <pc:sldMkLst>
          <pc:docMk/>
          <pc:sldMk cId="1474533164" sldId="279"/>
        </pc:sldMkLst>
      </pc:sldChg>
      <pc:sldChg chg="del">
        <pc:chgData name="Carolina Kureczko" userId="4628f8f5-3f56-4f7f-a6be-3a03ad345860" providerId="ADAL" clId="{75E8CD83-C783-4D67-97E2-79F887143614}" dt="2021-10-27T21:04:42.348" v="3" actId="47"/>
        <pc:sldMkLst>
          <pc:docMk/>
          <pc:sldMk cId="590677725" sldId="280"/>
        </pc:sldMkLst>
      </pc:sldChg>
      <pc:sldChg chg="del">
        <pc:chgData name="Carolina Kureczko" userId="4628f8f5-3f56-4f7f-a6be-3a03ad345860" providerId="ADAL" clId="{75E8CD83-C783-4D67-97E2-79F887143614}" dt="2021-10-27T21:04:55.673" v="7" actId="47"/>
        <pc:sldMkLst>
          <pc:docMk/>
          <pc:sldMk cId="803280164" sldId="281"/>
        </pc:sldMkLst>
      </pc:sldChg>
      <pc:sldChg chg="del">
        <pc:chgData name="Carolina Kureczko" userId="4628f8f5-3f56-4f7f-a6be-3a03ad345860" providerId="ADAL" clId="{75E8CD83-C783-4D67-97E2-79F887143614}" dt="2021-10-27T21:05:23.582" v="9" actId="47"/>
        <pc:sldMkLst>
          <pc:docMk/>
          <pc:sldMk cId="2913928148" sldId="282"/>
        </pc:sldMkLst>
      </pc:sldChg>
      <pc:sldChg chg="modSp add mod">
        <pc:chgData name="Carolina Kureczko" userId="4628f8f5-3f56-4f7f-a6be-3a03ad345860" providerId="ADAL" clId="{75E8CD83-C783-4D67-97E2-79F887143614}" dt="2021-10-27T21:08:09.932" v="394" actId="20577"/>
        <pc:sldMkLst>
          <pc:docMk/>
          <pc:sldMk cId="3228939024" sldId="282"/>
        </pc:sldMkLst>
        <pc:spChg chg="mod">
          <ac:chgData name="Carolina Kureczko" userId="4628f8f5-3f56-4f7f-a6be-3a03ad345860" providerId="ADAL" clId="{75E8CD83-C783-4D67-97E2-79F887143614}" dt="2021-10-27T21:08:09.932" v="394" actId="20577"/>
          <ac:spMkLst>
            <pc:docMk/>
            <pc:sldMk cId="3228939024" sldId="282"/>
            <ac:spMk id="2" creationId="{E1F3A1D6-2C7B-4FCD-87AF-4EC83293D2B7}"/>
          </ac:spMkLst>
        </pc:spChg>
      </pc:sldChg>
      <pc:sldChg chg="del">
        <pc:chgData name="Carolina Kureczko" userId="4628f8f5-3f56-4f7f-a6be-3a03ad345860" providerId="ADAL" clId="{75E8CD83-C783-4D67-97E2-79F887143614}" dt="2021-10-27T21:05:34.349" v="11" actId="47"/>
        <pc:sldMkLst>
          <pc:docMk/>
          <pc:sldMk cId="2548598033" sldId="283"/>
        </pc:sldMkLst>
      </pc:sldChg>
      <pc:sldChg chg="del">
        <pc:chgData name="Carolina Kureczko" userId="4628f8f5-3f56-4f7f-a6be-3a03ad345860" providerId="ADAL" clId="{75E8CD83-C783-4D67-97E2-79F887143614}" dt="2021-10-27T21:09:19.541" v="404" actId="47"/>
        <pc:sldMkLst>
          <pc:docMk/>
          <pc:sldMk cId="1443850297" sldId="284"/>
        </pc:sldMkLst>
      </pc:sldChg>
      <pc:sldChg chg="modSp add mod">
        <pc:chgData name="Carolina Kureczko" userId="4628f8f5-3f56-4f7f-a6be-3a03ad345860" providerId="ADAL" clId="{75E8CD83-C783-4D67-97E2-79F887143614}" dt="2021-10-27T21:18:27.308" v="568" actId="20577"/>
        <pc:sldMkLst>
          <pc:docMk/>
          <pc:sldMk cId="941046943" sldId="285"/>
        </pc:sldMkLst>
        <pc:spChg chg="mod">
          <ac:chgData name="Carolina Kureczko" userId="4628f8f5-3f56-4f7f-a6be-3a03ad345860" providerId="ADAL" clId="{75E8CD83-C783-4D67-97E2-79F887143614}" dt="2021-10-27T21:18:27.308" v="568" actId="20577"/>
          <ac:spMkLst>
            <pc:docMk/>
            <pc:sldMk cId="941046943" sldId="285"/>
            <ac:spMk id="3" creationId="{C25CDF2E-525D-4A43-8E4E-9A0272DC171D}"/>
          </ac:spMkLst>
        </pc:spChg>
      </pc:sldChg>
      <pc:sldChg chg="add">
        <pc:chgData name="Carolina Kureczko" userId="4628f8f5-3f56-4f7f-a6be-3a03ad345860" providerId="ADAL" clId="{75E8CD83-C783-4D67-97E2-79F887143614}" dt="2021-10-27T21:04:38.886" v="2"/>
        <pc:sldMkLst>
          <pc:docMk/>
          <pc:sldMk cId="1773452892" sldId="286"/>
        </pc:sldMkLst>
      </pc:sldChg>
      <pc:sldChg chg="modSp add mod">
        <pc:chgData name="Carolina Kureczko" userId="4628f8f5-3f56-4f7f-a6be-3a03ad345860" providerId="ADAL" clId="{75E8CD83-C783-4D67-97E2-79F887143614}" dt="2021-10-27T21:07:51.149" v="390" actId="20577"/>
        <pc:sldMkLst>
          <pc:docMk/>
          <pc:sldMk cId="2057978757" sldId="287"/>
        </pc:sldMkLst>
        <pc:spChg chg="mod">
          <ac:chgData name="Carolina Kureczko" userId="4628f8f5-3f56-4f7f-a6be-3a03ad345860" providerId="ADAL" clId="{75E8CD83-C783-4D67-97E2-79F887143614}" dt="2021-10-27T21:07:51.149" v="390" actId="20577"/>
          <ac:spMkLst>
            <pc:docMk/>
            <pc:sldMk cId="2057978757" sldId="287"/>
            <ac:spMk id="2" creationId="{E1F3A1D6-2C7B-4FCD-87AF-4EC83293D2B7}"/>
          </ac:spMkLst>
        </pc:spChg>
      </pc:sldChg>
      <pc:sldChg chg="modSp add mod">
        <pc:chgData name="Carolina Kureczko" userId="4628f8f5-3f56-4f7f-a6be-3a03ad345860" providerId="ADAL" clId="{75E8CD83-C783-4D67-97E2-79F887143614}" dt="2021-10-27T21:07:59.098" v="392" actId="20577"/>
        <pc:sldMkLst>
          <pc:docMk/>
          <pc:sldMk cId="937815837" sldId="288"/>
        </pc:sldMkLst>
        <pc:spChg chg="mod">
          <ac:chgData name="Carolina Kureczko" userId="4628f8f5-3f56-4f7f-a6be-3a03ad345860" providerId="ADAL" clId="{75E8CD83-C783-4D67-97E2-79F887143614}" dt="2021-10-27T21:07:59.098" v="392" actId="20577"/>
          <ac:spMkLst>
            <pc:docMk/>
            <pc:sldMk cId="937815837" sldId="288"/>
            <ac:spMk id="2" creationId="{E1F3A1D6-2C7B-4FCD-87AF-4EC83293D2B7}"/>
          </ac:spMkLst>
        </pc:spChg>
      </pc:sldChg>
      <pc:sldChg chg="modSp add mod">
        <pc:chgData name="Carolina Kureczko" userId="4628f8f5-3f56-4f7f-a6be-3a03ad345860" providerId="ADAL" clId="{75E8CD83-C783-4D67-97E2-79F887143614}" dt="2021-10-27T21:08:58.232" v="403" actId="1076"/>
        <pc:sldMkLst>
          <pc:docMk/>
          <pc:sldMk cId="3431523700" sldId="289"/>
        </pc:sldMkLst>
        <pc:spChg chg="mod">
          <ac:chgData name="Carolina Kureczko" userId="4628f8f5-3f56-4f7f-a6be-3a03ad345860" providerId="ADAL" clId="{75E8CD83-C783-4D67-97E2-79F887143614}" dt="2021-10-27T21:08:58.232" v="403" actId="1076"/>
          <ac:spMkLst>
            <pc:docMk/>
            <pc:sldMk cId="3431523700" sldId="289"/>
            <ac:spMk id="2" creationId="{E1F3A1D6-2C7B-4FCD-87AF-4EC83293D2B7}"/>
          </ac:spMkLst>
        </pc:spChg>
      </pc:sldChg>
      <pc:sldChg chg="modSp add mod">
        <pc:chgData name="Carolina Kureczko" userId="4628f8f5-3f56-4f7f-a6be-3a03ad345860" providerId="ADAL" clId="{75E8CD83-C783-4D67-97E2-79F887143614}" dt="2021-10-27T21:09:32.606" v="409" actId="20577"/>
        <pc:sldMkLst>
          <pc:docMk/>
          <pc:sldMk cId="373701939" sldId="290"/>
        </pc:sldMkLst>
        <pc:spChg chg="mod">
          <ac:chgData name="Carolina Kureczko" userId="4628f8f5-3f56-4f7f-a6be-3a03ad345860" providerId="ADAL" clId="{75E8CD83-C783-4D67-97E2-79F887143614}" dt="2021-10-27T21:09:32.606" v="409" actId="20577"/>
          <ac:spMkLst>
            <pc:docMk/>
            <pc:sldMk cId="373701939" sldId="290"/>
            <ac:spMk id="2" creationId="{E1F3A1D6-2C7B-4FCD-87AF-4EC83293D2B7}"/>
          </ac:spMkLst>
        </pc:spChg>
      </pc:sldChg>
      <pc:sldChg chg="modSp add mod">
        <pc:chgData name="Carolina Kureczko" userId="4628f8f5-3f56-4f7f-a6be-3a03ad345860" providerId="ADAL" clId="{75E8CD83-C783-4D67-97E2-79F887143614}" dt="2021-10-27T21:09:44.521" v="412" actId="20577"/>
        <pc:sldMkLst>
          <pc:docMk/>
          <pc:sldMk cId="1669887175" sldId="291"/>
        </pc:sldMkLst>
        <pc:spChg chg="mod">
          <ac:chgData name="Carolina Kureczko" userId="4628f8f5-3f56-4f7f-a6be-3a03ad345860" providerId="ADAL" clId="{75E8CD83-C783-4D67-97E2-79F887143614}" dt="2021-10-27T21:09:44.521" v="412" actId="20577"/>
          <ac:spMkLst>
            <pc:docMk/>
            <pc:sldMk cId="1669887175" sldId="291"/>
            <ac:spMk id="2" creationId="{E1F3A1D6-2C7B-4FCD-87AF-4EC83293D2B7}"/>
          </ac:spMkLst>
        </pc:spChg>
      </pc:sldChg>
      <pc:sldChg chg="modSp add mod">
        <pc:chgData name="Carolina Kureczko" userId="4628f8f5-3f56-4f7f-a6be-3a03ad345860" providerId="ADAL" clId="{75E8CD83-C783-4D67-97E2-79F887143614}" dt="2021-10-27T21:09:55.965" v="415" actId="20577"/>
        <pc:sldMkLst>
          <pc:docMk/>
          <pc:sldMk cId="2462444690" sldId="292"/>
        </pc:sldMkLst>
        <pc:spChg chg="mod">
          <ac:chgData name="Carolina Kureczko" userId="4628f8f5-3f56-4f7f-a6be-3a03ad345860" providerId="ADAL" clId="{75E8CD83-C783-4D67-97E2-79F887143614}" dt="2021-10-27T21:09:55.965" v="415" actId="20577"/>
          <ac:spMkLst>
            <pc:docMk/>
            <pc:sldMk cId="2462444690" sldId="292"/>
            <ac:spMk id="2" creationId="{E1F3A1D6-2C7B-4FCD-87AF-4EC83293D2B7}"/>
          </ac:spMkLst>
        </pc:spChg>
      </pc:sldChg>
      <pc:sldChg chg="modSp add mod">
        <pc:chgData name="Carolina Kureczko" userId="4628f8f5-3f56-4f7f-a6be-3a03ad345860" providerId="ADAL" clId="{75E8CD83-C783-4D67-97E2-79F887143614}" dt="2021-10-27T21:10:06.149" v="418" actId="20577"/>
        <pc:sldMkLst>
          <pc:docMk/>
          <pc:sldMk cId="299176345" sldId="293"/>
        </pc:sldMkLst>
        <pc:spChg chg="mod">
          <ac:chgData name="Carolina Kureczko" userId="4628f8f5-3f56-4f7f-a6be-3a03ad345860" providerId="ADAL" clId="{75E8CD83-C783-4D67-97E2-79F887143614}" dt="2021-10-27T21:10:06.149" v="418" actId="20577"/>
          <ac:spMkLst>
            <pc:docMk/>
            <pc:sldMk cId="299176345" sldId="293"/>
            <ac:spMk id="2" creationId="{E1F3A1D6-2C7B-4FCD-87AF-4EC83293D2B7}"/>
          </ac:spMkLst>
        </pc:spChg>
      </pc:sldChg>
      <pc:sldChg chg="addSp delSp modSp add mod">
        <pc:chgData name="Carolina Kureczko" userId="4628f8f5-3f56-4f7f-a6be-3a03ad345860" providerId="ADAL" clId="{75E8CD83-C783-4D67-97E2-79F887143614}" dt="2021-10-27T21:14:08.267" v="542" actId="1076"/>
        <pc:sldMkLst>
          <pc:docMk/>
          <pc:sldMk cId="66725462" sldId="294"/>
        </pc:sldMkLst>
        <pc:spChg chg="del mod">
          <ac:chgData name="Carolina Kureczko" userId="4628f8f5-3f56-4f7f-a6be-3a03ad345860" providerId="ADAL" clId="{75E8CD83-C783-4D67-97E2-79F887143614}" dt="2021-10-27T21:12:31.007" v="426" actId="478"/>
          <ac:spMkLst>
            <pc:docMk/>
            <pc:sldMk cId="66725462" sldId="294"/>
            <ac:spMk id="2" creationId="{E1F3A1D6-2C7B-4FCD-87AF-4EC83293D2B7}"/>
          </ac:spMkLst>
        </pc:spChg>
        <pc:spChg chg="add mod">
          <ac:chgData name="Carolina Kureczko" userId="4628f8f5-3f56-4f7f-a6be-3a03ad345860" providerId="ADAL" clId="{75E8CD83-C783-4D67-97E2-79F887143614}" dt="2021-10-27T21:14:08.267" v="542" actId="1076"/>
          <ac:spMkLst>
            <pc:docMk/>
            <pc:sldMk cId="66725462" sldId="294"/>
            <ac:spMk id="6" creationId="{FCB98563-0B3E-4FA7-AAFA-F48FC763D0B6}"/>
          </ac:spMkLst>
        </pc:spChg>
        <pc:spChg chg="add del mod">
          <ac:chgData name="Carolina Kureczko" userId="4628f8f5-3f56-4f7f-a6be-3a03ad345860" providerId="ADAL" clId="{75E8CD83-C783-4D67-97E2-79F887143614}" dt="2021-10-27T21:12:33.116" v="427" actId="478"/>
          <ac:spMkLst>
            <pc:docMk/>
            <pc:sldMk cId="66725462" sldId="294"/>
            <ac:spMk id="7" creationId="{D13026A9-CCB3-46E0-9F49-214995480545}"/>
          </ac:spMkLst>
        </pc:spChg>
      </pc:sldChg>
      <pc:sldChg chg="modSp add mod">
        <pc:chgData name="Carolina Kureczko" userId="4628f8f5-3f56-4f7f-a6be-3a03ad345860" providerId="ADAL" clId="{75E8CD83-C783-4D67-97E2-79F887143614}" dt="2021-10-27T21:16:54.124" v="550" actId="20577"/>
        <pc:sldMkLst>
          <pc:docMk/>
          <pc:sldMk cId="2033148157" sldId="306"/>
        </pc:sldMkLst>
        <pc:spChg chg="mod">
          <ac:chgData name="Carolina Kureczko" userId="4628f8f5-3f56-4f7f-a6be-3a03ad345860" providerId="ADAL" clId="{75E8CD83-C783-4D67-97E2-79F887143614}" dt="2021-10-27T21:16:54.124" v="550" actId="20577"/>
          <ac:spMkLst>
            <pc:docMk/>
            <pc:sldMk cId="2033148157" sldId="306"/>
            <ac:spMk id="2" creationId="{E1F3A1D6-2C7B-4FCD-87AF-4EC83293D2B7}"/>
          </ac:spMkLst>
        </pc:spChg>
      </pc:sldChg>
      <pc:sldChg chg="modSp add mod">
        <pc:chgData name="Carolina Kureczko" userId="4628f8f5-3f56-4f7f-a6be-3a03ad345860" providerId="ADAL" clId="{75E8CD83-C783-4D67-97E2-79F887143614}" dt="2021-10-27T21:18:05.427" v="558" actId="20577"/>
        <pc:sldMkLst>
          <pc:docMk/>
          <pc:sldMk cId="3690415429" sldId="311"/>
        </pc:sldMkLst>
        <pc:spChg chg="mod">
          <ac:chgData name="Carolina Kureczko" userId="4628f8f5-3f56-4f7f-a6be-3a03ad345860" providerId="ADAL" clId="{75E8CD83-C783-4D67-97E2-79F887143614}" dt="2021-10-27T21:18:05.427" v="558" actId="20577"/>
          <ac:spMkLst>
            <pc:docMk/>
            <pc:sldMk cId="3690415429" sldId="311"/>
            <ac:spMk id="2" creationId="{E1F3A1D6-2C7B-4FCD-87AF-4EC83293D2B7}"/>
          </ac:spMkLst>
        </pc:spChg>
      </pc:sldChg>
    </pc:docChg>
  </pc:docChgLst>
  <pc:docChgLst>
    <pc:chgData name="M.Kureczko" userId="S::mkureczko@saintben.derby.sch.uk::68525a13-0ace-4576-a37c-2deae4ec343a" providerId="AD" clId="Web-{81D723F2-7BC6-D0F4-4CB4-54283B691E4D}"/>
    <pc:docChg chg="modSld">
      <pc:chgData name="M.Kureczko" userId="S::mkureczko@saintben.derby.sch.uk::68525a13-0ace-4576-a37c-2deae4ec343a" providerId="AD" clId="Web-{81D723F2-7BC6-D0F4-4CB4-54283B691E4D}" dt="2021-10-29T08:48:43.212" v="53"/>
      <pc:docMkLst>
        <pc:docMk/>
      </pc:docMkLst>
      <pc:sldChg chg="modSp">
        <pc:chgData name="M.Kureczko" userId="S::mkureczko@saintben.derby.sch.uk::68525a13-0ace-4576-a37c-2deae4ec343a" providerId="AD" clId="Web-{81D723F2-7BC6-D0F4-4CB4-54283B691E4D}" dt="2021-10-29T08:48:43.212" v="53"/>
        <pc:sldMkLst>
          <pc:docMk/>
          <pc:sldMk cId="42168498" sldId="264"/>
        </pc:sldMkLst>
        <pc:graphicFrameChg chg="mod modGraphic">
          <ac:chgData name="M.Kureczko" userId="S::mkureczko@saintben.derby.sch.uk::68525a13-0ace-4576-a37c-2deae4ec343a" providerId="AD" clId="Web-{81D723F2-7BC6-D0F4-4CB4-54283B691E4D}" dt="2021-10-29T08:48:43.212" v="53"/>
          <ac:graphicFrameMkLst>
            <pc:docMk/>
            <pc:sldMk cId="42168498" sldId="264"/>
            <ac:graphicFrameMk id="4" creationId="{00000000-0000-0000-0000-000000000000}"/>
          </ac:graphicFrameMkLst>
        </pc:graphicFrameChg>
      </pc:sldChg>
    </pc:docChg>
  </pc:docChgLst>
  <pc:docChgLst>
    <pc:chgData name="Carolina Kureczko" userId="S::ckureczko@ben.srscmat.co.uk::4628f8f5-3f56-4f7f-a6be-3a03ad345860" providerId="AD" clId="Web-{6EBC0B40-B977-53C2-8ECB-88BDD0902492}"/>
    <pc:docChg chg="delSld modSld">
      <pc:chgData name="Carolina Kureczko" userId="S::ckureczko@ben.srscmat.co.uk::4628f8f5-3f56-4f7f-a6be-3a03ad345860" providerId="AD" clId="Web-{6EBC0B40-B977-53C2-8ECB-88BDD0902492}" dt="2021-11-25T16:24:00.267" v="20"/>
      <pc:docMkLst>
        <pc:docMk/>
      </pc:docMkLst>
      <pc:sldChg chg="del">
        <pc:chgData name="Carolina Kureczko" userId="S::ckureczko@ben.srscmat.co.uk::4628f8f5-3f56-4f7f-a6be-3a03ad345860" providerId="AD" clId="Web-{6EBC0B40-B977-53C2-8ECB-88BDD0902492}" dt="2021-11-25T16:24:00.267" v="20"/>
        <pc:sldMkLst>
          <pc:docMk/>
          <pc:sldMk cId="4199612430" sldId="256"/>
        </pc:sldMkLst>
      </pc:sldChg>
      <pc:sldChg chg="del">
        <pc:chgData name="Carolina Kureczko" userId="S::ckureczko@ben.srscmat.co.uk::4628f8f5-3f56-4f7f-a6be-3a03ad345860" providerId="AD" clId="Web-{6EBC0B40-B977-53C2-8ECB-88BDD0902492}" dt="2021-11-25T16:24:00.267" v="18"/>
        <pc:sldMkLst>
          <pc:docMk/>
          <pc:sldMk cId="1694201580" sldId="258"/>
        </pc:sldMkLst>
      </pc:sldChg>
      <pc:sldChg chg="del">
        <pc:chgData name="Carolina Kureczko" userId="S::ckureczko@ben.srscmat.co.uk::4628f8f5-3f56-4f7f-a6be-3a03ad345860" providerId="AD" clId="Web-{6EBC0B40-B977-53C2-8ECB-88BDD0902492}" dt="2021-11-25T16:24:00.267" v="16"/>
        <pc:sldMkLst>
          <pc:docMk/>
          <pc:sldMk cId="2697210805" sldId="259"/>
        </pc:sldMkLst>
      </pc:sldChg>
      <pc:sldChg chg="del">
        <pc:chgData name="Carolina Kureczko" userId="S::ckureczko@ben.srscmat.co.uk::4628f8f5-3f56-4f7f-a6be-3a03ad345860" providerId="AD" clId="Web-{6EBC0B40-B977-53C2-8ECB-88BDD0902492}" dt="2021-11-25T16:24:00.267" v="14"/>
        <pc:sldMkLst>
          <pc:docMk/>
          <pc:sldMk cId="1416456735" sldId="260"/>
        </pc:sldMkLst>
      </pc:sldChg>
      <pc:sldChg chg="del">
        <pc:chgData name="Carolina Kureczko" userId="S::ckureczko@ben.srscmat.co.uk::4628f8f5-3f56-4f7f-a6be-3a03ad345860" providerId="AD" clId="Web-{6EBC0B40-B977-53C2-8ECB-88BDD0902492}" dt="2021-11-25T16:24:00.251" v="12"/>
        <pc:sldMkLst>
          <pc:docMk/>
          <pc:sldMk cId="1082483118" sldId="261"/>
        </pc:sldMkLst>
      </pc:sldChg>
      <pc:sldChg chg="del">
        <pc:chgData name="Carolina Kureczko" userId="S::ckureczko@ben.srscmat.co.uk::4628f8f5-3f56-4f7f-a6be-3a03ad345860" providerId="AD" clId="Web-{6EBC0B40-B977-53C2-8ECB-88BDD0902492}" dt="2021-11-25T16:24:00.251" v="10"/>
        <pc:sldMkLst>
          <pc:docMk/>
          <pc:sldMk cId="4282616311" sldId="263"/>
        </pc:sldMkLst>
      </pc:sldChg>
      <pc:sldChg chg="del">
        <pc:chgData name="Carolina Kureczko" userId="S::ckureczko@ben.srscmat.co.uk::4628f8f5-3f56-4f7f-a6be-3a03ad345860" providerId="AD" clId="Web-{6EBC0B40-B977-53C2-8ECB-88BDD0902492}" dt="2021-11-25T16:24:00.251" v="13"/>
        <pc:sldMkLst>
          <pc:docMk/>
          <pc:sldMk cId="3228939024" sldId="282"/>
        </pc:sldMkLst>
      </pc:sldChg>
      <pc:sldChg chg="modSp">
        <pc:chgData name="Carolina Kureczko" userId="S::ckureczko@ben.srscmat.co.uk::4628f8f5-3f56-4f7f-a6be-3a03ad345860" providerId="AD" clId="Web-{6EBC0B40-B977-53C2-8ECB-88BDD0902492}" dt="2021-11-25T16:23:52.688" v="8" actId="20577"/>
        <pc:sldMkLst>
          <pc:docMk/>
          <pc:sldMk cId="941046943" sldId="285"/>
        </pc:sldMkLst>
        <pc:spChg chg="mod">
          <ac:chgData name="Carolina Kureczko" userId="S::ckureczko@ben.srscmat.co.uk::4628f8f5-3f56-4f7f-a6be-3a03ad345860" providerId="AD" clId="Web-{6EBC0B40-B977-53C2-8ECB-88BDD0902492}" dt="2021-11-25T16:23:52.688" v="8" actId="20577"/>
          <ac:spMkLst>
            <pc:docMk/>
            <pc:sldMk cId="941046943" sldId="285"/>
            <ac:spMk id="3" creationId="{C25CDF2E-525D-4A43-8E4E-9A0272DC171D}"/>
          </ac:spMkLst>
        </pc:spChg>
      </pc:sldChg>
      <pc:sldChg chg="del">
        <pc:chgData name="Carolina Kureczko" userId="S::ckureczko@ben.srscmat.co.uk::4628f8f5-3f56-4f7f-a6be-3a03ad345860" providerId="AD" clId="Web-{6EBC0B40-B977-53C2-8ECB-88BDD0902492}" dt="2021-11-25T16:24:00.267" v="19"/>
        <pc:sldMkLst>
          <pc:docMk/>
          <pc:sldMk cId="1773452892" sldId="286"/>
        </pc:sldMkLst>
      </pc:sldChg>
      <pc:sldChg chg="del">
        <pc:chgData name="Carolina Kureczko" userId="S::ckureczko@ben.srscmat.co.uk::4628f8f5-3f56-4f7f-a6be-3a03ad345860" providerId="AD" clId="Web-{6EBC0B40-B977-53C2-8ECB-88BDD0902492}" dt="2021-11-25T16:24:00.267" v="17"/>
        <pc:sldMkLst>
          <pc:docMk/>
          <pc:sldMk cId="2057978757" sldId="287"/>
        </pc:sldMkLst>
      </pc:sldChg>
      <pc:sldChg chg="del">
        <pc:chgData name="Carolina Kureczko" userId="S::ckureczko@ben.srscmat.co.uk::4628f8f5-3f56-4f7f-a6be-3a03ad345860" providerId="AD" clId="Web-{6EBC0B40-B977-53C2-8ECB-88BDD0902492}" dt="2021-11-25T16:24:00.267" v="15"/>
        <pc:sldMkLst>
          <pc:docMk/>
          <pc:sldMk cId="937815837" sldId="288"/>
        </pc:sldMkLst>
      </pc:sldChg>
      <pc:sldChg chg="del">
        <pc:chgData name="Carolina Kureczko" userId="S::ckureczko@ben.srscmat.co.uk::4628f8f5-3f56-4f7f-a6be-3a03ad345860" providerId="AD" clId="Web-{6EBC0B40-B977-53C2-8ECB-88BDD0902492}" dt="2021-11-25T16:24:00.251" v="11"/>
        <pc:sldMkLst>
          <pc:docMk/>
          <pc:sldMk cId="3431523700" sldId="289"/>
        </pc:sldMkLst>
      </pc:sldChg>
      <pc:sldChg chg="del">
        <pc:chgData name="Carolina Kureczko" userId="S::ckureczko@ben.srscmat.co.uk::4628f8f5-3f56-4f7f-a6be-3a03ad345860" providerId="AD" clId="Web-{6EBC0B40-B977-53C2-8ECB-88BDD0902492}" dt="2021-11-25T16:24:00.251" v="9"/>
        <pc:sldMkLst>
          <pc:docMk/>
          <pc:sldMk cId="373701939" sldId="290"/>
        </pc:sldMkLst>
      </pc:sldChg>
    </pc:docChg>
  </pc:docChgLst>
  <pc:docChgLst>
    <pc:chgData name="M.Kureczko" userId="S::mkureczko@saintben.derby.sch.uk::68525a13-0ace-4576-a37c-2deae4ec343a" providerId="AD" clId="Web-{D0B8C7EC-01E3-9F4F-669F-D681042C42B0}"/>
    <pc:docChg chg="modSld">
      <pc:chgData name="M.Kureczko" userId="S::mkureczko@saintben.derby.sch.uk::68525a13-0ace-4576-a37c-2deae4ec343a" providerId="AD" clId="Web-{D0B8C7EC-01E3-9F4F-669F-D681042C42B0}" dt="2021-10-27T21:27:54.191" v="164"/>
      <pc:docMkLst>
        <pc:docMk/>
      </pc:docMkLst>
      <pc:sldChg chg="modSp">
        <pc:chgData name="M.Kureczko" userId="S::mkureczko@saintben.derby.sch.uk::68525a13-0ace-4576-a37c-2deae4ec343a" providerId="AD" clId="Web-{D0B8C7EC-01E3-9F4F-669F-D681042C42B0}" dt="2021-10-27T21:22:56.901" v="5" actId="1076"/>
        <pc:sldMkLst>
          <pc:docMk/>
          <pc:sldMk cId="4199612430" sldId="256"/>
        </pc:sldMkLst>
        <pc:spChg chg="mod">
          <ac:chgData name="M.Kureczko" userId="S::mkureczko@saintben.derby.sch.uk::68525a13-0ace-4576-a37c-2deae4ec343a" providerId="AD" clId="Web-{D0B8C7EC-01E3-9F4F-669F-D681042C42B0}" dt="2021-10-27T21:22:56.901" v="5" actId="1076"/>
          <ac:spMkLst>
            <pc:docMk/>
            <pc:sldMk cId="4199612430" sldId="256"/>
            <ac:spMk id="2" creationId="{00000000-0000-0000-0000-000000000000}"/>
          </ac:spMkLst>
        </pc:spChg>
        <pc:graphicFrameChg chg="mod modGraphic">
          <ac:chgData name="M.Kureczko" userId="S::mkureczko@saintben.derby.sch.uk::68525a13-0ace-4576-a37c-2deae4ec343a" providerId="AD" clId="Web-{D0B8C7EC-01E3-9F4F-669F-D681042C42B0}" dt="2021-10-27T21:22:53.213" v="4"/>
          <ac:graphicFrameMkLst>
            <pc:docMk/>
            <pc:sldMk cId="4199612430" sldId="256"/>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3:51.637" v="65" actId="1076"/>
        <pc:sldMkLst>
          <pc:docMk/>
          <pc:sldMk cId="1694201580" sldId="258"/>
        </pc:sldMkLst>
        <pc:spChg chg="mod">
          <ac:chgData name="M.Kureczko" userId="S::mkureczko@saintben.derby.sch.uk::68525a13-0ace-4576-a37c-2deae4ec343a" providerId="AD" clId="Web-{D0B8C7EC-01E3-9F4F-669F-D681042C42B0}" dt="2021-10-27T21:23:41.996" v="64" actId="1076"/>
          <ac:spMkLst>
            <pc:docMk/>
            <pc:sldMk cId="1694201580" sldId="258"/>
            <ac:spMk id="2" creationId="{00000000-0000-0000-0000-000000000000}"/>
          </ac:spMkLst>
        </pc:spChg>
        <pc:graphicFrameChg chg="mod modGraphic">
          <ac:chgData name="M.Kureczko" userId="S::mkureczko@saintben.derby.sch.uk::68525a13-0ace-4576-a37c-2deae4ec343a" providerId="AD" clId="Web-{D0B8C7EC-01E3-9F4F-669F-D681042C42B0}" dt="2021-10-27T21:23:51.637" v="65" actId="1076"/>
          <ac:graphicFrameMkLst>
            <pc:docMk/>
            <pc:sldMk cId="1694201580" sldId="258"/>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4:42.060" v="77" actId="1076"/>
        <pc:sldMkLst>
          <pc:docMk/>
          <pc:sldMk cId="2697210805" sldId="259"/>
        </pc:sldMkLst>
        <pc:spChg chg="mod">
          <ac:chgData name="M.Kureczko" userId="S::mkureczko@saintben.derby.sch.uk::68525a13-0ace-4576-a37c-2deae4ec343a" providerId="AD" clId="Web-{D0B8C7EC-01E3-9F4F-669F-D681042C42B0}" dt="2021-10-27T21:24:35.263" v="76" actId="1076"/>
          <ac:spMkLst>
            <pc:docMk/>
            <pc:sldMk cId="2697210805" sldId="259"/>
            <ac:spMk id="8" creationId="{4A60EDFB-CE3A-4C0D-B384-641B385142A4}"/>
          </ac:spMkLst>
        </pc:spChg>
        <pc:graphicFrameChg chg="mod modGraphic">
          <ac:chgData name="M.Kureczko" userId="S::mkureczko@saintben.derby.sch.uk::68525a13-0ace-4576-a37c-2deae4ec343a" providerId="AD" clId="Web-{D0B8C7EC-01E3-9F4F-669F-D681042C42B0}" dt="2021-10-27T21:24:30.263" v="75"/>
          <ac:graphicFrameMkLst>
            <pc:docMk/>
            <pc:sldMk cId="2697210805" sldId="259"/>
            <ac:graphicFrameMk id="4" creationId="{00000000-0000-0000-0000-000000000000}"/>
          </ac:graphicFrameMkLst>
        </pc:graphicFrameChg>
        <pc:picChg chg="mod">
          <ac:chgData name="M.Kureczko" userId="S::mkureczko@saintben.derby.sch.uk::68525a13-0ace-4576-a37c-2deae4ec343a" providerId="AD" clId="Web-{D0B8C7EC-01E3-9F4F-669F-D681042C42B0}" dt="2021-10-27T21:24:42.060" v="77" actId="1076"/>
          <ac:picMkLst>
            <pc:docMk/>
            <pc:sldMk cId="2697210805" sldId="259"/>
            <ac:picMk id="5" creationId="{3CA8AB21-8933-473C-A0BE-A0D0542D635E}"/>
          </ac:picMkLst>
        </pc:picChg>
      </pc:sldChg>
      <pc:sldChg chg="modSp">
        <pc:chgData name="M.Kureczko" userId="S::mkureczko@saintben.derby.sch.uk::68525a13-0ace-4576-a37c-2deae4ec343a" providerId="AD" clId="Web-{D0B8C7EC-01E3-9F4F-669F-D681042C42B0}" dt="2021-10-27T21:25:51.953" v="99"/>
        <pc:sldMkLst>
          <pc:docMk/>
          <pc:sldMk cId="1416456735" sldId="260"/>
        </pc:sldMkLst>
        <pc:spChg chg="mod">
          <ac:chgData name="M.Kureczko" userId="S::mkureczko@saintben.derby.sch.uk::68525a13-0ace-4576-a37c-2deae4ec343a" providerId="AD" clId="Web-{D0B8C7EC-01E3-9F4F-669F-D681042C42B0}" dt="2021-10-27T21:25:35.155" v="96" actId="1076"/>
          <ac:spMkLst>
            <pc:docMk/>
            <pc:sldMk cId="1416456735" sldId="260"/>
            <ac:spMk id="2" creationId="{00000000-0000-0000-0000-000000000000}"/>
          </ac:spMkLst>
        </pc:spChg>
        <pc:graphicFrameChg chg="mod modGraphic">
          <ac:chgData name="M.Kureczko" userId="S::mkureczko@saintben.derby.sch.uk::68525a13-0ace-4576-a37c-2deae4ec343a" providerId="AD" clId="Web-{D0B8C7EC-01E3-9F4F-669F-D681042C42B0}" dt="2021-10-27T21:25:51.953" v="99"/>
          <ac:graphicFrameMkLst>
            <pc:docMk/>
            <pc:sldMk cId="1416456735" sldId="260"/>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6:02.891" v="101"/>
        <pc:sldMkLst>
          <pc:docMk/>
          <pc:sldMk cId="1082483118" sldId="261"/>
        </pc:sldMkLst>
        <pc:graphicFrameChg chg="mod modGraphic">
          <ac:chgData name="M.Kureczko" userId="S::mkureczko@saintben.derby.sch.uk::68525a13-0ace-4576-a37c-2deae4ec343a" providerId="AD" clId="Web-{D0B8C7EC-01E3-9F4F-669F-D681042C42B0}" dt="2021-10-27T21:26:02.891" v="101"/>
          <ac:graphicFrameMkLst>
            <pc:docMk/>
            <pc:sldMk cId="1082483118" sldId="261"/>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6:41.501" v="119"/>
        <pc:sldMkLst>
          <pc:docMk/>
          <pc:sldMk cId="2594244491" sldId="265"/>
        </pc:sldMkLst>
        <pc:graphicFrameChg chg="mod modGraphic">
          <ac:chgData name="M.Kureczko" userId="S::mkureczko@saintben.derby.sch.uk::68525a13-0ace-4576-a37c-2deae4ec343a" providerId="AD" clId="Web-{D0B8C7EC-01E3-9F4F-669F-D681042C42B0}" dt="2021-10-27T21:26:41.501" v="119"/>
          <ac:graphicFrameMkLst>
            <pc:docMk/>
            <pc:sldMk cId="2594244491" sldId="265"/>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6:53.314" v="120" actId="1076"/>
        <pc:sldMkLst>
          <pc:docMk/>
          <pc:sldMk cId="681114672" sldId="266"/>
        </pc:sldMkLst>
        <pc:picChg chg="mod">
          <ac:chgData name="M.Kureczko" userId="S::mkureczko@saintben.derby.sch.uk::68525a13-0ace-4576-a37c-2deae4ec343a" providerId="AD" clId="Web-{D0B8C7EC-01E3-9F4F-669F-D681042C42B0}" dt="2021-10-27T21:26:53.314" v="120" actId="1076"/>
          <ac:picMkLst>
            <pc:docMk/>
            <pc:sldMk cId="681114672" sldId="266"/>
            <ac:picMk id="6" creationId="{94776D7D-384C-4D04-AAC6-160C6D70F786}"/>
          </ac:picMkLst>
        </pc:picChg>
      </pc:sldChg>
      <pc:sldChg chg="modSp">
        <pc:chgData name="M.Kureczko" userId="S::mkureczko@saintben.derby.sch.uk::68525a13-0ace-4576-a37c-2deae4ec343a" providerId="AD" clId="Web-{D0B8C7EC-01E3-9F4F-669F-D681042C42B0}" dt="2021-10-27T21:27:54.191" v="164"/>
        <pc:sldMkLst>
          <pc:docMk/>
          <pc:sldMk cId="2052360029" sldId="268"/>
        </pc:sldMkLst>
        <pc:graphicFrameChg chg="mod modGraphic">
          <ac:chgData name="M.Kureczko" userId="S::mkureczko@saintben.derby.sch.uk::68525a13-0ace-4576-a37c-2deae4ec343a" providerId="AD" clId="Web-{D0B8C7EC-01E3-9F4F-669F-D681042C42B0}" dt="2021-10-27T21:27:54.191" v="164"/>
          <ac:graphicFrameMkLst>
            <pc:docMk/>
            <pc:sldMk cId="2052360029" sldId="268"/>
            <ac:graphicFrameMk id="4" creationId="{00000000-0000-0000-0000-000000000000}"/>
          </ac:graphicFrameMkLst>
        </pc:graphicFrameChg>
      </pc:sldChg>
      <pc:sldChg chg="modSp">
        <pc:chgData name="M.Kureczko" userId="S::mkureczko@saintben.derby.sch.uk::68525a13-0ace-4576-a37c-2deae4ec343a" providerId="AD" clId="Web-{D0B8C7EC-01E3-9F4F-669F-D681042C42B0}" dt="2021-10-27T21:27:09.424" v="148"/>
        <pc:sldMkLst>
          <pc:docMk/>
          <pc:sldMk cId="1326575088" sldId="278"/>
        </pc:sldMkLst>
        <pc:graphicFrameChg chg="mod modGraphic">
          <ac:chgData name="M.Kureczko" userId="S::mkureczko@saintben.derby.sch.uk::68525a13-0ace-4576-a37c-2deae4ec343a" providerId="AD" clId="Web-{D0B8C7EC-01E3-9F4F-669F-D681042C42B0}" dt="2021-10-27T21:27:09.424" v="148"/>
          <ac:graphicFrameMkLst>
            <pc:docMk/>
            <pc:sldMk cId="1326575088" sldId="278"/>
            <ac:graphicFrameMk id="4" creationId="{00000000-0000-0000-0000-000000000000}"/>
          </ac:graphicFrameMkLst>
        </pc:graphicFrame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2D450C-7118-4E46-82C5-B601029814A1}" type="doc">
      <dgm:prSet loTypeId="urn:microsoft.com/office/officeart/2005/8/layout/pyramid1" loCatId="pyramid" qsTypeId="urn:microsoft.com/office/officeart/2005/8/quickstyle/simple1" qsCatId="simple" csTypeId="urn:microsoft.com/office/officeart/2005/8/colors/accent0_2" csCatId="mainScheme" phldr="0"/>
      <dgm:spPr/>
    </dgm:pt>
    <dgm:pt modelId="{8A294727-50D7-42C1-8B73-8607B27B0D74}">
      <dgm:prSet phldrT="[Text]" phldr="1"/>
      <dgm:spPr/>
      <dgm:t>
        <a:bodyPr/>
        <a:lstStyle/>
        <a:p>
          <a:endParaRPr lang="en-GB"/>
        </a:p>
      </dgm:t>
    </dgm:pt>
    <dgm:pt modelId="{A8BC6062-570D-40F5-A872-DC45F21DA1C0}" type="parTrans" cxnId="{DBF8CD56-8258-4D4A-BC02-DD3878277D0C}">
      <dgm:prSet/>
      <dgm:spPr/>
    </dgm:pt>
    <dgm:pt modelId="{FE94D6B3-664E-44DB-81E3-253CA8C55A49}" type="sibTrans" cxnId="{DBF8CD56-8258-4D4A-BC02-DD3878277D0C}">
      <dgm:prSet/>
      <dgm:spPr/>
    </dgm:pt>
    <dgm:pt modelId="{EE133DBA-E6C4-40EA-BB9A-F87234EBED28}">
      <dgm:prSet phldrT="[Text]" phldr="1"/>
      <dgm:spPr/>
      <dgm:t>
        <a:bodyPr/>
        <a:lstStyle/>
        <a:p>
          <a:endParaRPr lang="en-GB"/>
        </a:p>
      </dgm:t>
    </dgm:pt>
    <dgm:pt modelId="{086F1729-784B-47D4-8C34-EBE2C5C3A028}" type="parTrans" cxnId="{41CB79E1-00B4-49D7-907A-EE96E3E6B7F0}">
      <dgm:prSet/>
      <dgm:spPr/>
    </dgm:pt>
    <dgm:pt modelId="{ED6040C0-95C1-48E3-8D60-CBB7708227AC}" type="sibTrans" cxnId="{41CB79E1-00B4-49D7-907A-EE96E3E6B7F0}">
      <dgm:prSet/>
      <dgm:spPr/>
    </dgm:pt>
    <dgm:pt modelId="{2E66FCF9-C795-4BC0-BAE1-51B461C137A8}">
      <dgm:prSet phldrT="[Text]" phldr="1"/>
      <dgm:spPr/>
      <dgm:t>
        <a:bodyPr/>
        <a:lstStyle/>
        <a:p>
          <a:endParaRPr lang="en-GB"/>
        </a:p>
      </dgm:t>
    </dgm:pt>
    <dgm:pt modelId="{D469DDD5-1176-4EC2-AC98-2C7CA708BD49}" type="parTrans" cxnId="{2E0933EF-E44F-4B8D-B904-DB13A6ED1B1D}">
      <dgm:prSet/>
      <dgm:spPr/>
    </dgm:pt>
    <dgm:pt modelId="{DBD630D1-9E71-431E-A8B3-C95C0704F6A4}" type="sibTrans" cxnId="{2E0933EF-E44F-4B8D-B904-DB13A6ED1B1D}">
      <dgm:prSet/>
      <dgm:spPr/>
    </dgm:pt>
    <dgm:pt modelId="{E2ADE544-CE30-4FC7-87E5-4970AB426AA7}" type="pres">
      <dgm:prSet presAssocID="{3F2D450C-7118-4E46-82C5-B601029814A1}" presName="Name0" presStyleCnt="0">
        <dgm:presLayoutVars>
          <dgm:dir/>
          <dgm:animLvl val="lvl"/>
          <dgm:resizeHandles val="exact"/>
        </dgm:presLayoutVars>
      </dgm:prSet>
      <dgm:spPr/>
    </dgm:pt>
    <dgm:pt modelId="{60563F12-19BD-42F5-A78D-6B034E36838E}" type="pres">
      <dgm:prSet presAssocID="{8A294727-50D7-42C1-8B73-8607B27B0D74}" presName="Name8" presStyleCnt="0"/>
      <dgm:spPr/>
    </dgm:pt>
    <dgm:pt modelId="{75C57B6C-9893-4BB2-AEF7-63CAFB00F5D5}" type="pres">
      <dgm:prSet presAssocID="{8A294727-50D7-42C1-8B73-8607B27B0D74}" presName="level" presStyleLbl="node1" presStyleIdx="0" presStyleCnt="3">
        <dgm:presLayoutVars>
          <dgm:chMax val="1"/>
          <dgm:bulletEnabled val="1"/>
        </dgm:presLayoutVars>
      </dgm:prSet>
      <dgm:spPr/>
    </dgm:pt>
    <dgm:pt modelId="{33AE0F29-2320-4328-85B0-A5E16F76FB26}" type="pres">
      <dgm:prSet presAssocID="{8A294727-50D7-42C1-8B73-8607B27B0D74}" presName="levelTx" presStyleLbl="revTx" presStyleIdx="0" presStyleCnt="0">
        <dgm:presLayoutVars>
          <dgm:chMax val="1"/>
          <dgm:bulletEnabled val="1"/>
        </dgm:presLayoutVars>
      </dgm:prSet>
      <dgm:spPr/>
    </dgm:pt>
    <dgm:pt modelId="{5E20F5BF-FA08-4368-B4F7-C58C65DD4A33}" type="pres">
      <dgm:prSet presAssocID="{EE133DBA-E6C4-40EA-BB9A-F87234EBED28}" presName="Name8" presStyleCnt="0"/>
      <dgm:spPr/>
    </dgm:pt>
    <dgm:pt modelId="{1F166529-8DD2-440D-973E-4A1FA8599280}" type="pres">
      <dgm:prSet presAssocID="{EE133DBA-E6C4-40EA-BB9A-F87234EBED28}" presName="level" presStyleLbl="node1" presStyleIdx="1" presStyleCnt="3">
        <dgm:presLayoutVars>
          <dgm:chMax val="1"/>
          <dgm:bulletEnabled val="1"/>
        </dgm:presLayoutVars>
      </dgm:prSet>
      <dgm:spPr/>
    </dgm:pt>
    <dgm:pt modelId="{05747C9B-6EA5-4522-8520-D9F0F82EB034}" type="pres">
      <dgm:prSet presAssocID="{EE133DBA-E6C4-40EA-BB9A-F87234EBED28}" presName="levelTx" presStyleLbl="revTx" presStyleIdx="0" presStyleCnt="0">
        <dgm:presLayoutVars>
          <dgm:chMax val="1"/>
          <dgm:bulletEnabled val="1"/>
        </dgm:presLayoutVars>
      </dgm:prSet>
      <dgm:spPr/>
    </dgm:pt>
    <dgm:pt modelId="{39EAAA12-AD5F-41C4-B196-05C39759BDB4}" type="pres">
      <dgm:prSet presAssocID="{2E66FCF9-C795-4BC0-BAE1-51B461C137A8}" presName="Name8" presStyleCnt="0"/>
      <dgm:spPr/>
    </dgm:pt>
    <dgm:pt modelId="{55B29008-9199-48FB-A71B-BE9E9C1B9E60}" type="pres">
      <dgm:prSet presAssocID="{2E66FCF9-C795-4BC0-BAE1-51B461C137A8}" presName="level" presStyleLbl="node1" presStyleIdx="2" presStyleCnt="3">
        <dgm:presLayoutVars>
          <dgm:chMax val="1"/>
          <dgm:bulletEnabled val="1"/>
        </dgm:presLayoutVars>
      </dgm:prSet>
      <dgm:spPr/>
    </dgm:pt>
    <dgm:pt modelId="{40E8C607-87C3-46E2-B48E-8C42C0F68FDB}" type="pres">
      <dgm:prSet presAssocID="{2E66FCF9-C795-4BC0-BAE1-51B461C137A8}" presName="levelTx" presStyleLbl="revTx" presStyleIdx="0" presStyleCnt="0">
        <dgm:presLayoutVars>
          <dgm:chMax val="1"/>
          <dgm:bulletEnabled val="1"/>
        </dgm:presLayoutVars>
      </dgm:prSet>
      <dgm:spPr/>
    </dgm:pt>
  </dgm:ptLst>
  <dgm:cxnLst>
    <dgm:cxn modelId="{6D5DAC3F-CCD4-490E-B5F7-DD6B334B8982}" type="presOf" srcId="{EE133DBA-E6C4-40EA-BB9A-F87234EBED28}" destId="{05747C9B-6EA5-4522-8520-D9F0F82EB034}" srcOrd="1" destOrd="0" presId="urn:microsoft.com/office/officeart/2005/8/layout/pyramid1"/>
    <dgm:cxn modelId="{B308F86A-6970-49A7-97F0-6CB06E8B488C}" type="presOf" srcId="{EE133DBA-E6C4-40EA-BB9A-F87234EBED28}" destId="{1F166529-8DD2-440D-973E-4A1FA8599280}" srcOrd="0" destOrd="0" presId="urn:microsoft.com/office/officeart/2005/8/layout/pyramid1"/>
    <dgm:cxn modelId="{DBF8CD56-8258-4D4A-BC02-DD3878277D0C}" srcId="{3F2D450C-7118-4E46-82C5-B601029814A1}" destId="{8A294727-50D7-42C1-8B73-8607B27B0D74}" srcOrd="0" destOrd="0" parTransId="{A8BC6062-570D-40F5-A872-DC45F21DA1C0}" sibTransId="{FE94D6B3-664E-44DB-81E3-253CA8C55A49}"/>
    <dgm:cxn modelId="{BA15C485-202F-4A1E-A17A-806E88CD77E0}" type="presOf" srcId="{8A294727-50D7-42C1-8B73-8607B27B0D74}" destId="{33AE0F29-2320-4328-85B0-A5E16F76FB26}" srcOrd="1" destOrd="0" presId="urn:microsoft.com/office/officeart/2005/8/layout/pyramid1"/>
    <dgm:cxn modelId="{C4884D8A-7744-4712-84B7-0077E3D8E0E3}" type="presOf" srcId="{2E66FCF9-C795-4BC0-BAE1-51B461C137A8}" destId="{55B29008-9199-48FB-A71B-BE9E9C1B9E60}" srcOrd="0" destOrd="0" presId="urn:microsoft.com/office/officeart/2005/8/layout/pyramid1"/>
    <dgm:cxn modelId="{C1A10F9A-57EB-4D8B-AACD-5B8297163572}" type="presOf" srcId="{8A294727-50D7-42C1-8B73-8607B27B0D74}" destId="{75C57B6C-9893-4BB2-AEF7-63CAFB00F5D5}" srcOrd="0" destOrd="0" presId="urn:microsoft.com/office/officeart/2005/8/layout/pyramid1"/>
    <dgm:cxn modelId="{BBC8B3A6-7760-46F2-803E-D7C22B06A1BA}" type="presOf" srcId="{3F2D450C-7118-4E46-82C5-B601029814A1}" destId="{E2ADE544-CE30-4FC7-87E5-4970AB426AA7}" srcOrd="0" destOrd="0" presId="urn:microsoft.com/office/officeart/2005/8/layout/pyramid1"/>
    <dgm:cxn modelId="{11F2C9DE-E894-4E45-8B17-CEBE1CD0A47D}" type="presOf" srcId="{2E66FCF9-C795-4BC0-BAE1-51B461C137A8}" destId="{40E8C607-87C3-46E2-B48E-8C42C0F68FDB}" srcOrd="1" destOrd="0" presId="urn:microsoft.com/office/officeart/2005/8/layout/pyramid1"/>
    <dgm:cxn modelId="{41CB79E1-00B4-49D7-907A-EE96E3E6B7F0}" srcId="{3F2D450C-7118-4E46-82C5-B601029814A1}" destId="{EE133DBA-E6C4-40EA-BB9A-F87234EBED28}" srcOrd="1" destOrd="0" parTransId="{086F1729-784B-47D4-8C34-EBE2C5C3A028}" sibTransId="{ED6040C0-95C1-48E3-8D60-CBB7708227AC}"/>
    <dgm:cxn modelId="{2E0933EF-E44F-4B8D-B904-DB13A6ED1B1D}" srcId="{3F2D450C-7118-4E46-82C5-B601029814A1}" destId="{2E66FCF9-C795-4BC0-BAE1-51B461C137A8}" srcOrd="2" destOrd="0" parTransId="{D469DDD5-1176-4EC2-AC98-2C7CA708BD49}" sibTransId="{DBD630D1-9E71-431E-A8B3-C95C0704F6A4}"/>
    <dgm:cxn modelId="{20A71D1D-8B45-4265-9452-5DE6A6958764}" type="presParOf" srcId="{E2ADE544-CE30-4FC7-87E5-4970AB426AA7}" destId="{60563F12-19BD-42F5-A78D-6B034E36838E}" srcOrd="0" destOrd="0" presId="urn:microsoft.com/office/officeart/2005/8/layout/pyramid1"/>
    <dgm:cxn modelId="{C8A6F807-53EB-4496-A5FB-1BF66561C930}" type="presParOf" srcId="{60563F12-19BD-42F5-A78D-6B034E36838E}" destId="{75C57B6C-9893-4BB2-AEF7-63CAFB00F5D5}" srcOrd="0" destOrd="0" presId="urn:microsoft.com/office/officeart/2005/8/layout/pyramid1"/>
    <dgm:cxn modelId="{D7ED2B67-08C4-43DF-942E-9D217A1296CB}" type="presParOf" srcId="{60563F12-19BD-42F5-A78D-6B034E36838E}" destId="{33AE0F29-2320-4328-85B0-A5E16F76FB26}" srcOrd="1" destOrd="0" presId="urn:microsoft.com/office/officeart/2005/8/layout/pyramid1"/>
    <dgm:cxn modelId="{17B5844F-0608-4820-81EB-32F1A72BA4DF}" type="presParOf" srcId="{E2ADE544-CE30-4FC7-87E5-4970AB426AA7}" destId="{5E20F5BF-FA08-4368-B4F7-C58C65DD4A33}" srcOrd="1" destOrd="0" presId="urn:microsoft.com/office/officeart/2005/8/layout/pyramid1"/>
    <dgm:cxn modelId="{B8300EA5-2032-495C-9E83-7FC711D23A7E}" type="presParOf" srcId="{5E20F5BF-FA08-4368-B4F7-C58C65DD4A33}" destId="{1F166529-8DD2-440D-973E-4A1FA8599280}" srcOrd="0" destOrd="0" presId="urn:microsoft.com/office/officeart/2005/8/layout/pyramid1"/>
    <dgm:cxn modelId="{A32866B0-7928-4454-B667-4ED101AEDACC}" type="presParOf" srcId="{5E20F5BF-FA08-4368-B4F7-C58C65DD4A33}" destId="{05747C9B-6EA5-4522-8520-D9F0F82EB034}" srcOrd="1" destOrd="0" presId="urn:microsoft.com/office/officeart/2005/8/layout/pyramid1"/>
    <dgm:cxn modelId="{237100D3-BFCD-47FF-AE94-87BCA074AC1E}" type="presParOf" srcId="{E2ADE544-CE30-4FC7-87E5-4970AB426AA7}" destId="{39EAAA12-AD5F-41C4-B196-05C39759BDB4}" srcOrd="2" destOrd="0" presId="urn:microsoft.com/office/officeart/2005/8/layout/pyramid1"/>
    <dgm:cxn modelId="{48ED201D-0010-4286-A2E3-059D6CF77BC7}" type="presParOf" srcId="{39EAAA12-AD5F-41C4-B196-05C39759BDB4}" destId="{55B29008-9199-48FB-A71B-BE9E9C1B9E60}" srcOrd="0" destOrd="0" presId="urn:microsoft.com/office/officeart/2005/8/layout/pyramid1"/>
    <dgm:cxn modelId="{14D1194C-F7C0-4B7F-8C44-7711403BEC8C}" type="presParOf" srcId="{39EAAA12-AD5F-41C4-B196-05C39759BDB4}" destId="{40E8C607-87C3-46E2-B48E-8C42C0F68FDB}"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C57B6C-9893-4BB2-AEF7-63CAFB00F5D5}">
      <dsp:nvSpPr>
        <dsp:cNvPr id="0" name=""/>
        <dsp:cNvSpPr/>
      </dsp:nvSpPr>
      <dsp:spPr>
        <a:xfrm>
          <a:off x="864973" y="0"/>
          <a:ext cx="864973" cy="635686"/>
        </a:xfrm>
        <a:prstGeom prst="trapezoid">
          <a:avLst>
            <a:gd name="adj" fmla="val 68035"/>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endParaRPr lang="en-GB" sz="2700" kern="1200"/>
        </a:p>
      </dsp:txBody>
      <dsp:txXfrm>
        <a:off x="864973" y="0"/>
        <a:ext cx="864973" cy="635686"/>
      </dsp:txXfrm>
    </dsp:sp>
    <dsp:sp modelId="{1F166529-8DD2-440D-973E-4A1FA8599280}">
      <dsp:nvSpPr>
        <dsp:cNvPr id="0" name=""/>
        <dsp:cNvSpPr/>
      </dsp:nvSpPr>
      <dsp:spPr>
        <a:xfrm>
          <a:off x="432486" y="635686"/>
          <a:ext cx="1729946" cy="635686"/>
        </a:xfrm>
        <a:prstGeom prst="trapezoid">
          <a:avLst>
            <a:gd name="adj" fmla="val 68035"/>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4450" tIns="44450" rIns="44450" bIns="44450" numCol="1" spcCol="1270" anchor="ctr" anchorCtr="0">
          <a:noAutofit/>
        </a:bodyPr>
        <a:lstStyle/>
        <a:p>
          <a:pPr marL="0" lvl="0" indent="0" algn="ctr" defTabSz="1555750">
            <a:lnSpc>
              <a:spcPct val="90000"/>
            </a:lnSpc>
            <a:spcBef>
              <a:spcPct val="0"/>
            </a:spcBef>
            <a:spcAft>
              <a:spcPct val="35000"/>
            </a:spcAft>
            <a:buNone/>
          </a:pPr>
          <a:endParaRPr lang="en-GB" sz="3500" kern="1200"/>
        </a:p>
      </dsp:txBody>
      <dsp:txXfrm>
        <a:off x="735227" y="635686"/>
        <a:ext cx="1124464" cy="635686"/>
      </dsp:txXfrm>
    </dsp:sp>
    <dsp:sp modelId="{55B29008-9199-48FB-A71B-BE9E9C1B9E60}">
      <dsp:nvSpPr>
        <dsp:cNvPr id="0" name=""/>
        <dsp:cNvSpPr/>
      </dsp:nvSpPr>
      <dsp:spPr>
        <a:xfrm>
          <a:off x="0" y="1271373"/>
          <a:ext cx="2594919" cy="635686"/>
        </a:xfrm>
        <a:prstGeom prst="trapezoid">
          <a:avLst>
            <a:gd name="adj" fmla="val 68035"/>
          </a:avLst>
        </a:prstGeom>
        <a:solidFill>
          <a:schemeClr val="lt1">
            <a:hueOff val="0"/>
            <a:satOff val="0"/>
            <a:lumOff val="0"/>
            <a:alphaOff val="0"/>
          </a:schemeClr>
        </a:solidFill>
        <a:ln w="12700" cap="flat" cmpd="sng" algn="ctr">
          <a:solidFill>
            <a:schemeClr val="dk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8260" tIns="48260" rIns="48260" bIns="48260" numCol="1" spcCol="1270" anchor="ctr" anchorCtr="0">
          <a:noAutofit/>
        </a:bodyPr>
        <a:lstStyle/>
        <a:p>
          <a:pPr marL="0" lvl="0" indent="0" algn="ctr" defTabSz="1689100">
            <a:lnSpc>
              <a:spcPct val="90000"/>
            </a:lnSpc>
            <a:spcBef>
              <a:spcPct val="0"/>
            </a:spcBef>
            <a:spcAft>
              <a:spcPct val="35000"/>
            </a:spcAft>
            <a:buNone/>
          </a:pPr>
          <a:endParaRPr lang="en-GB" sz="3800" kern="1200"/>
        </a:p>
      </dsp:txBody>
      <dsp:txXfrm>
        <a:off x="454110" y="1271373"/>
        <a:ext cx="1686697" cy="6356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814719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56907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1649378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88D2671A-8976-48F5-806E-762D8EB65A7D}"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7568417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8D2671A-8976-48F5-806E-762D8EB65A7D}" type="datetimeFigureOut">
              <a:rPr lang="en-GB" smtClean="0"/>
              <a:t>25/11/2021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8912688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88D2671A-8976-48F5-806E-762D8EB65A7D}"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92560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88D2671A-8976-48F5-806E-762D8EB65A7D}" type="datetimeFigureOut">
              <a:rPr lang="en-GB" smtClean="0"/>
              <a:t>25/11/2021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4217795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88D2671A-8976-48F5-806E-762D8EB65A7D}" type="datetimeFigureOut">
              <a:rPr lang="en-GB" smtClean="0"/>
              <a:t>25/11/2021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6811901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D2671A-8976-48F5-806E-762D8EB65A7D}" type="datetimeFigureOut">
              <a:rPr lang="en-GB" smtClean="0"/>
              <a:t>25/11/2021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3889589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6003800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8D2671A-8976-48F5-806E-762D8EB65A7D}" type="datetimeFigureOut">
              <a:rPr lang="en-GB" smtClean="0"/>
              <a:t>25/11/2021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37B9ECC-7AFE-4A5B-B181-47C31380EAA5}" type="slidenum">
              <a:rPr lang="en-GB" smtClean="0"/>
              <a:t>‹#›</a:t>
            </a:fld>
            <a:endParaRPr lang="en-GB"/>
          </a:p>
        </p:txBody>
      </p:sp>
    </p:spTree>
    <p:extLst>
      <p:ext uri="{BB962C8B-B14F-4D97-AF65-F5344CB8AC3E}">
        <p14:creationId xmlns:p14="http://schemas.microsoft.com/office/powerpoint/2010/main" val="2410045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D2671A-8976-48F5-806E-762D8EB65A7D}" type="datetimeFigureOut">
              <a:rPr lang="en-GB" smtClean="0"/>
              <a:t>25/11/2021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7B9ECC-7AFE-4A5B-B181-47C31380EAA5}" type="slidenum">
              <a:rPr lang="en-GB" smtClean="0"/>
              <a:t>‹#›</a:t>
            </a:fld>
            <a:endParaRPr lang="en-GB"/>
          </a:p>
        </p:txBody>
      </p:sp>
    </p:spTree>
    <p:extLst>
      <p:ext uri="{BB962C8B-B14F-4D97-AF65-F5344CB8AC3E}">
        <p14:creationId xmlns:p14="http://schemas.microsoft.com/office/powerpoint/2010/main" val="3353308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diagramLayout" Target="../diagrams/layout1.xml"/><Relationship Id="rId7" Type="http://schemas.openxmlformats.org/officeDocument/2006/relationships/image" Target="../media/image7.pn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12.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2FE83C-01DC-4254-8AE4-78283310488E}"/>
              </a:ext>
            </a:extLst>
          </p:cNvPr>
          <p:cNvSpPr>
            <a:spLocks noGrp="1"/>
          </p:cNvSpPr>
          <p:nvPr>
            <p:ph type="ctrTitle"/>
          </p:nvPr>
        </p:nvSpPr>
        <p:spPr>
          <a:xfrm>
            <a:off x="1524000" y="703385"/>
            <a:ext cx="9144000" cy="1642012"/>
          </a:xfrm>
          <a:solidFill>
            <a:schemeClr val="bg1">
              <a:lumMod val="85000"/>
            </a:schemeClr>
          </a:solidFill>
        </p:spPr>
        <p:txBody>
          <a:bodyPr>
            <a:normAutofit fontScale="90000"/>
          </a:bodyPr>
          <a:lstStyle/>
          <a:p>
            <a:r>
              <a:rPr lang="en-GB">
                <a:cs typeface="Calibri Light"/>
              </a:rPr>
              <a:t>Weekly Homework Grids and Extended Responses</a:t>
            </a:r>
            <a:endParaRPr lang="en-GB"/>
          </a:p>
        </p:txBody>
      </p:sp>
      <p:sp>
        <p:nvSpPr>
          <p:cNvPr id="3" name="Subtitle 2">
            <a:extLst>
              <a:ext uri="{FF2B5EF4-FFF2-40B4-BE49-F238E27FC236}">
                <a16:creationId xmlns:a16="http://schemas.microsoft.com/office/drawing/2014/main" id="{C25CDF2E-525D-4A43-8E4E-9A0272DC171D}"/>
              </a:ext>
            </a:extLst>
          </p:cNvPr>
          <p:cNvSpPr>
            <a:spLocks noGrp="1"/>
          </p:cNvSpPr>
          <p:nvPr>
            <p:ph type="subTitle" idx="1"/>
          </p:nvPr>
        </p:nvSpPr>
        <p:spPr>
          <a:xfrm>
            <a:off x="1524000" y="2638755"/>
            <a:ext cx="9144000" cy="3395422"/>
          </a:xfrm>
        </p:spPr>
        <p:txBody>
          <a:bodyPr vert="horz" lIns="91440" tIns="45720" rIns="91440" bIns="45720" rtlCol="0" anchor="t">
            <a:normAutofit/>
          </a:bodyPr>
          <a:lstStyle/>
          <a:p>
            <a:r>
              <a:rPr lang="en-US" b="1" dirty="0">
                <a:ea typeface="+mn-lt"/>
                <a:cs typeface="+mn-lt"/>
              </a:rPr>
              <a:t>YEAR 11 BOOKLET – Part 2 </a:t>
            </a:r>
            <a:endParaRPr lang="en-US" dirty="0">
              <a:ea typeface="+mn-lt"/>
              <a:cs typeface="+mn-lt"/>
            </a:endParaRPr>
          </a:p>
          <a:p>
            <a:endParaRPr lang="en-US">
              <a:ea typeface="+mn-lt"/>
              <a:cs typeface="+mn-lt"/>
            </a:endParaRPr>
          </a:p>
          <a:p>
            <a:r>
              <a:rPr lang="en-US" b="1" dirty="0">
                <a:ea typeface="+mn-lt"/>
                <a:cs typeface="+mn-lt"/>
              </a:rPr>
              <a:t>SPRING</a:t>
            </a:r>
            <a:endParaRPr lang="en-US" dirty="0">
              <a:ea typeface="+mn-lt"/>
              <a:cs typeface="+mn-lt"/>
            </a:endParaRPr>
          </a:p>
          <a:p>
            <a:endParaRPr lang="en-US">
              <a:ea typeface="+mn-lt"/>
              <a:cs typeface="+mn-lt"/>
            </a:endParaRPr>
          </a:p>
          <a:p>
            <a:pPr algn="l"/>
            <a:r>
              <a:rPr lang="en-US" dirty="0">
                <a:ea typeface="+mn-lt"/>
                <a:cs typeface="+mn-lt"/>
              </a:rPr>
              <a:t>Name: _____________________________</a:t>
            </a:r>
          </a:p>
          <a:p>
            <a:pPr algn="l"/>
            <a:r>
              <a:rPr lang="en-US" dirty="0">
                <a:ea typeface="+mn-lt"/>
                <a:cs typeface="+mn-lt"/>
              </a:rPr>
              <a:t>Teacher: ____________________________</a:t>
            </a:r>
          </a:p>
          <a:p>
            <a:pPr algn="l"/>
            <a:r>
              <a:rPr lang="en-US" dirty="0">
                <a:ea typeface="+mn-lt"/>
                <a:cs typeface="+mn-lt"/>
              </a:rPr>
              <a:t>Room: ______________________________</a:t>
            </a:r>
          </a:p>
          <a:p>
            <a:endParaRPr lang="en-GB">
              <a:cs typeface="Calibri"/>
            </a:endParaRPr>
          </a:p>
        </p:txBody>
      </p:sp>
    </p:spTree>
    <p:extLst>
      <p:ext uri="{BB962C8B-B14F-4D97-AF65-F5344CB8AC3E}">
        <p14:creationId xmlns:p14="http://schemas.microsoft.com/office/powerpoint/2010/main" val="94104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a:t>
            </a:r>
            <a:r>
              <a:rPr lang="en-GB" sz="1600">
                <a:ea typeface="+mn-lt"/>
                <a:cs typeface="+mn-lt"/>
              </a:rPr>
              <a:t>                                Name: ________________________________________     </a:t>
            </a:r>
            <a:r>
              <a:rPr lang="en-GB" sz="1600"/>
              <a:t>  Spring 1.11</a:t>
            </a:r>
          </a:p>
        </p:txBody>
      </p:sp>
      <p:graphicFrame>
        <p:nvGraphicFramePr>
          <p:cNvPr id="4" name="Table 3"/>
          <p:cNvGraphicFramePr>
            <a:graphicFrameLocks noGrp="1"/>
          </p:cNvGraphicFramePr>
          <p:nvPr>
            <p:extLst>
              <p:ext uri="{D42A27DB-BD31-4B8C-83A1-F6EECF244321}">
                <p14:modId xmlns:p14="http://schemas.microsoft.com/office/powerpoint/2010/main" val="4223033661"/>
              </p:ext>
            </p:extLst>
          </p:nvPr>
        </p:nvGraphicFramePr>
        <p:xfrm>
          <a:off x="183701" y="624634"/>
          <a:ext cx="11913327" cy="621792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Develop your understanding of the character Fezziwig: </a:t>
                      </a:r>
                    </a:p>
                    <a:p>
                      <a:pPr marL="0" lvl="0" indent="0">
                        <a:buNone/>
                      </a:pPr>
                      <a:r>
                        <a:rPr lang="en-GB" sz="1200" b="1" baseline="0" dirty="0"/>
                        <a:t>A) Who is Fezziwig?</a:t>
                      </a:r>
                    </a:p>
                    <a:p>
                      <a:pPr marL="0" lvl="0" indent="0">
                        <a:buNone/>
                      </a:pPr>
                      <a:r>
                        <a:rPr lang="en-GB" sz="1200" b="1" baseline="0" dirty="0"/>
                        <a:t>__________________________________________________________________________________________________</a:t>
                      </a:r>
                    </a:p>
                    <a:p>
                      <a:pPr marL="0" lvl="0" indent="0">
                        <a:buNone/>
                      </a:pPr>
                      <a:endParaRPr lang="en-GB" sz="1200" b="1" baseline="0"/>
                    </a:p>
                    <a:p>
                      <a:pPr marL="0" lvl="0" indent="0">
                        <a:buNone/>
                      </a:pPr>
                      <a:r>
                        <a:rPr lang="en-GB" sz="1200" b="1" baseline="0" dirty="0"/>
                        <a:t>B) What does Fezziwig do? </a:t>
                      </a:r>
                    </a:p>
                    <a:p>
                      <a:pPr marL="0" lvl="0" indent="0">
                        <a:buNone/>
                      </a:pPr>
                      <a:r>
                        <a:rPr lang="en-GB" sz="1200" b="1" baseline="0" dirty="0"/>
                        <a:t>____________________________________________________________________________________________________________________________________________________________________________________________________</a:t>
                      </a:r>
                    </a:p>
                    <a:p>
                      <a:pPr marL="0" lvl="0" indent="0">
                        <a:buNone/>
                      </a:pPr>
                      <a:endParaRPr lang="en-GB" sz="1200" b="1" baseline="0"/>
                    </a:p>
                    <a:p>
                      <a:pPr marL="0" lvl="0" indent="0">
                        <a:buNone/>
                      </a:pPr>
                      <a:r>
                        <a:rPr lang="en-GB" sz="1200" b="1" baseline="0" dirty="0"/>
                        <a:t>C) What lessons does Dickens teach us through the character of Fezziwig? </a:t>
                      </a:r>
                    </a:p>
                    <a:p>
                      <a:pPr marL="0" lvl="0" indent="0">
                        <a:buNone/>
                      </a:pPr>
                      <a:r>
                        <a:rPr lang="en-GB" sz="1200" b="1" i="0" u="none" strike="noStrike" baseline="0" noProof="0" dirty="0">
                          <a:latin typeface="Calibri"/>
                        </a:rPr>
                        <a:t>___________________________________________________________________________________________________________________________________________________</a:t>
                      </a:r>
                      <a:endParaRPr lang="en-US" sz="1200" b="0" i="0" u="none" strike="noStrike" baseline="0" noProof="0" dirty="0">
                        <a:latin typeface="Calibri"/>
                      </a:endParaRPr>
                    </a:p>
                    <a:p>
                      <a:pPr marL="0" lvl="0" indent="0">
                        <a:buNone/>
                      </a:pPr>
                      <a:r>
                        <a:rPr lang="en-GB" sz="1200" b="1" i="0" u="none" strike="noStrike" baseline="0" noProof="0" dirty="0"/>
                        <a:t>_________________________________________________</a:t>
                      </a:r>
                    </a:p>
                  </a:txBody>
                  <a:tcPr/>
                </a:tc>
                <a:tc>
                  <a:txBody>
                    <a:bodyPr/>
                    <a:lstStyle/>
                    <a:p>
                      <a:r>
                        <a:rPr lang="en-GB" sz="1200" b="1" dirty="0"/>
                        <a:t>2.</a:t>
                      </a:r>
                      <a:r>
                        <a:rPr lang="en-GB" sz="1200" b="1" i="0" u="none" strike="noStrike" baseline="0" noProof="0" dirty="0">
                          <a:latin typeface="Calibri"/>
                        </a:rPr>
                        <a:t> How are Lady Capulet and Lord </a:t>
                      </a:r>
                      <a:r>
                        <a:rPr lang="en-GB" sz="1200" b="1" i="0" u="none" strike="noStrike" baseline="0" noProof="0" dirty="0" err="1">
                          <a:latin typeface="Calibri"/>
                        </a:rPr>
                        <a:t>Capuler</a:t>
                      </a:r>
                      <a:r>
                        <a:rPr lang="en-GB" sz="1200" b="1" i="0" u="none" strike="noStrike" baseline="0" noProof="0" dirty="0">
                          <a:latin typeface="Calibri"/>
                        </a:rPr>
                        <a:t> similar and different? </a:t>
                      </a:r>
                    </a:p>
                    <a:p>
                      <a:pPr lvl="0">
                        <a:buNone/>
                      </a:pPr>
                      <a:endParaRPr lang="en-GB" sz="1200" b="0" i="0" u="none" strike="noStrike" baseline="0" noProof="0">
                        <a:latin typeface="Calibri"/>
                      </a:endParaRPr>
                    </a:p>
                    <a:p>
                      <a:pPr marL="0" lvl="0" indent="0">
                        <a:buNone/>
                      </a:pPr>
                      <a:r>
                        <a:rPr lang="en-GB" sz="1200" b="1" i="0" u="none" strike="noStrike" baseline="0" noProof="0" dirty="0">
                          <a:latin typeface="Calibri"/>
                        </a:rPr>
                        <a:t>Similarities:_________________________________________________________________________________________________________________________________________</a:t>
                      </a:r>
                    </a:p>
                    <a:p>
                      <a:pPr marL="0" lvl="0" indent="0">
                        <a:buNone/>
                      </a:pPr>
                      <a:r>
                        <a:rPr lang="en-GB" sz="1200" b="1" i="0" u="none" strike="noStrike" baseline="0" noProof="0" dirty="0"/>
                        <a:t>________________________________________________________________________________________________</a:t>
                      </a:r>
                      <a:endParaRPr lang="en-GB" dirty="0"/>
                    </a:p>
                    <a:p>
                      <a:pPr lvl="0">
                        <a:buNone/>
                      </a:pPr>
                      <a:endParaRPr lang="en-GB" sz="1200" b="0" i="0" u="none" strike="noStrike" baseline="0" noProof="0">
                        <a:latin typeface="Calibri"/>
                      </a:endParaRPr>
                    </a:p>
                    <a:p>
                      <a:pPr marL="0" lvl="0" indent="0">
                        <a:buNone/>
                      </a:pPr>
                      <a:r>
                        <a:rPr lang="en-GB" sz="1200" b="1" i="0" u="none" strike="noStrike" baseline="0" noProof="0" dirty="0">
                          <a:latin typeface="Calibri"/>
                        </a:rPr>
                        <a:t>Differences:_________________________________________________________________________________________________________________________________________</a:t>
                      </a:r>
                      <a:endParaRPr lang="en-US" sz="1200" b="0" i="0" u="none" strike="noStrike" baseline="0" noProof="0" dirty="0"/>
                    </a:p>
                    <a:p>
                      <a:pPr marL="0" lvl="0" indent="0">
                        <a:buNone/>
                      </a:pPr>
                      <a:r>
                        <a:rPr lang="en-GB" sz="1200" b="1" i="0" u="none" strike="noStrike" baseline="0" noProof="0" dirty="0"/>
                        <a:t>________________________________________________________________________________________________</a:t>
                      </a:r>
                      <a:endParaRPr lang="en-GB" sz="1200" b="0" i="0" u="none" strike="noStrike" baseline="0" noProof="0" dirty="0"/>
                    </a:p>
                  </a:txBody>
                  <a:tcPr/>
                </a:tc>
                <a:tc rowSpan="2">
                  <a:txBody>
                    <a:bodyPr/>
                    <a:lstStyle/>
                    <a:p>
                      <a:pPr lvl="0">
                        <a:buNone/>
                      </a:pPr>
                      <a:r>
                        <a:rPr lang="en-GB" sz="1200" b="1" i="0" u="none" strike="noStrike" noProof="0" dirty="0"/>
                        <a:t>3. Using your knowledge of 'Romeo and Juliet' write one developed SEAL paragraph. </a:t>
                      </a:r>
                      <a:endParaRPr lang="en-US" sz="1200" b="0" i="0" u="none" strike="noStrike" noProof="0" dirty="0"/>
                    </a:p>
                    <a:p>
                      <a:pPr lvl="0">
                        <a:buNone/>
                      </a:pPr>
                      <a:r>
                        <a:rPr lang="en-GB" sz="1200" b="1" i="0" u="none" strike="noStrike" noProof="0" dirty="0"/>
                        <a:t>A student having read 'A Christmas Carol' said: 'Scrooge is not necessarily cruel: he is practical, logical and frugal'. </a:t>
                      </a:r>
                      <a:endParaRPr lang="en-US" sz="1200" b="0" i="0" u="none" strike="noStrike" noProof="0" dirty="0"/>
                    </a:p>
                    <a:p>
                      <a:pPr lvl="0">
                        <a:buNone/>
                      </a:pPr>
                      <a:r>
                        <a:rPr lang="en-GB" sz="1200" b="1" i="0" u="none" strike="noStrike" noProof="0" dirty="0"/>
                        <a:t>To what extent do you agree? </a:t>
                      </a:r>
                      <a:endParaRPr lang="en-US" sz="1200" b="0" i="0" u="none" strike="noStrike" noProof="0" dirty="0"/>
                    </a:p>
                    <a:p>
                      <a:pPr lvl="0">
                        <a:buNone/>
                      </a:pPr>
                      <a:r>
                        <a:rPr lang="en-GB" sz="1200" b="1" i="0" u="none" strike="noStrike" noProof="0" dirty="0"/>
                        <a:t>__</a:t>
                      </a:r>
                      <a:r>
                        <a:rPr lang="en-GB" sz="1200" b="0"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i="0" u="none" strike="noStrike" noProof="0" dirty="0"/>
                        <a:t>__</a:t>
                      </a:r>
                      <a:r>
                        <a:rPr lang="en-GB" sz="1200" b="0"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i="0" u="none" strike="noStrike" noProof="0" dirty="0"/>
                        <a:t>__</a:t>
                      </a:r>
                      <a:r>
                        <a:rPr lang="en-GB" sz="1200" b="0" i="0" u="none" strike="noStrike"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dirty="0"/>
                    </a:p>
                  </a:txBody>
                  <a:tcPr/>
                </a:tc>
                <a:extLst>
                  <a:ext uri="{0D108BD9-81ED-4DB2-BD59-A6C34878D82A}">
                    <a16:rowId xmlns:a16="http://schemas.microsoft.com/office/drawing/2014/main" val="3606664193"/>
                  </a:ext>
                </a:extLst>
              </a:tr>
              <a:tr h="2892820">
                <a:tc>
                  <a:txBody>
                    <a:bodyPr/>
                    <a:lstStyle/>
                    <a:p>
                      <a:r>
                        <a:rPr lang="en-GB" sz="1200" b="1" dirty="0"/>
                        <a:t>4. </a:t>
                      </a:r>
                      <a:r>
                        <a:rPr lang="en-GB" sz="1200" b="1" i="0" u="none" strike="noStrike" noProof="0" dirty="0">
                          <a:latin typeface="Calibri"/>
                        </a:rPr>
                        <a:t>Circle the subordinating conjunction in each sentence below:</a:t>
                      </a:r>
                      <a:endParaRPr lang="en-US" b="1" i="0" u="none" strike="noStrike" noProof="0" dirty="0">
                        <a:latin typeface="Calibri"/>
                      </a:endParaRPr>
                    </a:p>
                    <a:p>
                      <a:pPr lvl="0">
                        <a:buNone/>
                      </a:pPr>
                      <a:r>
                        <a:rPr lang="en-GB" sz="1400" b="0" i="0" u="none" strike="noStrike" noProof="0" dirty="0">
                          <a:latin typeface="Calibri"/>
                        </a:rPr>
                        <a:t>1) The children went inside as it was raining.</a:t>
                      </a:r>
                      <a:endParaRPr lang="en-US" sz="1400" b="0" i="0" u="none" strike="noStrike" noProof="0" dirty="0">
                        <a:latin typeface="Calibri"/>
                      </a:endParaRPr>
                    </a:p>
                    <a:p>
                      <a:pPr lvl="0">
                        <a:buNone/>
                      </a:pPr>
                      <a:endParaRPr lang="en-GB" sz="1400" b="0" i="0" u="none" strike="noStrike" noProof="0">
                        <a:latin typeface="Calibri"/>
                      </a:endParaRPr>
                    </a:p>
                    <a:p>
                      <a:pPr lvl="0">
                        <a:buNone/>
                      </a:pPr>
                      <a:r>
                        <a:rPr lang="en-GB" sz="1400" b="0" i="0" u="none" strike="noStrike" noProof="0" dirty="0">
                          <a:latin typeface="Calibri"/>
                        </a:rPr>
                        <a:t>2) David went shopping even though he had no money. </a:t>
                      </a:r>
                      <a:endParaRPr lang="en-US" sz="1400" b="0" i="0" u="none" strike="noStrike" noProof="0" dirty="0">
                        <a:latin typeface="Calibri"/>
                      </a:endParaRPr>
                    </a:p>
                    <a:p>
                      <a:pPr lvl="0">
                        <a:buNone/>
                      </a:pPr>
                      <a:endParaRPr lang="en-GB" sz="1400" b="0" i="0" u="none" strike="noStrike" noProof="0">
                        <a:latin typeface="Calibri"/>
                      </a:endParaRPr>
                    </a:p>
                    <a:p>
                      <a:pPr lvl="0">
                        <a:buNone/>
                      </a:pPr>
                      <a:r>
                        <a:rPr lang="en-GB" sz="1400" b="0" i="0" u="none" strike="noStrike" noProof="0" dirty="0">
                          <a:latin typeface="Calibri"/>
                        </a:rPr>
                        <a:t>3) Because it was cold, David fetched his coat. </a:t>
                      </a:r>
                      <a:endParaRPr lang="en-US" sz="2000" b="0" i="0" u="none" strike="noStrike" noProof="0" dirty="0">
                        <a:latin typeface="Calibri"/>
                      </a:endParaRPr>
                    </a:p>
                    <a:p>
                      <a:pPr lvl="0">
                        <a:buNone/>
                      </a:pPr>
                      <a:endParaRPr lang="en-GB" sz="1400" b="0" i="0" u="none" strike="noStrike" noProof="0">
                        <a:latin typeface="Calibri"/>
                      </a:endParaRPr>
                    </a:p>
                    <a:p>
                      <a:pPr lvl="0">
                        <a:buNone/>
                      </a:pPr>
                      <a:r>
                        <a:rPr lang="en-GB" sz="1400" b="0" i="0" u="none" strike="noStrike" noProof="0" dirty="0">
                          <a:latin typeface="Calibri"/>
                        </a:rPr>
                        <a:t>4) Anna did her homework before she went to the park. </a:t>
                      </a:r>
                      <a:endParaRPr lang="en-US" sz="2000" b="0" i="0" u="none" strike="noStrike" noProof="0" dirty="0">
                        <a:latin typeface="Calibri"/>
                      </a:endParaRPr>
                    </a:p>
                    <a:p>
                      <a:pPr lvl="0">
                        <a:buNone/>
                      </a:pPr>
                      <a:endParaRPr lang="en-GB" sz="1400" b="0" i="0" u="none" strike="noStrike" noProof="0">
                        <a:latin typeface="Calibri"/>
                      </a:endParaRPr>
                    </a:p>
                    <a:p>
                      <a:pPr lvl="0">
                        <a:buNone/>
                      </a:pPr>
                      <a:r>
                        <a:rPr lang="en-GB" sz="1400" b="0" i="0" u="none" strike="noStrike" noProof="0" dirty="0">
                          <a:latin typeface="Calibri"/>
                        </a:rPr>
                        <a:t>5) While she waited, Sarah checked her emails. </a:t>
                      </a:r>
                      <a:endParaRPr lang="en-US" sz="2000" b="0" i="0" u="none" strike="noStrike" noProof="0" dirty="0">
                        <a:latin typeface="Calibri"/>
                      </a:endParaRPr>
                    </a:p>
                    <a:p>
                      <a:pPr lvl="0">
                        <a:buNone/>
                      </a:pPr>
                      <a:endParaRPr lang="en-GB" sz="1400" b="0" i="0" u="none" strike="noStrike" noProof="0">
                        <a:latin typeface="Calibri"/>
                      </a:endParaRPr>
                    </a:p>
                  </a:txBody>
                  <a:tcPr/>
                </a:tc>
                <a:tc>
                  <a:txBody>
                    <a:bodyPr/>
                    <a:lstStyle/>
                    <a:p>
                      <a:r>
                        <a:rPr lang="en-GB" sz="1200" b="1" dirty="0"/>
                        <a:t>5.</a:t>
                      </a:r>
                      <a:r>
                        <a:rPr lang="en-GB" sz="1200" b="1" baseline="0" dirty="0"/>
                        <a:t> A) What form does Shakespeare use for the Prologue?</a:t>
                      </a:r>
                    </a:p>
                    <a:p>
                      <a:pPr lvl="0">
                        <a:buNone/>
                      </a:pPr>
                      <a:r>
                        <a:rPr lang="en-GB" sz="1400" b="1" baseline="0" dirty="0"/>
                        <a:t>____________________________________________________________________________________</a:t>
                      </a:r>
                      <a:endParaRPr lang="en-GB" sz="1200" b="1" baseline="0" dirty="0"/>
                    </a:p>
                    <a:p>
                      <a:pPr lvl="0">
                        <a:buNone/>
                      </a:pPr>
                      <a:endParaRPr lang="en-GB" sz="1200" b="1" baseline="0"/>
                    </a:p>
                    <a:p>
                      <a:pPr lvl="0">
                        <a:buNone/>
                      </a:pPr>
                      <a:r>
                        <a:rPr lang="en-GB" sz="1200" b="1" i="0" u="none" strike="noStrike" baseline="0" noProof="0" dirty="0">
                          <a:latin typeface="Calibri"/>
                        </a:rPr>
                        <a:t>B) How is this effective?</a:t>
                      </a:r>
                      <a:r>
                        <a:rPr lang="en-GB" sz="1400" b="1" i="0" u="none" strike="noStrike" baseline="0" noProof="0" dirty="0">
                          <a:latin typeface="Calibri"/>
                        </a:rPr>
                        <a:t> ____________________________________________________________________________________</a:t>
                      </a:r>
                    </a:p>
                    <a:p>
                      <a:pPr lvl="0">
                        <a:buNone/>
                      </a:pPr>
                      <a:r>
                        <a:rPr lang="en-GB" sz="1400" b="1" i="0" u="none" strike="noStrike" baseline="0" noProof="0" dirty="0">
                          <a:latin typeface="Calibri"/>
                        </a:rPr>
                        <a:t>____________________________________________________________________________________</a:t>
                      </a:r>
                    </a:p>
                    <a:p>
                      <a:pPr lvl="0">
                        <a:buNone/>
                      </a:pPr>
                      <a:endParaRPr lang="en-GB" sz="1400" b="1" i="0" u="none" strike="noStrike" baseline="0" noProof="0">
                        <a:latin typeface="Calibri"/>
                      </a:endParaRPr>
                    </a:p>
                    <a:p>
                      <a:pPr lvl="0">
                        <a:buNone/>
                      </a:pPr>
                      <a:r>
                        <a:rPr lang="en-GB" sz="1200" b="1" i="0" u="none" strike="noStrike" baseline="0" noProof="0" dirty="0">
                          <a:latin typeface="Calibri"/>
                        </a:rPr>
                        <a:t>C) Which line from the Prologue do you think best summarises the play? </a:t>
                      </a:r>
                      <a:r>
                        <a:rPr lang="en-GB" sz="1400" b="1" i="0" u="none" strike="noStrike" baseline="0" noProof="0" dirty="0">
                          <a:latin typeface="Calibri"/>
                        </a:rPr>
                        <a:t> _______________________________________________________________________________</a:t>
                      </a:r>
                      <a:endParaRPr lang="en-GB" dirty="0"/>
                    </a:p>
                  </a:txBody>
                  <a:tcPr/>
                </a:tc>
                <a:tc vMerge="1">
                  <a:txBody>
                    <a:bodyPr/>
                    <a:lstStyle/>
                    <a:p>
                      <a:endParaRPr lang="en-US"/>
                    </a:p>
                  </a:txBody>
                  <a:tcPr/>
                </a:tc>
                <a:extLst>
                  <a:ext uri="{0D108BD9-81ED-4DB2-BD59-A6C34878D82A}">
                    <a16:rowId xmlns:a16="http://schemas.microsoft.com/office/drawing/2014/main" val="4145184444"/>
                  </a:ext>
                </a:extLst>
              </a:tr>
            </a:tbl>
          </a:graphicData>
        </a:graphic>
      </p:graphicFrame>
    </p:spTree>
    <p:extLst>
      <p:ext uri="{BB962C8B-B14F-4D97-AF65-F5344CB8AC3E}">
        <p14:creationId xmlns:p14="http://schemas.microsoft.com/office/powerpoint/2010/main" val="13265750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1175216" y="279790"/>
            <a:ext cx="5181600" cy="1114170"/>
          </a:xfrm>
        </p:spPr>
        <p:txBody>
          <a:bodyPr>
            <a:noAutofit/>
          </a:bodyPr>
          <a:lstStyle/>
          <a:p>
            <a:r>
              <a:rPr lang="en-GB" sz="1600" b="1"/>
              <a:t>Week 11 Literature HW</a:t>
            </a:r>
            <a:r>
              <a:rPr lang="en-GB" sz="1600"/>
              <a:t>:</a:t>
            </a:r>
            <a:br>
              <a:rPr lang="en-GB" sz="1600"/>
            </a:br>
            <a:br>
              <a:rPr lang="en-GB" sz="1600"/>
            </a:br>
            <a:r>
              <a:rPr lang="en-GB" sz="1600"/>
              <a:t>Explore how Shakespeare presents the character of Lady Capulet. </a:t>
            </a:r>
            <a:br>
              <a:rPr lang="en-GB" sz="1600"/>
            </a:br>
            <a:endParaRPr lang="en-GB" sz="1600" b="1"/>
          </a:p>
        </p:txBody>
      </p:sp>
      <p:sp>
        <p:nvSpPr>
          <p:cNvPr id="4" name="TextBox 3">
            <a:extLst>
              <a:ext uri="{FF2B5EF4-FFF2-40B4-BE49-F238E27FC236}">
                <a16:creationId xmlns:a16="http://schemas.microsoft.com/office/drawing/2014/main" id="{D702EDE6-8957-4BA6-9537-5E8845AF0CC4}"/>
              </a:ext>
            </a:extLst>
          </p:cNvPr>
          <p:cNvSpPr txBox="1"/>
          <p:nvPr/>
        </p:nvSpPr>
        <p:spPr>
          <a:xfrm>
            <a:off x="1175216" y="1911820"/>
            <a:ext cx="5181600" cy="4801314"/>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TextBox 2">
            <a:extLst>
              <a:ext uri="{FF2B5EF4-FFF2-40B4-BE49-F238E27FC236}">
                <a16:creationId xmlns:a16="http://schemas.microsoft.com/office/drawing/2014/main" id="{622E1B3D-B96C-439F-B138-37A4F17E2078}"/>
              </a:ext>
            </a:extLst>
          </p:cNvPr>
          <p:cNvSpPr txBox="1"/>
          <p:nvPr/>
        </p:nvSpPr>
        <p:spPr>
          <a:xfrm rot="16200000">
            <a:off x="-2087920" y="3166511"/>
            <a:ext cx="5632311" cy="1169551"/>
          </a:xfrm>
          <a:prstGeom prst="rect">
            <a:avLst/>
          </a:prstGeom>
          <a:noFill/>
        </p:spPr>
        <p:txBody>
          <a:bodyPr wrap="square" rtlCol="0">
            <a:spAutoFit/>
          </a:bodyPr>
          <a:lstStyle/>
          <a:p>
            <a:r>
              <a:rPr lang="en-GB" sz="1400" b="1"/>
              <a:t>Success Criteria:</a:t>
            </a:r>
          </a:p>
          <a:p>
            <a:pPr marL="285750" indent="-285750">
              <a:buFont typeface="Wingdings" panose="05000000000000000000" pitchFamily="2" charset="2"/>
              <a:buChar char="q"/>
            </a:pPr>
            <a:r>
              <a:rPr lang="en-GB" sz="1400"/>
              <a:t>Summarise why Lady Capulet may be saying this. </a:t>
            </a:r>
          </a:p>
          <a:p>
            <a:pPr marL="285750" indent="-285750">
              <a:buFont typeface="Wingdings" panose="05000000000000000000" pitchFamily="2" charset="2"/>
              <a:buChar char="q"/>
            </a:pPr>
            <a:r>
              <a:rPr lang="en-GB" sz="1400"/>
              <a:t>Explain what does this tell you about Lady Capulet’s role in the play.</a:t>
            </a:r>
          </a:p>
          <a:p>
            <a:pPr marL="285750" indent="-285750">
              <a:buFont typeface="Wingdings" panose="05000000000000000000" pitchFamily="2" charset="2"/>
              <a:buChar char="q"/>
            </a:pPr>
            <a:r>
              <a:rPr lang="en-GB" sz="1400"/>
              <a:t>Can you compare or contrast her to another character. </a:t>
            </a:r>
          </a:p>
          <a:p>
            <a:endParaRPr lang="en-GB" sz="1400"/>
          </a:p>
        </p:txBody>
      </p:sp>
      <p:sp>
        <p:nvSpPr>
          <p:cNvPr id="8" name="TextBox 7">
            <a:extLst>
              <a:ext uri="{FF2B5EF4-FFF2-40B4-BE49-F238E27FC236}">
                <a16:creationId xmlns:a16="http://schemas.microsoft.com/office/drawing/2014/main" id="{1D878EED-734A-4393-AB9F-B9CF05C8440F}"/>
              </a:ext>
            </a:extLst>
          </p:cNvPr>
          <p:cNvSpPr txBox="1"/>
          <p:nvPr/>
        </p:nvSpPr>
        <p:spPr>
          <a:xfrm>
            <a:off x="1175216" y="1393960"/>
            <a:ext cx="5016034" cy="1384995"/>
          </a:xfrm>
          <a:prstGeom prst="rect">
            <a:avLst/>
          </a:prstGeom>
          <a:solidFill>
            <a:schemeClr val="bg1">
              <a:lumMod val="95000"/>
            </a:schemeClr>
          </a:solidFill>
        </p:spPr>
        <p:txBody>
          <a:bodyPr wrap="square">
            <a:spAutoFit/>
          </a:bodyPr>
          <a:lstStyle/>
          <a:p>
            <a:pPr algn="l"/>
            <a:r>
              <a:rPr lang="en-GB" sz="1200" b="1" i="0" cap="small">
                <a:solidFill>
                  <a:srgbClr val="000000"/>
                </a:solidFill>
                <a:effectLst/>
              </a:rPr>
              <a:t>LADY CAPULET</a:t>
            </a:r>
            <a:r>
              <a:rPr lang="en-GB" sz="1200" b="1" i="0">
                <a:solidFill>
                  <a:srgbClr val="000000"/>
                </a:solidFill>
                <a:effectLst/>
              </a:rPr>
              <a:t> </a:t>
            </a:r>
            <a:br>
              <a:rPr lang="en-GB" sz="1200" b="0" i="0">
                <a:solidFill>
                  <a:srgbClr val="000000"/>
                </a:solidFill>
                <a:effectLst/>
              </a:rPr>
            </a:br>
            <a:r>
              <a:rPr lang="en-GB" sz="1200" b="0" i="0">
                <a:solidFill>
                  <a:srgbClr val="000000"/>
                </a:solidFill>
                <a:effectLst/>
              </a:rPr>
              <a:t>Well, think of marriage now. Younger than you</a:t>
            </a:r>
            <a:br>
              <a:rPr lang="en-GB" sz="1200" b="0" i="0">
                <a:solidFill>
                  <a:srgbClr val="000000"/>
                </a:solidFill>
                <a:effectLst/>
              </a:rPr>
            </a:br>
            <a:r>
              <a:rPr lang="en-GB" sz="1200" b="0" i="0">
                <a:solidFill>
                  <a:srgbClr val="000000"/>
                </a:solidFill>
                <a:effectLst/>
              </a:rPr>
              <a:t>Here in Verona, ladies of esteem,</a:t>
            </a:r>
            <a:br>
              <a:rPr lang="en-GB" sz="1200" b="0" i="0">
                <a:solidFill>
                  <a:srgbClr val="000000"/>
                </a:solidFill>
                <a:effectLst/>
              </a:rPr>
            </a:br>
            <a:r>
              <a:rPr lang="en-GB" sz="1200" b="0" i="0">
                <a:solidFill>
                  <a:srgbClr val="000000"/>
                </a:solidFill>
                <a:effectLst/>
              </a:rPr>
              <a:t>Are made already mothers. By my count</a:t>
            </a:r>
            <a:br>
              <a:rPr lang="en-GB" sz="1200" b="0" i="0">
                <a:solidFill>
                  <a:srgbClr val="000000"/>
                </a:solidFill>
                <a:effectLst/>
              </a:rPr>
            </a:br>
            <a:r>
              <a:rPr lang="en-GB" sz="1200" b="0" i="0">
                <a:solidFill>
                  <a:srgbClr val="000000"/>
                </a:solidFill>
                <a:effectLst/>
              </a:rPr>
              <a:t>I was your mother much upon these years</a:t>
            </a:r>
            <a:br>
              <a:rPr lang="en-GB" sz="1200" b="0" i="0">
                <a:solidFill>
                  <a:srgbClr val="000000"/>
                </a:solidFill>
                <a:effectLst/>
              </a:rPr>
            </a:br>
            <a:r>
              <a:rPr lang="en-GB" sz="1200" b="0" i="0">
                <a:solidFill>
                  <a:srgbClr val="000000"/>
                </a:solidFill>
                <a:effectLst/>
              </a:rPr>
              <a:t>That you are now a maid. Thus, then, in brief:</a:t>
            </a:r>
            <a:br>
              <a:rPr lang="en-GB" sz="1200" b="0" i="0">
                <a:solidFill>
                  <a:srgbClr val="000000"/>
                </a:solidFill>
                <a:effectLst/>
              </a:rPr>
            </a:br>
            <a:r>
              <a:rPr lang="en-GB" sz="1200" b="0" i="0">
                <a:solidFill>
                  <a:srgbClr val="000000"/>
                </a:solidFill>
                <a:effectLst/>
              </a:rPr>
              <a:t>The valiant Paris seeks you for his love</a:t>
            </a:r>
            <a:r>
              <a:rPr lang="en-GB" sz="1200" b="1" i="0">
                <a:solidFill>
                  <a:srgbClr val="000000"/>
                </a:solidFill>
                <a:effectLst/>
              </a:rPr>
              <a:t>.                                        (ACT 1 SCENE 3)</a:t>
            </a:r>
          </a:p>
        </p:txBody>
      </p:sp>
    </p:spTree>
    <p:extLst>
      <p:ext uri="{BB962C8B-B14F-4D97-AF65-F5344CB8AC3E}">
        <p14:creationId xmlns:p14="http://schemas.microsoft.com/office/powerpoint/2010/main" val="20331481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8969" y="110579"/>
            <a:ext cx="12000413" cy="436471"/>
          </a:xfrm>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Spring 1.12</a:t>
            </a:r>
          </a:p>
        </p:txBody>
      </p:sp>
      <p:graphicFrame>
        <p:nvGraphicFramePr>
          <p:cNvPr id="4" name="Table 3"/>
          <p:cNvGraphicFramePr>
            <a:graphicFrameLocks noGrp="1"/>
          </p:cNvGraphicFramePr>
          <p:nvPr>
            <p:extLst>
              <p:ext uri="{D42A27DB-BD31-4B8C-83A1-F6EECF244321}">
                <p14:modId xmlns:p14="http://schemas.microsoft.com/office/powerpoint/2010/main" val="3456446937"/>
              </p:ext>
            </p:extLst>
          </p:nvPr>
        </p:nvGraphicFramePr>
        <p:xfrm>
          <a:off x="183701" y="624634"/>
          <a:ext cx="11913327" cy="601980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Transform the following contextual ideas for 'A Christmas Carol' - give a brief explanation: </a:t>
                      </a:r>
                    </a:p>
                    <a:p>
                      <a:pPr marL="0" lvl="0" indent="0">
                        <a:buNone/>
                      </a:pPr>
                      <a:endParaRPr lang="en-GB" sz="1200" b="1" baseline="0"/>
                    </a:p>
                  </a:txBody>
                  <a:tcPr/>
                </a:tc>
                <a:tc>
                  <a:txBody>
                    <a:bodyPr/>
                    <a:lstStyle/>
                    <a:p>
                      <a:r>
                        <a:rPr lang="en-GB" sz="1200" b="1" dirty="0"/>
                        <a:t>2.</a:t>
                      </a:r>
                      <a:r>
                        <a:rPr lang="en-GB" sz="1200" b="1" baseline="0" dirty="0"/>
                        <a:t> Quick poem timeline – describe the speaker's feelings at the different points in the timeline: </a:t>
                      </a:r>
                      <a:endParaRPr lang="en-US" dirty="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r>
                        <a:rPr lang="en-GB" sz="1050" b="1" baseline="0" dirty="0"/>
                        <a:t>(For a perceptive response, consider changes or no changes in the speaker and its significance)</a:t>
                      </a:r>
                    </a:p>
                  </a:txBody>
                  <a:tcPr/>
                </a:tc>
                <a:tc>
                  <a:txBody>
                    <a:bodyPr/>
                    <a:lstStyle/>
                    <a:p>
                      <a:r>
                        <a:rPr lang="en-GB" sz="1200" b="1" dirty="0"/>
                        <a:t>3. What are the following motifs symbolic of in ‘A Christmas Carol’ </a:t>
                      </a:r>
                      <a:endParaRPr lang="en-GB" sz="1200" b="1"/>
                    </a:p>
                    <a:p>
                      <a:pPr lvl="0">
                        <a:buNone/>
                      </a:pPr>
                      <a:endParaRPr lang="en-GB" sz="1200" b="1"/>
                    </a:p>
                    <a:p>
                      <a:pPr lvl="0">
                        <a:buNone/>
                      </a:pPr>
                      <a:r>
                        <a:rPr lang="en-GB" sz="1200" b="1" dirty="0"/>
                        <a:t>‘bells' :  </a:t>
                      </a:r>
                      <a:r>
                        <a:rPr lang="en-GB" sz="1200" b="1" dirty="0">
                          <a:solidFill>
                            <a:schemeClr val="bg1"/>
                          </a:solidFill>
                        </a:rPr>
                        <a:t>________________________________________</a:t>
                      </a:r>
                    </a:p>
                    <a:p>
                      <a:pPr lvl="0">
                        <a:buNone/>
                      </a:pPr>
                      <a:r>
                        <a:rPr lang="en-GB" sz="1200" b="1" dirty="0"/>
                        <a:t>___________________________________________________________________________________________________________________________________________________</a:t>
                      </a:r>
                    </a:p>
                    <a:p>
                      <a:pPr lvl="0">
                        <a:buNone/>
                      </a:pPr>
                      <a:r>
                        <a:rPr lang="en-GB" sz="1200" b="1" dirty="0"/>
                        <a:t>‘fire' : </a:t>
                      </a:r>
                      <a:r>
                        <a:rPr lang="en-GB" sz="1200" b="1" dirty="0">
                          <a:solidFill>
                            <a:schemeClr val="bg1"/>
                          </a:solidFill>
                        </a:rPr>
                        <a:t>________________________________________</a:t>
                      </a:r>
                    </a:p>
                    <a:p>
                      <a:pPr lvl="0">
                        <a:buNone/>
                      </a:pPr>
                      <a:r>
                        <a:rPr lang="en-GB" sz="1200" b="1" dirty="0"/>
                        <a:t>___________________________________________________________________________________________________________________________________________________</a:t>
                      </a:r>
                    </a:p>
                    <a:p>
                      <a:pPr lvl="0">
                        <a:buNone/>
                      </a:pPr>
                      <a:r>
                        <a:rPr lang="en-GB" sz="1200" b="1" i="0" u="none" strike="noStrike" noProof="0" dirty="0">
                          <a:latin typeface="Calibri"/>
                        </a:rPr>
                        <a:t>‘food' : </a:t>
                      </a:r>
                      <a:r>
                        <a:rPr lang="en-GB" sz="1200" b="1" i="0" u="none" strike="noStrike" noProof="0" dirty="0">
                          <a:solidFill>
                            <a:schemeClr val="bg1"/>
                          </a:solidFill>
                          <a:latin typeface="Calibri"/>
                        </a:rPr>
                        <a:t>_________________________________</a:t>
                      </a:r>
                      <a:endParaRPr lang="en-US" sz="1200" b="0" i="0" u="none" strike="noStrike" noProof="0" dirty="0">
                        <a:solidFill>
                          <a:schemeClr val="bg1"/>
                        </a:solidFill>
                        <a:latin typeface="Calibri"/>
                      </a:endParaRPr>
                    </a:p>
                    <a:p>
                      <a:pPr lvl="0">
                        <a:buNone/>
                      </a:pPr>
                      <a:r>
                        <a:rPr lang="en-GB" sz="1200" b="1" i="0" u="none" strike="noStrike" noProof="0" dirty="0">
                          <a:latin typeface="Calibri"/>
                        </a:rPr>
                        <a:t>___________________________________________________________________________________________________________________________________________________</a:t>
                      </a:r>
                      <a:endParaRPr lang="en-US" sz="1200" b="0" i="0" u="none" strike="noStrike" noProof="0" dirty="0">
                        <a:latin typeface="Calibri"/>
                      </a:endParaRPr>
                    </a:p>
                  </a:txBody>
                  <a:tcPr/>
                </a:tc>
                <a:extLst>
                  <a:ext uri="{0D108BD9-81ED-4DB2-BD59-A6C34878D82A}">
                    <a16:rowId xmlns:a16="http://schemas.microsoft.com/office/drawing/2014/main" val="3606664193"/>
                  </a:ext>
                </a:extLst>
              </a:tr>
              <a:tr h="2892820">
                <a:tc>
                  <a:txBody>
                    <a:bodyPr/>
                    <a:lstStyle/>
                    <a:p>
                      <a:r>
                        <a:rPr lang="en-GB" sz="1200" b="1" dirty="0"/>
                        <a:t>4. Label the features of an article: </a:t>
                      </a:r>
                    </a:p>
                    <a:p>
                      <a:pPr lvl="0">
                        <a:buNone/>
                      </a:pPr>
                      <a:endParaRPr lang="en-GB" sz="1200" b="1"/>
                    </a:p>
                    <a:p>
                      <a:pPr lvl="0">
                        <a:buNone/>
                      </a:pPr>
                      <a:endParaRPr lang="en-GB" sz="1400" b="0"/>
                    </a:p>
                    <a:p>
                      <a:pPr lvl="0">
                        <a:buNone/>
                      </a:pPr>
                      <a:endParaRPr lang="en-GB" sz="1200" b="1"/>
                    </a:p>
                    <a:p>
                      <a:pPr mar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p>
                      <a:pPr marL="0" lvl="0" indent="0">
                        <a:buNone/>
                      </a:pPr>
                      <a:endParaRPr lang="en-GB" sz="1200" b="1"/>
                    </a:p>
                  </a:txBody>
                  <a:tcPr/>
                </a:tc>
                <a:tc gridSpan="2">
                  <a:txBody>
                    <a:bodyPr/>
                    <a:lstStyle/>
                    <a:p>
                      <a:r>
                        <a:rPr lang="en-GB" sz="1200" b="1" dirty="0"/>
                        <a:t>5.</a:t>
                      </a:r>
                      <a:r>
                        <a:rPr lang="en-GB" sz="1200" b="1" baseline="0" dirty="0"/>
                        <a:t>  Write the opening two paragraphs for a letter to your teacher in which you explain your point of view on the below statement: </a:t>
                      </a:r>
                    </a:p>
                    <a:p>
                      <a:pPr lvl="0">
                        <a:buNone/>
                      </a:pPr>
                      <a:r>
                        <a:rPr lang="en-GB" sz="1200" b="1" baseline="0" dirty="0"/>
                        <a:t>' School trips are a waste of time.' </a:t>
                      </a:r>
                    </a:p>
                    <a:p>
                      <a:pPr lvl="0">
                        <a:buNone/>
                      </a:pPr>
                      <a:r>
                        <a:rPr lang="en-GB" sz="1200" b="1" i="0" u="none" strike="noStrike" baseline="0" noProof="0" dirty="0">
                          <a:latin typeface="Calibri"/>
                        </a:rPr>
                        <a:t>__________________________________________________________________________________________________________________________________________________</a:t>
                      </a:r>
                      <a:r>
                        <a:rPr lang="en-GB" sz="1200" b="1" i="0" u="none" strike="noStrike" baseline="0" noProof="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buNone/>
                      </a:pPr>
                      <a:r>
                        <a:rPr lang="en-GB" sz="1200" b="1" i="0" u="none" strike="noStrike" baseline="0" noProof="0" dirty="0"/>
                        <a:t>(Extension: complete the full letter by adding 3 more paragraphs)</a:t>
                      </a:r>
                    </a:p>
                  </a:txBody>
                  <a:tcPr/>
                </a:tc>
                <a:tc hMerge="1">
                  <a:txBody>
                    <a:bodyPr/>
                    <a:lstStyle/>
                    <a:p>
                      <a:endParaRPr lang="en-GB" sz="1400" b="1" i="1" u="none" strike="noStrike" baseline="0" noProof="0">
                        <a:latin typeface="Calibri"/>
                      </a:endParaRPr>
                    </a:p>
                  </a:txBody>
                  <a:tcPr/>
                </a:tc>
                <a:extLst>
                  <a:ext uri="{0D108BD9-81ED-4DB2-BD59-A6C34878D82A}">
                    <a16:rowId xmlns:a16="http://schemas.microsoft.com/office/drawing/2014/main" val="4145184444"/>
                  </a:ext>
                </a:extLst>
              </a:tr>
            </a:tbl>
          </a:graphicData>
        </a:graphic>
      </p:graphicFrame>
      <p:pic>
        <p:nvPicPr>
          <p:cNvPr id="9" name="Picture 9">
            <a:extLst>
              <a:ext uri="{FF2B5EF4-FFF2-40B4-BE49-F238E27FC236}">
                <a16:creationId xmlns:a16="http://schemas.microsoft.com/office/drawing/2014/main" id="{8F8A5671-D99D-411C-9E48-7FF7BB39E694}"/>
              </a:ext>
            </a:extLst>
          </p:cNvPr>
          <p:cNvPicPr>
            <a:picLocks noChangeAspect="1"/>
          </p:cNvPicPr>
          <p:nvPr/>
        </p:nvPicPr>
        <p:blipFill>
          <a:blip r:embed="rId2"/>
          <a:stretch>
            <a:fillRect/>
          </a:stretch>
        </p:blipFill>
        <p:spPr>
          <a:xfrm>
            <a:off x="4230515" y="1184318"/>
            <a:ext cx="1609725" cy="638175"/>
          </a:xfrm>
          <a:prstGeom prst="rect">
            <a:avLst/>
          </a:prstGeom>
        </p:spPr>
      </p:pic>
      <p:pic>
        <p:nvPicPr>
          <p:cNvPr id="11" name="Picture 9" descr="A close up of a wire fence&#10;&#10;Description generated with high confidence">
            <a:extLst>
              <a:ext uri="{FF2B5EF4-FFF2-40B4-BE49-F238E27FC236}">
                <a16:creationId xmlns:a16="http://schemas.microsoft.com/office/drawing/2014/main" id="{F7EB046A-28BE-4210-8917-D0A94766558C}"/>
              </a:ext>
            </a:extLst>
          </p:cNvPr>
          <p:cNvPicPr>
            <a:picLocks noChangeAspect="1"/>
          </p:cNvPicPr>
          <p:nvPr/>
        </p:nvPicPr>
        <p:blipFill>
          <a:blip r:embed="rId2"/>
          <a:stretch>
            <a:fillRect/>
          </a:stretch>
        </p:blipFill>
        <p:spPr>
          <a:xfrm>
            <a:off x="6392947" y="1184318"/>
            <a:ext cx="1609725" cy="638175"/>
          </a:xfrm>
          <a:prstGeom prst="rect">
            <a:avLst/>
          </a:prstGeom>
        </p:spPr>
      </p:pic>
      <p:pic>
        <p:nvPicPr>
          <p:cNvPr id="12" name="Picture 9" descr="A close up of a wire fence&#10;&#10;Description generated with high confidence">
            <a:extLst>
              <a:ext uri="{FF2B5EF4-FFF2-40B4-BE49-F238E27FC236}">
                <a16:creationId xmlns:a16="http://schemas.microsoft.com/office/drawing/2014/main" id="{04B0039B-5B5E-488B-B2BB-775B38EBB38A}"/>
              </a:ext>
            </a:extLst>
          </p:cNvPr>
          <p:cNvPicPr>
            <a:picLocks noChangeAspect="1"/>
          </p:cNvPicPr>
          <p:nvPr/>
        </p:nvPicPr>
        <p:blipFill>
          <a:blip r:embed="rId2"/>
          <a:stretch>
            <a:fillRect/>
          </a:stretch>
        </p:blipFill>
        <p:spPr>
          <a:xfrm>
            <a:off x="5414704" y="2461182"/>
            <a:ext cx="1609725" cy="638175"/>
          </a:xfrm>
          <a:prstGeom prst="rect">
            <a:avLst/>
          </a:prstGeom>
        </p:spPr>
      </p:pic>
      <p:cxnSp>
        <p:nvCxnSpPr>
          <p:cNvPr id="13" name="Straight Arrow Connector 12">
            <a:extLst>
              <a:ext uri="{FF2B5EF4-FFF2-40B4-BE49-F238E27FC236}">
                <a16:creationId xmlns:a16="http://schemas.microsoft.com/office/drawing/2014/main" id="{6D23E23E-1C39-46B5-AD5A-5F2BF44973DE}"/>
              </a:ext>
            </a:extLst>
          </p:cNvPr>
          <p:cNvCxnSpPr/>
          <p:nvPr/>
        </p:nvCxnSpPr>
        <p:spPr>
          <a:xfrm>
            <a:off x="4228070" y="2106826"/>
            <a:ext cx="3779106" cy="10297"/>
          </a:xfrm>
          <a:prstGeom prst="straightConnector1">
            <a:avLst/>
          </a:prstGeom>
          <a:ln w="57150"/>
        </p:spPr>
        <p:style>
          <a:lnRef idx="1">
            <a:schemeClr val="dk1"/>
          </a:lnRef>
          <a:fillRef idx="0">
            <a:schemeClr val="dk1"/>
          </a:fillRef>
          <a:effectRef idx="0">
            <a:schemeClr val="dk1"/>
          </a:effectRef>
          <a:fontRef idx="minor">
            <a:schemeClr val="tx1"/>
          </a:fontRef>
        </p:style>
      </p:cxnSp>
      <p:sp>
        <p:nvSpPr>
          <p:cNvPr id="14" name="TextBox 13">
            <a:extLst>
              <a:ext uri="{FF2B5EF4-FFF2-40B4-BE49-F238E27FC236}">
                <a16:creationId xmlns:a16="http://schemas.microsoft.com/office/drawing/2014/main" id="{1EBBDDB1-4501-4758-AEA1-87F886503D9F}"/>
              </a:ext>
            </a:extLst>
          </p:cNvPr>
          <p:cNvSpPr txBox="1"/>
          <p:nvPr/>
        </p:nvSpPr>
        <p:spPr>
          <a:xfrm>
            <a:off x="4280329" y="2107598"/>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B</a:t>
            </a:r>
          </a:p>
        </p:txBody>
      </p:sp>
      <p:sp>
        <p:nvSpPr>
          <p:cNvPr id="15" name="TextBox 14">
            <a:extLst>
              <a:ext uri="{FF2B5EF4-FFF2-40B4-BE49-F238E27FC236}">
                <a16:creationId xmlns:a16="http://schemas.microsoft.com/office/drawing/2014/main" id="{D9877F81-E916-49B9-877A-F05BAB698DFA}"/>
              </a:ext>
            </a:extLst>
          </p:cNvPr>
          <p:cNvSpPr txBox="1"/>
          <p:nvPr/>
        </p:nvSpPr>
        <p:spPr>
          <a:xfrm>
            <a:off x="5958788" y="2169382"/>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M</a:t>
            </a:r>
          </a:p>
        </p:txBody>
      </p:sp>
      <p:sp>
        <p:nvSpPr>
          <p:cNvPr id="16" name="TextBox 15">
            <a:extLst>
              <a:ext uri="{FF2B5EF4-FFF2-40B4-BE49-F238E27FC236}">
                <a16:creationId xmlns:a16="http://schemas.microsoft.com/office/drawing/2014/main" id="{04F33323-D2A9-44F6-B63F-1B72F5534234}"/>
              </a:ext>
            </a:extLst>
          </p:cNvPr>
          <p:cNvSpPr txBox="1"/>
          <p:nvPr/>
        </p:nvSpPr>
        <p:spPr>
          <a:xfrm>
            <a:off x="7740221" y="2107598"/>
            <a:ext cx="323335"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GB">
                <a:cs typeface="Calibri"/>
              </a:rPr>
              <a:t>E</a:t>
            </a:r>
          </a:p>
        </p:txBody>
      </p:sp>
      <p:sp>
        <p:nvSpPr>
          <p:cNvPr id="17" name="TextBox 16">
            <a:extLst>
              <a:ext uri="{FF2B5EF4-FFF2-40B4-BE49-F238E27FC236}">
                <a16:creationId xmlns:a16="http://schemas.microsoft.com/office/drawing/2014/main" id="{8DF438A3-2419-418E-8560-59355ECF24B2}"/>
              </a:ext>
            </a:extLst>
          </p:cNvPr>
          <p:cNvSpPr txBox="1"/>
          <p:nvPr/>
        </p:nvSpPr>
        <p:spPr>
          <a:xfrm>
            <a:off x="5358456" y="1820818"/>
            <a:ext cx="1850682"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200">
                <a:cs typeface="Calibri"/>
              </a:rPr>
              <a:t>Speaker in 'The Prelude' </a:t>
            </a:r>
            <a:endParaRPr lang="en-US"/>
          </a:p>
        </p:txBody>
      </p:sp>
      <p:pic>
        <p:nvPicPr>
          <p:cNvPr id="3" name="Picture 5">
            <a:extLst>
              <a:ext uri="{FF2B5EF4-FFF2-40B4-BE49-F238E27FC236}">
                <a16:creationId xmlns:a16="http://schemas.microsoft.com/office/drawing/2014/main" id="{A2352C83-F961-4F4B-A048-1358EA1A870B}"/>
              </a:ext>
            </a:extLst>
          </p:cNvPr>
          <p:cNvPicPr>
            <a:picLocks noChangeAspect="1"/>
          </p:cNvPicPr>
          <p:nvPr/>
        </p:nvPicPr>
        <p:blipFill>
          <a:blip r:embed="rId3"/>
          <a:stretch>
            <a:fillRect/>
          </a:stretch>
        </p:blipFill>
        <p:spPr>
          <a:xfrm>
            <a:off x="847725" y="4313651"/>
            <a:ext cx="2362200" cy="1459672"/>
          </a:xfrm>
          <a:prstGeom prst="rect">
            <a:avLst/>
          </a:prstGeom>
        </p:spPr>
      </p:pic>
      <p:pic>
        <p:nvPicPr>
          <p:cNvPr id="7" name="Picture 7">
            <a:extLst>
              <a:ext uri="{FF2B5EF4-FFF2-40B4-BE49-F238E27FC236}">
                <a16:creationId xmlns:a16="http://schemas.microsoft.com/office/drawing/2014/main" id="{7A7033A1-426A-4A22-85AB-E80A8EF16CE6}"/>
              </a:ext>
            </a:extLst>
          </p:cNvPr>
          <p:cNvPicPr>
            <a:picLocks noChangeAspect="1"/>
          </p:cNvPicPr>
          <p:nvPr/>
        </p:nvPicPr>
        <p:blipFill>
          <a:blip r:embed="rId4"/>
          <a:stretch>
            <a:fillRect/>
          </a:stretch>
        </p:blipFill>
        <p:spPr>
          <a:xfrm>
            <a:off x="333375" y="1095375"/>
            <a:ext cx="781050" cy="723900"/>
          </a:xfrm>
          <a:prstGeom prst="rect">
            <a:avLst/>
          </a:prstGeom>
        </p:spPr>
      </p:pic>
      <p:pic>
        <p:nvPicPr>
          <p:cNvPr id="10" name="Picture 18" descr="A close up of a logo&#10;&#10;Description generated with very high confidence">
            <a:extLst>
              <a:ext uri="{FF2B5EF4-FFF2-40B4-BE49-F238E27FC236}">
                <a16:creationId xmlns:a16="http://schemas.microsoft.com/office/drawing/2014/main" id="{49DD7E8D-82D0-4B74-879F-432822333CC1}"/>
              </a:ext>
            </a:extLst>
          </p:cNvPr>
          <p:cNvPicPr>
            <a:picLocks noChangeAspect="1"/>
          </p:cNvPicPr>
          <p:nvPr/>
        </p:nvPicPr>
        <p:blipFill>
          <a:blip r:embed="rId5"/>
          <a:stretch>
            <a:fillRect/>
          </a:stretch>
        </p:blipFill>
        <p:spPr>
          <a:xfrm>
            <a:off x="361950" y="2009775"/>
            <a:ext cx="723900" cy="619125"/>
          </a:xfrm>
          <a:prstGeom prst="rect">
            <a:avLst/>
          </a:prstGeom>
        </p:spPr>
      </p:pic>
      <p:pic>
        <p:nvPicPr>
          <p:cNvPr id="20" name="Picture 20" descr="A close up of a logo&#10;&#10;Description generated with very high confidence">
            <a:extLst>
              <a:ext uri="{FF2B5EF4-FFF2-40B4-BE49-F238E27FC236}">
                <a16:creationId xmlns:a16="http://schemas.microsoft.com/office/drawing/2014/main" id="{FEB98EAF-4F2A-447B-9C42-19D96EE1BCA1}"/>
              </a:ext>
            </a:extLst>
          </p:cNvPr>
          <p:cNvPicPr>
            <a:picLocks noChangeAspect="1"/>
          </p:cNvPicPr>
          <p:nvPr/>
        </p:nvPicPr>
        <p:blipFill>
          <a:blip r:embed="rId6"/>
          <a:stretch>
            <a:fillRect/>
          </a:stretch>
        </p:blipFill>
        <p:spPr>
          <a:xfrm>
            <a:off x="352425" y="2828925"/>
            <a:ext cx="733425" cy="647700"/>
          </a:xfrm>
          <a:prstGeom prst="rect">
            <a:avLst/>
          </a:prstGeom>
        </p:spPr>
      </p:pic>
    </p:spTree>
    <p:extLst>
      <p:ext uri="{BB962C8B-B14F-4D97-AF65-F5344CB8AC3E}">
        <p14:creationId xmlns:p14="http://schemas.microsoft.com/office/powerpoint/2010/main" val="20523600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1161331" y="44700"/>
            <a:ext cx="5181600" cy="1114170"/>
          </a:xfrm>
        </p:spPr>
        <p:txBody>
          <a:bodyPr>
            <a:noAutofit/>
          </a:bodyPr>
          <a:lstStyle/>
          <a:p>
            <a:r>
              <a:rPr lang="en-GB" sz="1600" b="1"/>
              <a:t>Week 12 Literature HW</a:t>
            </a:r>
            <a:r>
              <a:rPr lang="en-GB" sz="1600"/>
              <a:t>:</a:t>
            </a:r>
            <a:br>
              <a:rPr lang="en-GB" sz="1600"/>
            </a:br>
            <a:r>
              <a:rPr lang="en-GB" sz="1600"/>
              <a:t>What ideas does Dickens present about London during the 1800s? </a:t>
            </a:r>
            <a:endParaRPr lang="en-GB" sz="1600" b="1"/>
          </a:p>
        </p:txBody>
      </p:sp>
      <p:sp>
        <p:nvSpPr>
          <p:cNvPr id="4" name="TextBox 3">
            <a:extLst>
              <a:ext uri="{FF2B5EF4-FFF2-40B4-BE49-F238E27FC236}">
                <a16:creationId xmlns:a16="http://schemas.microsoft.com/office/drawing/2014/main" id="{D702EDE6-8957-4BA6-9537-5E8845AF0CC4}"/>
              </a:ext>
            </a:extLst>
          </p:cNvPr>
          <p:cNvSpPr txBox="1"/>
          <p:nvPr/>
        </p:nvSpPr>
        <p:spPr>
          <a:xfrm>
            <a:off x="1175216" y="1911820"/>
            <a:ext cx="5181600" cy="4801314"/>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3" name="TextBox 2">
            <a:extLst>
              <a:ext uri="{FF2B5EF4-FFF2-40B4-BE49-F238E27FC236}">
                <a16:creationId xmlns:a16="http://schemas.microsoft.com/office/drawing/2014/main" id="{622E1B3D-B96C-439F-B138-37A4F17E2078}"/>
              </a:ext>
            </a:extLst>
          </p:cNvPr>
          <p:cNvSpPr txBox="1"/>
          <p:nvPr/>
        </p:nvSpPr>
        <p:spPr>
          <a:xfrm rot="16200000">
            <a:off x="-2087920" y="3058789"/>
            <a:ext cx="5632311" cy="1384995"/>
          </a:xfrm>
          <a:prstGeom prst="rect">
            <a:avLst/>
          </a:prstGeom>
          <a:noFill/>
        </p:spPr>
        <p:txBody>
          <a:bodyPr wrap="square" rtlCol="0">
            <a:spAutoFit/>
          </a:bodyPr>
          <a:lstStyle/>
          <a:p>
            <a:r>
              <a:rPr lang="en-GB" sz="1400" b="1"/>
              <a:t>Success Criteria:</a:t>
            </a:r>
          </a:p>
          <a:p>
            <a:pPr marL="285750" indent="-285750">
              <a:buFont typeface="Wingdings" panose="05000000000000000000" pitchFamily="2" charset="2"/>
              <a:buChar char="q"/>
            </a:pPr>
            <a:r>
              <a:rPr lang="en-GB" sz="1400"/>
              <a:t>Summarise what Dickens is describing in the extract.</a:t>
            </a:r>
          </a:p>
          <a:p>
            <a:pPr marL="285750" indent="-285750">
              <a:buFont typeface="Wingdings" panose="05000000000000000000" pitchFamily="2" charset="2"/>
              <a:buChar char="q"/>
            </a:pPr>
            <a:r>
              <a:rPr lang="en-GB" sz="1400"/>
              <a:t>Explain what does this tell you about London in the 1800s</a:t>
            </a:r>
          </a:p>
          <a:p>
            <a:pPr marL="285750" indent="-285750">
              <a:buFont typeface="Wingdings" panose="05000000000000000000" pitchFamily="2" charset="2"/>
              <a:buChar char="q"/>
            </a:pPr>
            <a:r>
              <a:rPr lang="en-GB" sz="1400"/>
              <a:t>Use the word ‘allegory’ and explain what Dickens is teaching us as readers. </a:t>
            </a:r>
          </a:p>
          <a:p>
            <a:endParaRPr lang="en-GB" sz="1400"/>
          </a:p>
        </p:txBody>
      </p:sp>
      <p:sp>
        <p:nvSpPr>
          <p:cNvPr id="8" name="TextBox 7">
            <a:extLst>
              <a:ext uri="{FF2B5EF4-FFF2-40B4-BE49-F238E27FC236}">
                <a16:creationId xmlns:a16="http://schemas.microsoft.com/office/drawing/2014/main" id="{1D878EED-734A-4393-AB9F-B9CF05C8440F}"/>
              </a:ext>
            </a:extLst>
          </p:cNvPr>
          <p:cNvSpPr txBox="1"/>
          <p:nvPr/>
        </p:nvSpPr>
        <p:spPr>
          <a:xfrm>
            <a:off x="1257999" y="1047937"/>
            <a:ext cx="5016034" cy="2002728"/>
          </a:xfrm>
          <a:prstGeom prst="rect">
            <a:avLst/>
          </a:prstGeom>
          <a:solidFill>
            <a:schemeClr val="bg1">
              <a:lumMod val="95000"/>
            </a:schemeClr>
          </a:solidFill>
        </p:spPr>
        <p:txBody>
          <a:bodyPr wrap="square">
            <a:spAutoFit/>
          </a:bodyPr>
          <a:lstStyle/>
          <a:p>
            <a:pPr algn="l">
              <a:lnSpc>
                <a:spcPct val="150000"/>
              </a:lnSpc>
            </a:pPr>
            <a:r>
              <a:rPr lang="en-GB" sz="1200" i="0">
                <a:solidFill>
                  <a:srgbClr val="000000"/>
                </a:solidFill>
                <a:effectLst/>
              </a:rPr>
              <a:t>‘They left the busy scene, and went into an obscure part of the town, where Scrooge had never penetrated before, although he recognised its situation, and its bad repute. The ways were foul and narrow; the shops and houses wretched; the people half-naked, drunken, slipshod, ugly. Alleys and archways, like so many cesspools, disgorged their offenses of smell, and dirt, and life, upon the straggling streets; and the whole quarter reeked with crime, with filth, and misery.’  </a:t>
            </a:r>
            <a:r>
              <a:rPr lang="en-GB" sz="1200" b="1" i="0">
                <a:solidFill>
                  <a:srgbClr val="000000"/>
                </a:solidFill>
                <a:effectLst/>
              </a:rPr>
              <a:t>Stave 4</a:t>
            </a:r>
          </a:p>
        </p:txBody>
      </p:sp>
    </p:spTree>
    <p:extLst>
      <p:ext uri="{BB962C8B-B14F-4D97-AF65-F5344CB8AC3E}">
        <p14:creationId xmlns:p14="http://schemas.microsoft.com/office/powerpoint/2010/main" val="36904154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Spring 1.7</a:t>
            </a:r>
          </a:p>
        </p:txBody>
      </p:sp>
      <p:graphicFrame>
        <p:nvGraphicFramePr>
          <p:cNvPr id="4" name="Table 3"/>
          <p:cNvGraphicFramePr>
            <a:graphicFrameLocks noGrp="1"/>
          </p:cNvGraphicFramePr>
          <p:nvPr>
            <p:extLst>
              <p:ext uri="{D42A27DB-BD31-4B8C-83A1-F6EECF244321}">
                <p14:modId xmlns:p14="http://schemas.microsoft.com/office/powerpoint/2010/main" val="1264807696"/>
              </p:ext>
            </p:extLst>
          </p:nvPr>
        </p:nvGraphicFramePr>
        <p:xfrm>
          <a:off x="183701" y="624634"/>
          <a:ext cx="11913327" cy="624840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lvl="0">
                        <a:buNone/>
                      </a:pPr>
                      <a:r>
                        <a:rPr lang="en-GB" sz="1200" b="1" i="0" u="none" strike="noStrike" baseline="0" noProof="0">
                          <a:latin typeface="Calibri"/>
                        </a:rPr>
                        <a:t>1. Summarise the poem using the below icons: </a:t>
                      </a:r>
                      <a:endParaRPr lang="en-US"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buNone/>
                      </a:pPr>
                      <a:endParaRPr lang="en-GB" sz="1200" b="0" i="0" u="none" strike="noStrike" baseline="0" noProof="0">
                        <a:latin typeface="Calibri"/>
                      </a:endParaRPr>
                    </a:p>
                    <a:p>
                      <a:pPr lvl="0" algn="l">
                        <a:lnSpc>
                          <a:spcPct val="100000"/>
                        </a:lnSpc>
                        <a:spcBef>
                          <a:spcPts val="0"/>
                        </a:spcBef>
                        <a:spcAft>
                          <a:spcPts val="0"/>
                        </a:spcAft>
                        <a:buNone/>
                      </a:pPr>
                      <a:r>
                        <a:rPr lang="en-GB" sz="1200" b="1" i="0" u="none" strike="noStrike" baseline="0" noProof="0">
                          <a:latin typeface="Calibri"/>
                        </a:rPr>
                        <a:t>Poem:_______________________________________________________________________________________________________________________________________________________________________________________________</a:t>
                      </a:r>
                      <a:endParaRPr lang="en-GB" sz="1200" b="0" i="0" u="none" strike="noStrike" baseline="0" noProof="0">
                        <a:latin typeface="Calibri"/>
                      </a:endParaRPr>
                    </a:p>
                    <a:p>
                      <a:pPr lvl="0" algn="l">
                        <a:lnSpc>
                          <a:spcPct val="100000"/>
                        </a:lnSpc>
                        <a:spcBef>
                          <a:spcPts val="0"/>
                        </a:spcBef>
                        <a:spcAft>
                          <a:spcPts val="0"/>
                        </a:spcAft>
                        <a:buNone/>
                      </a:pPr>
                      <a:r>
                        <a:rPr lang="en-GB" sz="1200" b="1" i="0" u="none" strike="noStrike" baseline="0" noProof="0">
                          <a:latin typeface="Calibri"/>
                        </a:rPr>
                        <a:t>___________________________________________________________________________________________________________________________________________________</a:t>
                      </a:r>
                      <a:endParaRPr lang="en-GB" i="0" u="none" strike="noStrike" noProof="0">
                        <a:latin typeface="Calibri"/>
                      </a:endParaRPr>
                    </a:p>
                  </a:txBody>
                  <a:tcPr/>
                </a:tc>
                <a:tc>
                  <a:txBody>
                    <a:bodyPr/>
                    <a:lstStyle/>
                    <a:p>
                      <a:r>
                        <a:rPr lang="en-GB" sz="1200" b="1"/>
                        <a:t>2.</a:t>
                      </a:r>
                      <a:r>
                        <a:rPr lang="en-GB" sz="1200" b="1" baseline="0"/>
                        <a:t> Explore the way ‘A Christmas Carol’ has been structured. Use your KO – Page 26.  </a:t>
                      </a:r>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txBody>
                  <a:tcPr/>
                </a:tc>
                <a:tc>
                  <a:txBody>
                    <a:bodyPr/>
                    <a:lstStyle/>
                    <a:p>
                      <a:r>
                        <a:rPr lang="en-GB" sz="1200" b="1"/>
                        <a:t>3. Define the following technical terms: </a:t>
                      </a:r>
                    </a:p>
                    <a:p>
                      <a:pPr lvl="0">
                        <a:buNone/>
                      </a:pPr>
                      <a:endParaRPr lang="en-GB" sz="1200" b="1"/>
                    </a:p>
                    <a:p>
                      <a:pPr lvl="0">
                        <a:buNone/>
                      </a:pPr>
                      <a:r>
                        <a:rPr lang="en-GB" sz="1200" b="1"/>
                        <a:t>Allegory:  ______________________________</a:t>
                      </a:r>
                    </a:p>
                    <a:p>
                      <a:pPr lvl="0">
                        <a:buNone/>
                      </a:pPr>
                      <a:r>
                        <a:rPr lang="en-GB" sz="1200" b="1"/>
                        <a:t>____________________________________________________________________________________________________________________________________________________________________________________________________</a:t>
                      </a:r>
                    </a:p>
                    <a:p>
                      <a:pPr lvl="0">
                        <a:buNone/>
                      </a:pPr>
                      <a:endParaRPr lang="en-GB" sz="1200" b="1"/>
                    </a:p>
                    <a:p>
                      <a:pPr lvl="0">
                        <a:buNone/>
                      </a:pPr>
                      <a:r>
                        <a:rPr lang="en-GB" sz="1200" b="1"/>
                        <a:t>Allusion : _____________________________________</a:t>
                      </a:r>
                    </a:p>
                    <a:p>
                      <a:pPr lvl="0">
                        <a:buNone/>
                      </a:pPr>
                      <a:r>
                        <a:rPr lang="en-GB" sz="1200" b="1"/>
                        <a:t>____________________________________________________________________________________________________________________________________________________________________________________________________</a:t>
                      </a:r>
                    </a:p>
                    <a:p>
                      <a:pPr lvl="0">
                        <a:buNone/>
                      </a:pPr>
                      <a:endParaRPr lang="en-GB" sz="1200" b="1"/>
                    </a:p>
                    <a:p>
                      <a:pPr lvl="0">
                        <a:buNone/>
                      </a:pPr>
                      <a:r>
                        <a:rPr lang="en-GB" sz="1200" b="1"/>
                        <a:t>(Challenge: choose one of the above and explain how it links to one of the texts or poems you have studied)</a:t>
                      </a:r>
                    </a:p>
                  </a:txBody>
                  <a:tcPr/>
                </a:tc>
                <a:extLst>
                  <a:ext uri="{0D108BD9-81ED-4DB2-BD59-A6C34878D82A}">
                    <a16:rowId xmlns:a16="http://schemas.microsoft.com/office/drawing/2014/main" val="3606664193"/>
                  </a:ext>
                </a:extLst>
              </a:tr>
              <a:tr h="2892820">
                <a:tc>
                  <a:txBody>
                    <a:bodyPr/>
                    <a:lstStyle/>
                    <a:p>
                      <a:r>
                        <a:rPr lang="en-GB" sz="1200" b="1"/>
                        <a:t>4. </a:t>
                      </a:r>
                      <a:r>
                        <a:rPr lang="en-GB" sz="1200" b="1" i="0" u="none" strike="noStrike" noProof="0">
                          <a:latin typeface="Calibri"/>
                        </a:rPr>
                        <a:t>Break the text below into three paragraphs. </a:t>
                      </a:r>
                      <a:endParaRPr lang="en-GB" sz="1200" b="1" i="0" u="none" strike="noStrike" baseline="0" noProof="0">
                        <a:latin typeface="Calibri"/>
                      </a:endParaRPr>
                    </a:p>
                    <a:p>
                      <a:pPr lvl="0">
                        <a:buNone/>
                      </a:pPr>
                      <a:endParaRPr lang="en-GB" sz="1200" b="0" i="0" u="none" strike="noStrike" noProof="0">
                        <a:latin typeface="Calibri"/>
                      </a:endParaRPr>
                    </a:p>
                    <a:p>
                      <a:pPr lvl="0">
                        <a:buNone/>
                      </a:pPr>
                      <a:r>
                        <a:rPr lang="en-GB" sz="1300" b="0" i="0" u="none" strike="noStrike" noProof="0">
                          <a:latin typeface="Calibri"/>
                        </a:rPr>
                        <a:t>The Government is committed to increasing the proportion of energy we use from renewable sources. While the UK has a wealth of energy resources, the depletion of our domestic fossil fuels reserves, and the growth in global energy demand, puts our security of energy supply at risk. The drive to increase the proportion of energy we obtain from renewable sources will not only increase the security of energy supplies in the UK; it will also provide opportunities for investment in new industries and new technologies. The Government believes that climate change is one of the most serious threats we face and that urgent action at home and abroad is needed. </a:t>
                      </a:r>
                    </a:p>
                    <a:p>
                      <a:pPr lvl="0">
                        <a:buNone/>
                      </a:pPr>
                      <a:endParaRPr lang="en-GB" sz="1300" b="0" i="0" u="none" strike="noStrike" noProof="0">
                        <a:latin typeface="Calibri"/>
                      </a:endParaRPr>
                    </a:p>
                  </a:txBody>
                  <a:tcPr/>
                </a:tc>
                <a:tc gridSpan="2">
                  <a:txBody>
                    <a:bodyPr/>
                    <a:lstStyle/>
                    <a:p>
                      <a:r>
                        <a:rPr lang="en-GB" sz="1200" b="1"/>
                        <a:t>5.</a:t>
                      </a:r>
                      <a:r>
                        <a:rPr lang="en-GB" sz="1200" b="1" i="0" u="none" strike="noStrike" baseline="0" noProof="0">
                          <a:latin typeface="Calibri"/>
                        </a:rPr>
                        <a:t>  Write the opening two paragraphs for an article for your school newspaper in which you explain your point of view on the below statement: </a:t>
                      </a:r>
                      <a:endParaRPr lang="en-US" sz="1200" b="0" i="0" u="none" strike="noStrike" baseline="0" noProof="0">
                        <a:latin typeface="Calibri"/>
                      </a:endParaRPr>
                    </a:p>
                    <a:p>
                      <a:pPr lvl="0">
                        <a:buNone/>
                      </a:pPr>
                      <a:r>
                        <a:rPr lang="en-GB" sz="1200" b="1" i="0" u="none" strike="noStrike" baseline="0" noProof="0">
                          <a:latin typeface="Calibri"/>
                        </a:rPr>
                        <a:t>'Social media, online gaming and technology has made us anti-social.'  (Don’t forget your title)</a:t>
                      </a:r>
                    </a:p>
                    <a:p>
                      <a:pPr lvl="0">
                        <a:buNone/>
                      </a:pPr>
                      <a:r>
                        <a:rPr lang="en-GB" sz="1100" b="1" i="0" u="none" strike="noStrike" baseline="0" noProof="0">
                          <a:latin typeface="Calibri"/>
                        </a:rPr>
                        <a:t>__________________________________________________________________________________________________________________________________________________</a:t>
                      </a:r>
                      <a:r>
                        <a:rPr lang="en-GB" sz="1100" b="1" i="0" u="none" strike="noStrike" baseline="0" noProof="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US" sz="1100" b="0" i="0" u="none" strike="noStrike" baseline="0" noProof="0"/>
                    </a:p>
                    <a:p>
                      <a:pPr lvl="0">
                        <a:buNone/>
                      </a:pPr>
                      <a:r>
                        <a:rPr lang="en-GB" sz="1100" b="1" i="0" u="none" strike="noStrike" baseline="0" noProof="0"/>
                        <a:t>(Extension: complete the article by adding a minimum of 3 more paragraphs)</a:t>
                      </a:r>
                      <a:endParaRPr lang="en-GB"/>
                    </a:p>
                  </a:txBody>
                  <a:tcPr/>
                </a:tc>
                <a:tc hMerge="1">
                  <a:txBody>
                    <a:bodyPr/>
                    <a:lstStyle/>
                    <a:p>
                      <a:endParaRPr lang="en-US"/>
                    </a:p>
                  </a:txBody>
                  <a:tcPr/>
                </a:tc>
                <a:extLst>
                  <a:ext uri="{0D108BD9-81ED-4DB2-BD59-A6C34878D82A}">
                    <a16:rowId xmlns:a16="http://schemas.microsoft.com/office/drawing/2014/main" val="4145184444"/>
                  </a:ext>
                </a:extLst>
              </a:tr>
            </a:tbl>
          </a:graphicData>
        </a:graphic>
      </p:graphicFrame>
      <p:pic>
        <p:nvPicPr>
          <p:cNvPr id="5" name="Picture 5">
            <a:extLst>
              <a:ext uri="{FF2B5EF4-FFF2-40B4-BE49-F238E27FC236}">
                <a16:creationId xmlns:a16="http://schemas.microsoft.com/office/drawing/2014/main" id="{7B753919-C3DB-4108-9146-7C1B41B89968}"/>
              </a:ext>
            </a:extLst>
          </p:cNvPr>
          <p:cNvPicPr>
            <a:picLocks noChangeAspect="1"/>
          </p:cNvPicPr>
          <p:nvPr/>
        </p:nvPicPr>
        <p:blipFill>
          <a:blip r:embed="rId2"/>
          <a:stretch>
            <a:fillRect/>
          </a:stretch>
        </p:blipFill>
        <p:spPr>
          <a:xfrm>
            <a:off x="495300" y="1010064"/>
            <a:ext cx="2981325" cy="894522"/>
          </a:xfrm>
          <a:prstGeom prst="rect">
            <a:avLst/>
          </a:prstGeom>
        </p:spPr>
      </p:pic>
    </p:spTree>
    <p:extLst>
      <p:ext uri="{BB962C8B-B14F-4D97-AF65-F5344CB8AC3E}">
        <p14:creationId xmlns:p14="http://schemas.microsoft.com/office/powerpoint/2010/main" val="35398466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838200" y="279790"/>
            <a:ext cx="10515600" cy="689952"/>
          </a:xfrm>
        </p:spPr>
        <p:txBody>
          <a:bodyPr>
            <a:normAutofit fontScale="90000"/>
          </a:bodyPr>
          <a:lstStyle/>
          <a:p>
            <a:r>
              <a:rPr lang="en-GB" sz="2400" b="1"/>
              <a:t>Week 7 Language HW</a:t>
            </a:r>
            <a:r>
              <a:rPr lang="en-GB" sz="2400"/>
              <a:t>: Paper __ Q: ____ </a:t>
            </a:r>
            <a:br>
              <a:rPr lang="en-GB" sz="2400"/>
            </a:br>
            <a:r>
              <a:rPr lang="en-GB" sz="2400"/>
              <a:t>Name of Source: _____________________</a:t>
            </a: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1669887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030" y="8335"/>
            <a:ext cx="12000413" cy="436471"/>
          </a:xfrm>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Spring  1.8</a:t>
            </a:r>
          </a:p>
        </p:txBody>
      </p:sp>
      <p:graphicFrame>
        <p:nvGraphicFramePr>
          <p:cNvPr id="4" name="Table 3"/>
          <p:cNvGraphicFramePr>
            <a:graphicFrameLocks noGrp="1"/>
          </p:cNvGraphicFramePr>
          <p:nvPr>
            <p:extLst>
              <p:ext uri="{D42A27DB-BD31-4B8C-83A1-F6EECF244321}">
                <p14:modId xmlns:p14="http://schemas.microsoft.com/office/powerpoint/2010/main" val="2775291942"/>
              </p:ext>
            </p:extLst>
          </p:nvPr>
        </p:nvGraphicFramePr>
        <p:xfrm>
          <a:off x="183701" y="624634"/>
          <a:ext cx="11913327" cy="603504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Correct the following statements:</a:t>
                      </a:r>
                    </a:p>
                    <a:p>
                      <a:pPr marL="228600" lvl="0" indent="-228600">
                        <a:buAutoNum type="arabicPeriod"/>
                      </a:pPr>
                      <a:endParaRPr lang="en-GB" sz="1200" b="1" baseline="0"/>
                    </a:p>
                    <a:p>
                      <a:pPr marL="0" lvl="0" indent="0">
                        <a:buNone/>
                      </a:pPr>
                      <a:r>
                        <a:rPr lang="en-GB" sz="1200" b="1" baseline="0" dirty="0"/>
                        <a:t>A) Romeo knows Juliet is a Capulet when they first see each other : </a:t>
                      </a:r>
                    </a:p>
                    <a:p>
                      <a:pPr marL="0" lvl="0" indent="0">
                        <a:buNone/>
                      </a:pPr>
                      <a:r>
                        <a:rPr lang="en-GB" sz="1200" b="1" baseline="0" dirty="0"/>
                        <a:t>___________________________________________________________________________________________________________________________________________________</a:t>
                      </a:r>
                    </a:p>
                    <a:p>
                      <a:pPr marL="0" lvl="0" indent="0">
                        <a:buNone/>
                      </a:pPr>
                      <a:r>
                        <a:rPr lang="en-GB" sz="1200" b="1" baseline="0" dirty="0"/>
                        <a:t>B) Blake is happy with life in London. </a:t>
                      </a:r>
                    </a:p>
                    <a:p>
                      <a:pPr marL="0" lvl="0" indent="0">
                        <a:buNone/>
                      </a:pPr>
                      <a:r>
                        <a:rPr lang="en-GB" sz="1200" b="1" baseline="0" dirty="0"/>
                        <a:t>___________________________________________________________________________________________________________________________________________________</a:t>
                      </a:r>
                    </a:p>
                    <a:p>
                      <a:pPr marL="0" lvl="0" indent="0">
                        <a:buNone/>
                      </a:pPr>
                      <a:r>
                        <a:rPr lang="en-GB" sz="1200" b="1" baseline="0" dirty="0"/>
                        <a:t>C) Tiny Tim is dead: </a:t>
                      </a:r>
                    </a:p>
                    <a:p>
                      <a:pPr marL="0" lvl="0" indent="0">
                        <a:buNone/>
                      </a:pPr>
                      <a:r>
                        <a:rPr lang="en-GB" sz="1200" b="1" baseline="0" dirty="0"/>
                        <a:t> ___________________________________________________________________________________________________________________________________________________</a:t>
                      </a:r>
                      <a:endParaRPr lang="en-GB" dirty="0"/>
                    </a:p>
                  </a:txBody>
                  <a:tcPr/>
                </a:tc>
                <a:tc>
                  <a:txBody>
                    <a:bodyPr/>
                    <a:lstStyle/>
                    <a:p>
                      <a:r>
                        <a:rPr lang="en-GB" sz="1200" b="1" dirty="0"/>
                        <a:t>2.</a:t>
                      </a:r>
                      <a:r>
                        <a:rPr lang="en-GB" sz="1200" b="1" baseline="0" dirty="0"/>
                        <a:t> Draw a family tree for 'Romeo and Juliet':</a:t>
                      </a:r>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txBody>
                  <a:tcPr/>
                </a:tc>
                <a:tc>
                  <a:txBody>
                    <a:bodyPr/>
                    <a:lstStyle/>
                    <a:p>
                      <a:r>
                        <a:rPr lang="en-GB" sz="1200" b="1" i="0" u="none" strike="noStrike" noProof="0" dirty="0">
                          <a:latin typeface="Calibri"/>
                        </a:rPr>
                        <a:t>3. Define the following technical terms: </a:t>
                      </a:r>
                      <a:endParaRPr lang="en-US" sz="1200" b="0" i="0" u="none" strike="noStrike" noProof="0" dirty="0">
                        <a:latin typeface="Calibri"/>
                      </a:endParaRPr>
                    </a:p>
                    <a:p>
                      <a:pPr lvl="0">
                        <a:buNone/>
                      </a:pPr>
                      <a:endParaRPr lang="en-GB" sz="1200" b="0" i="0" u="none" strike="noStrike" noProof="0">
                        <a:latin typeface="Calibri"/>
                      </a:endParaRPr>
                    </a:p>
                    <a:p>
                      <a:pPr lvl="0">
                        <a:buNone/>
                      </a:pPr>
                      <a:r>
                        <a:rPr lang="en-GB" sz="1200" b="1" i="0" u="none" strike="noStrike" noProof="0" dirty="0">
                          <a:latin typeface="Calibri"/>
                        </a:rPr>
                        <a:t>Omniscient Narrator :  ______________________________</a:t>
                      </a:r>
                      <a:endParaRPr lang="en-US" sz="1200" b="0" i="0" u="none" strike="noStrike" noProof="0" dirty="0">
                        <a:latin typeface="Calibri"/>
                      </a:endParaRPr>
                    </a:p>
                    <a:p>
                      <a:pPr lvl="0">
                        <a:buNone/>
                      </a:pPr>
                      <a:r>
                        <a:rPr lang="en-GB" sz="1200" b="1" i="0" u="none" strike="noStrike" noProof="0" dirty="0">
                          <a:latin typeface="Calibri"/>
                        </a:rPr>
                        <a:t>____________________________________________________________________________________________________________________________________________________________________________________________________</a:t>
                      </a:r>
                      <a:endParaRPr lang="en-US" sz="1200" b="0" i="0" u="none" strike="noStrike" noProof="0" dirty="0">
                        <a:latin typeface="Calibri"/>
                      </a:endParaRPr>
                    </a:p>
                    <a:p>
                      <a:pPr lvl="0">
                        <a:buNone/>
                      </a:pPr>
                      <a:endParaRPr lang="en-GB" sz="1200" b="0" i="0" u="none" strike="noStrike" noProof="0">
                        <a:latin typeface="Calibri"/>
                      </a:endParaRPr>
                    </a:p>
                    <a:p>
                      <a:pPr lvl="0">
                        <a:buNone/>
                      </a:pPr>
                      <a:r>
                        <a:rPr lang="en-GB" sz="1200" b="1" i="0" u="none" strike="noStrike" noProof="0" dirty="0">
                          <a:latin typeface="Calibri"/>
                        </a:rPr>
                        <a:t>Pathetic Fallacy: _____________________________________</a:t>
                      </a:r>
                      <a:endParaRPr lang="en-US" sz="1200" b="0" i="0" u="none" strike="noStrike" noProof="0" dirty="0">
                        <a:latin typeface="Calibri"/>
                      </a:endParaRPr>
                    </a:p>
                    <a:p>
                      <a:pPr lvl="0">
                        <a:buNone/>
                      </a:pPr>
                      <a:r>
                        <a:rPr lang="en-GB" sz="1200" b="1" i="0" u="none" strike="noStrike" noProof="0" dirty="0">
                          <a:latin typeface="Calibri"/>
                        </a:rPr>
                        <a:t>____________________________________________________________________________________________________________________________________________________________________________________________________</a:t>
                      </a:r>
                      <a:endParaRPr lang="en-GB" sz="1200" b="0" i="0" u="none" strike="noStrike" noProof="0" dirty="0">
                        <a:latin typeface="Calibri"/>
                      </a:endParaRPr>
                    </a:p>
                    <a:p>
                      <a:pPr lvl="0">
                        <a:buNone/>
                      </a:pPr>
                      <a:r>
                        <a:rPr lang="en-GB" sz="1200" b="1" i="0" u="none" strike="noStrike" noProof="0" dirty="0">
                          <a:latin typeface="Calibri"/>
                        </a:rPr>
                        <a:t>(Challenge: choose one of the above and explain how it links to one of the texts or poems you have studied)</a:t>
                      </a:r>
                      <a:endParaRPr lang="en-GB" sz="1200" b="1" dirty="0"/>
                    </a:p>
                  </a:txBody>
                  <a:tcPr/>
                </a:tc>
                <a:extLst>
                  <a:ext uri="{0D108BD9-81ED-4DB2-BD59-A6C34878D82A}">
                    <a16:rowId xmlns:a16="http://schemas.microsoft.com/office/drawing/2014/main" val="3606664193"/>
                  </a:ext>
                </a:extLst>
              </a:tr>
              <a:tr h="2892820">
                <a:tc>
                  <a:txBody>
                    <a:bodyPr/>
                    <a:lstStyle/>
                    <a:p>
                      <a:r>
                        <a:rPr lang="en-GB" sz="1200" b="1" dirty="0"/>
                        <a:t>4. What ideas about social class  are explored in ‘A Christmas Carol’? </a:t>
                      </a:r>
                      <a:endParaRPr lang="en-GB" sz="1200" b="1"/>
                    </a:p>
                    <a:p>
                      <a:r>
                        <a:rPr lang="en-GB" sz="1200" b="1" i="0" u="none" strike="noStrike" noProof="0" dirty="0">
                          <a:latin typeface="Calibri"/>
                        </a:rPr>
                        <a:t> 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r>
                        <a:rPr lang="en-GB" sz="1200" b="1" i="0" u="none" strike="noStrike" noProof="0" dirty="0"/>
                        <a:t> _________________________________________________________________________________________________________________________________________________</a:t>
                      </a:r>
                    </a:p>
                  </a:txBody>
                  <a:tcPr/>
                </a:tc>
                <a:tc>
                  <a:txBody>
                    <a:bodyPr/>
                    <a:lstStyle/>
                    <a:p>
                      <a:pPr lvl="0">
                        <a:buNone/>
                      </a:pPr>
                      <a:r>
                        <a:rPr lang="en-GB" sz="1200" b="1" dirty="0"/>
                        <a:t>5. Which two poems do the following pictures depict? </a:t>
                      </a:r>
                      <a:endParaRPr lang="en-GB" sz="1200" b="1"/>
                    </a:p>
                    <a:p>
                      <a:pPr lvl="0">
                        <a:buNone/>
                      </a:pPr>
                      <a:endParaRPr lang="en-GB" sz="1200" b="1"/>
                    </a:p>
                    <a:p>
                      <a:pPr lvl="0">
                        <a:buNone/>
                      </a:pPr>
                      <a:r>
                        <a:rPr lang="en-GB" sz="1200" b="1" dirty="0"/>
                        <a:t>Poem: _______________________________</a:t>
                      </a:r>
                    </a:p>
                    <a:p>
                      <a:pPr lvl="0">
                        <a:buNone/>
                      </a:pPr>
                      <a:endParaRPr lang="en-GB" sz="1200" b="1"/>
                    </a:p>
                    <a:p>
                      <a:pPr lvl="0">
                        <a:buNone/>
                      </a:pPr>
                      <a:endParaRPr lang="en-GB" sz="1200" b="1"/>
                    </a:p>
                    <a:p>
                      <a:pPr lvl="0">
                        <a:buNone/>
                      </a:pPr>
                      <a:endParaRPr lang="en-GB" sz="1200" b="1"/>
                    </a:p>
                    <a:p>
                      <a:pPr lvl="0">
                        <a:buNone/>
                      </a:pPr>
                      <a:endParaRPr lang="en-GB" sz="1200" b="1"/>
                    </a:p>
                    <a:p>
                      <a:pPr lvl="0">
                        <a:buNone/>
                      </a:pPr>
                      <a:endParaRPr lang="en-GB" sz="1200" b="1"/>
                    </a:p>
                    <a:p>
                      <a:pPr lvl="0">
                        <a:buNone/>
                      </a:pPr>
                      <a:r>
                        <a:rPr lang="en-GB" sz="1200" b="1" dirty="0"/>
                        <a:t>Poem: </a:t>
                      </a:r>
                    </a:p>
                    <a:p>
                      <a:pPr lvl="0">
                        <a:buNone/>
                      </a:pPr>
                      <a:endParaRPr lang="en-GB" sz="1200" b="1"/>
                    </a:p>
                    <a:p>
                      <a:pPr lvl="0">
                        <a:buNone/>
                      </a:pPr>
                      <a:endParaRPr lang="en-GB" sz="1200" b="1"/>
                    </a:p>
                    <a:p>
                      <a:pPr lvl="0">
                        <a:buNone/>
                      </a:pPr>
                      <a:endParaRPr lang="en-GB" sz="1200" b="1"/>
                    </a:p>
                    <a:p>
                      <a:pPr lvl="0">
                        <a:buNone/>
                      </a:pPr>
                      <a:endParaRPr lang="en-GB" sz="1200" b="1"/>
                    </a:p>
                    <a:p>
                      <a:pPr lvl="0">
                        <a:buNone/>
                      </a:pPr>
                      <a:r>
                        <a:rPr lang="en-GB" sz="1200" b="1" dirty="0"/>
                        <a:t>(Challenge: make explain one connection between the poems. </a:t>
                      </a:r>
                    </a:p>
                    <a:p>
                      <a:pPr lvl="0">
                        <a:buNone/>
                      </a:pPr>
                      <a:r>
                        <a:rPr lang="en-GB" sz="1200" b="1" dirty="0"/>
                        <a:t>Extension: write a PETALCPETAL paragraph)</a:t>
                      </a:r>
                    </a:p>
                  </a:txBody>
                  <a:tcPr/>
                </a:tc>
                <a:tc>
                  <a:txBody>
                    <a:bodyPr/>
                    <a:lstStyle/>
                    <a:p>
                      <a:pPr lvl="0">
                        <a:buNone/>
                      </a:pPr>
                      <a:r>
                        <a:rPr lang="en-GB" sz="1200" b="1" i="0" u="none" strike="noStrike" baseline="0" noProof="0" dirty="0">
                          <a:latin typeface="Calibri"/>
                        </a:rPr>
                        <a:t>6. Self-reflection:</a:t>
                      </a:r>
                    </a:p>
                    <a:p>
                      <a:pPr lvl="0">
                        <a:buNone/>
                      </a:pPr>
                      <a:endParaRPr lang="en-GB" sz="1200" b="1" i="0" u="none" strike="noStrike" baseline="0" noProof="0">
                        <a:latin typeface="Calibri"/>
                      </a:endParaRPr>
                    </a:p>
                    <a:p>
                      <a:pPr lvl="0">
                        <a:buNone/>
                      </a:pPr>
                      <a:r>
                        <a:rPr lang="en-GB" sz="1200" b="1" i="0" u="none" strike="noStrike" baseline="0" noProof="0" dirty="0">
                          <a:latin typeface="Calibri"/>
                        </a:rPr>
                        <a:t>Name two things you feel are your strengths for English:</a:t>
                      </a:r>
                    </a:p>
                    <a:p>
                      <a:pPr lvl="0">
                        <a:buNone/>
                      </a:pPr>
                      <a:r>
                        <a:rPr lang="en-GB" sz="1200" b="1" i="0" u="none" strike="noStrike" baseline="0" noProof="0" dirty="0">
                          <a:latin typeface="Calibri"/>
                        </a:rPr>
                        <a:t>1.__________________________________________________________________________________________________________________________________________________</a:t>
                      </a:r>
                    </a:p>
                    <a:p>
                      <a:pPr lvl="0">
                        <a:buNone/>
                      </a:pPr>
                      <a:r>
                        <a:rPr lang="en-GB" sz="1200" b="1" i="0" u="none" strike="noStrike" baseline="0" noProof="0" dirty="0">
                          <a:latin typeface="Calibri"/>
                        </a:rPr>
                        <a:t>2.__________________________________________________________________________________________________________________________________________________</a:t>
                      </a:r>
                    </a:p>
                    <a:p>
                      <a:pPr lvl="0">
                        <a:buNone/>
                      </a:pPr>
                      <a:endParaRPr lang="en-GB" sz="1200" b="1" i="0" u="none" strike="noStrike" baseline="0" noProof="0">
                        <a:latin typeface="Calibri"/>
                      </a:endParaRPr>
                    </a:p>
                    <a:p>
                      <a:pPr lvl="0">
                        <a:buNone/>
                      </a:pPr>
                      <a:r>
                        <a:rPr lang="en-GB" sz="1200" b="1" i="0" u="none" strike="noStrike" baseline="0" noProof="0" dirty="0">
                          <a:latin typeface="Calibri"/>
                        </a:rPr>
                        <a:t>Name one area of improvement and suggest how you can improve in that area: </a:t>
                      </a:r>
                    </a:p>
                    <a:p>
                      <a:pPr lvl="0">
                        <a:buNone/>
                      </a:pPr>
                      <a:r>
                        <a:rPr lang="en-GB" sz="1200" b="1" i="0" u="none" strike="noStrike" baseline="0" noProof="0" dirty="0">
                          <a:latin typeface="Calibri"/>
                        </a:rPr>
                        <a:t>_________________________________________________________________________________________________________________________________________________________________________________________________</a:t>
                      </a:r>
                      <a:endParaRPr lang="en-GB" dirty="0"/>
                    </a:p>
                  </a:txBody>
                  <a:tcPr/>
                </a:tc>
                <a:extLst>
                  <a:ext uri="{0D108BD9-81ED-4DB2-BD59-A6C34878D82A}">
                    <a16:rowId xmlns:a16="http://schemas.microsoft.com/office/drawing/2014/main" val="4145184444"/>
                  </a:ext>
                </a:extLst>
              </a:tr>
            </a:tbl>
          </a:graphicData>
        </a:graphic>
      </p:graphicFrame>
      <p:pic>
        <p:nvPicPr>
          <p:cNvPr id="5" name="Picture 9">
            <a:extLst>
              <a:ext uri="{FF2B5EF4-FFF2-40B4-BE49-F238E27FC236}">
                <a16:creationId xmlns:a16="http://schemas.microsoft.com/office/drawing/2014/main" id="{D267AAEF-97A6-4760-BF53-53EB0D0E69DC}"/>
              </a:ext>
            </a:extLst>
          </p:cNvPr>
          <p:cNvPicPr>
            <a:picLocks noChangeAspect="1"/>
          </p:cNvPicPr>
          <p:nvPr/>
        </p:nvPicPr>
        <p:blipFill rotWithShape="1">
          <a:blip r:embed="rId2"/>
          <a:srcRect l="19368" r="10277"/>
          <a:stretch/>
        </p:blipFill>
        <p:spPr>
          <a:xfrm>
            <a:off x="286442" y="4194518"/>
            <a:ext cx="800104" cy="952500"/>
          </a:xfrm>
          <a:prstGeom prst="rect">
            <a:avLst/>
          </a:prstGeom>
        </p:spPr>
      </p:pic>
      <p:pic>
        <p:nvPicPr>
          <p:cNvPr id="12" name="Picture 13" descr="A drawing of a person&#10;&#10;Description generated with high confidence">
            <a:extLst>
              <a:ext uri="{FF2B5EF4-FFF2-40B4-BE49-F238E27FC236}">
                <a16:creationId xmlns:a16="http://schemas.microsoft.com/office/drawing/2014/main" id="{147A0D52-EA4D-4964-9DA5-5A9CE4BAA61F}"/>
              </a:ext>
            </a:extLst>
          </p:cNvPr>
          <p:cNvPicPr>
            <a:picLocks noChangeAspect="1"/>
          </p:cNvPicPr>
          <p:nvPr/>
        </p:nvPicPr>
        <p:blipFill>
          <a:blip r:embed="rId3"/>
          <a:stretch>
            <a:fillRect/>
          </a:stretch>
        </p:blipFill>
        <p:spPr>
          <a:xfrm>
            <a:off x="4657725" y="4184244"/>
            <a:ext cx="2743200" cy="680263"/>
          </a:xfrm>
          <a:prstGeom prst="rect">
            <a:avLst/>
          </a:prstGeom>
        </p:spPr>
      </p:pic>
      <p:pic>
        <p:nvPicPr>
          <p:cNvPr id="15" name="Picture 15" descr="A close up of a logo&#10;&#10;Description generated with very high confidence">
            <a:extLst>
              <a:ext uri="{FF2B5EF4-FFF2-40B4-BE49-F238E27FC236}">
                <a16:creationId xmlns:a16="http://schemas.microsoft.com/office/drawing/2014/main" id="{C0C1967B-3A1F-4EF4-851A-D85845BE3123}"/>
              </a:ext>
            </a:extLst>
          </p:cNvPr>
          <p:cNvPicPr>
            <a:picLocks noChangeAspect="1"/>
          </p:cNvPicPr>
          <p:nvPr/>
        </p:nvPicPr>
        <p:blipFill>
          <a:blip r:embed="rId4"/>
          <a:stretch>
            <a:fillRect/>
          </a:stretch>
        </p:blipFill>
        <p:spPr>
          <a:xfrm>
            <a:off x="4695825" y="5229225"/>
            <a:ext cx="685800" cy="676275"/>
          </a:xfrm>
          <a:prstGeom prst="rect">
            <a:avLst/>
          </a:prstGeom>
        </p:spPr>
      </p:pic>
      <p:pic>
        <p:nvPicPr>
          <p:cNvPr id="17" name="Picture 17" descr="A close up of a logo&#10;&#10;Description generated with very high confidence">
            <a:extLst>
              <a:ext uri="{FF2B5EF4-FFF2-40B4-BE49-F238E27FC236}">
                <a16:creationId xmlns:a16="http://schemas.microsoft.com/office/drawing/2014/main" id="{5EF7A596-5842-4301-AB72-2B628E956CC3}"/>
              </a:ext>
            </a:extLst>
          </p:cNvPr>
          <p:cNvPicPr>
            <a:picLocks noChangeAspect="1"/>
          </p:cNvPicPr>
          <p:nvPr/>
        </p:nvPicPr>
        <p:blipFill>
          <a:blip r:embed="rId5"/>
          <a:stretch>
            <a:fillRect/>
          </a:stretch>
        </p:blipFill>
        <p:spPr>
          <a:xfrm>
            <a:off x="5743575" y="5219700"/>
            <a:ext cx="695325" cy="685800"/>
          </a:xfrm>
          <a:prstGeom prst="rect">
            <a:avLst/>
          </a:prstGeom>
        </p:spPr>
      </p:pic>
      <p:pic>
        <p:nvPicPr>
          <p:cNvPr id="19" name="Picture 19" descr="A close up of an animal&#10;&#10;Description generated with very high confidence">
            <a:extLst>
              <a:ext uri="{FF2B5EF4-FFF2-40B4-BE49-F238E27FC236}">
                <a16:creationId xmlns:a16="http://schemas.microsoft.com/office/drawing/2014/main" id="{794534B7-DC4B-4889-9AF8-DECEF9AC722B}"/>
              </a:ext>
            </a:extLst>
          </p:cNvPr>
          <p:cNvPicPr>
            <a:picLocks noChangeAspect="1"/>
          </p:cNvPicPr>
          <p:nvPr/>
        </p:nvPicPr>
        <p:blipFill>
          <a:blip r:embed="rId6"/>
          <a:stretch>
            <a:fillRect/>
          </a:stretch>
        </p:blipFill>
        <p:spPr>
          <a:xfrm>
            <a:off x="6810375" y="5276850"/>
            <a:ext cx="657225" cy="666750"/>
          </a:xfrm>
          <a:prstGeom prst="rect">
            <a:avLst/>
          </a:prstGeom>
        </p:spPr>
      </p:pic>
    </p:spTree>
    <p:extLst>
      <p:ext uri="{BB962C8B-B14F-4D97-AF65-F5344CB8AC3E}">
        <p14:creationId xmlns:p14="http://schemas.microsoft.com/office/powerpoint/2010/main" val="421684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838200" y="279790"/>
            <a:ext cx="10515600" cy="689952"/>
          </a:xfrm>
        </p:spPr>
        <p:txBody>
          <a:bodyPr>
            <a:normAutofit fontScale="90000"/>
          </a:bodyPr>
          <a:lstStyle/>
          <a:p>
            <a:r>
              <a:rPr lang="en-GB" sz="2400" b="1"/>
              <a:t>Week 8 Language HW</a:t>
            </a:r>
            <a:r>
              <a:rPr lang="en-GB" sz="2400"/>
              <a:t>: Paper __ Q: ____ </a:t>
            </a:r>
            <a:br>
              <a:rPr lang="en-GB" sz="2400"/>
            </a:br>
            <a:r>
              <a:rPr lang="en-GB" sz="2400"/>
              <a:t>Name of Source: _____________________</a:t>
            </a: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4624446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Spring 1.9</a:t>
            </a:r>
          </a:p>
        </p:txBody>
      </p:sp>
      <p:graphicFrame>
        <p:nvGraphicFramePr>
          <p:cNvPr id="4" name="Table 3"/>
          <p:cNvGraphicFramePr>
            <a:graphicFrameLocks noGrp="1"/>
          </p:cNvGraphicFramePr>
          <p:nvPr>
            <p:extLst>
              <p:ext uri="{D42A27DB-BD31-4B8C-83A1-F6EECF244321}">
                <p14:modId xmlns:p14="http://schemas.microsoft.com/office/powerpoint/2010/main" val="1829144595"/>
              </p:ext>
            </p:extLst>
          </p:nvPr>
        </p:nvGraphicFramePr>
        <p:xfrm>
          <a:off x="183701" y="624634"/>
          <a:ext cx="11913327" cy="594360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dirty="0"/>
                        <a:t>1. Read the following statements, rank them in order of which you believe to most true. Explain your top one. </a:t>
                      </a:r>
                    </a:p>
                    <a:p>
                      <a:pPr marL="0" lvl="0" indent="0">
                        <a:buNone/>
                      </a:pPr>
                      <a:endParaRPr lang="en-GB" sz="1200" b="1" baseline="0"/>
                    </a:p>
                    <a:p>
                      <a:pPr marL="0" lvl="0" indent="0">
                        <a:buNone/>
                      </a:pPr>
                      <a:r>
                        <a:rPr lang="en-GB" sz="1200" b="0" baseline="0" dirty="0"/>
                        <a:t>A) 'Romeo and Juliet' is a play about the importance of following rules and society's expectations. </a:t>
                      </a:r>
                    </a:p>
                    <a:p>
                      <a:pPr marL="0" lvl="0" indent="0">
                        <a:buNone/>
                      </a:pPr>
                      <a:r>
                        <a:rPr lang="en-GB" sz="1200" b="0" baseline="0" dirty="0"/>
                        <a:t>B) </a:t>
                      </a:r>
                      <a:r>
                        <a:rPr lang="en-GB" sz="1200" b="0" i="0" u="none" strike="noStrike" baseline="0" noProof="0" dirty="0">
                          <a:latin typeface="Calibri"/>
                        </a:rPr>
                        <a:t>'Romeo and Juliet' is a play about the power of love in healing a broken society. </a:t>
                      </a:r>
                    </a:p>
                    <a:p>
                      <a:pPr marL="0" lvl="0" indent="0">
                        <a:buNone/>
                      </a:pPr>
                      <a:r>
                        <a:rPr lang="en-GB" sz="1200" b="0" baseline="0" dirty="0"/>
                        <a:t>C) </a:t>
                      </a:r>
                      <a:r>
                        <a:rPr lang="en-GB" sz="1200" b="0" i="0" u="none" strike="noStrike" baseline="0" noProof="0" dirty="0">
                          <a:latin typeface="Calibri"/>
                        </a:rPr>
                        <a:t>'Romeo and Juliet' is a play about how hate is a dangerous, destructive and pointless feeling. </a:t>
                      </a:r>
                    </a:p>
                    <a:p>
                      <a:pPr marL="0" lvl="0" indent="0">
                        <a:buNone/>
                      </a:pPr>
                      <a:r>
                        <a:rPr lang="en-GB" sz="1200" b="1" i="0" u="none" strike="noStrike" baseline="0" noProof="0" dirty="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 </a:t>
                      </a:r>
                      <a:endParaRPr lang="en-GB" dirty="0"/>
                    </a:p>
                    <a:p>
                      <a:pPr marL="0" lvl="0" indent="0">
                        <a:buNone/>
                      </a:pPr>
                      <a:r>
                        <a:rPr lang="en-GB" sz="1200" b="1" baseline="0" dirty="0"/>
                        <a:t>(Extension: write a PETALCPETAL for your top choice)</a:t>
                      </a:r>
                    </a:p>
                  </a:txBody>
                  <a:tcPr/>
                </a:tc>
                <a:tc>
                  <a:txBody>
                    <a:bodyPr/>
                    <a:lstStyle/>
                    <a:p>
                      <a:r>
                        <a:rPr lang="en-GB" sz="1200" b="1" dirty="0"/>
                        <a:t>2.</a:t>
                      </a:r>
                      <a:r>
                        <a:rPr lang="en-GB" sz="1200" b="1" baseline="0" dirty="0"/>
                        <a:t> What do the following images and quote reveal about the poem 'Tissue':</a:t>
                      </a:r>
                      <a:endParaRPr lang="en-US" dirty="0"/>
                    </a:p>
                    <a:p>
                      <a:pPr lvl="0">
                        <a:buNone/>
                      </a:pPr>
                      <a:endParaRPr lang="en-US"/>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r>
                        <a:rPr lang="en-GB" sz="1200" b="1" baseline="0" dirty="0"/>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a:p>
                      <a:pPr lvl="0">
                        <a:buNone/>
                      </a:pPr>
                      <a:r>
                        <a:rPr lang="en-GB" sz="1200" b="1" baseline="0" dirty="0"/>
                        <a:t>_________________________________________________</a:t>
                      </a:r>
                    </a:p>
                  </a:txBody>
                  <a:tcPr/>
                </a:tc>
                <a:tc>
                  <a:txBody>
                    <a:bodyPr/>
                    <a:lstStyle/>
                    <a:p>
                      <a:r>
                        <a:rPr lang="en-GB" sz="1200" b="1" dirty="0"/>
                        <a:t>3. What is Dickens' message about workhouses? </a:t>
                      </a:r>
                      <a:endParaRPr lang="en-US" dirty="0"/>
                    </a:p>
                    <a:p>
                      <a:pPr lvl="0">
                        <a:buNone/>
                      </a:pPr>
                      <a:endParaRPr lang="en-GB" sz="1200" b="1"/>
                    </a:p>
                    <a:p>
                      <a:pPr lvl="0">
                        <a:buNone/>
                      </a:pPr>
                      <a:endParaRPr lang="en-GB" sz="1200" b="1"/>
                    </a:p>
                    <a:p>
                      <a:pPr lvl="0">
                        <a:buNone/>
                      </a:pPr>
                      <a:r>
                        <a:rPr lang="en-GB" sz="1200" b="1" dirty="0"/>
                        <a:t>                           _________________________________</a:t>
                      </a:r>
                    </a:p>
                    <a:p>
                      <a:pPr lvl="0">
                        <a:buNone/>
                      </a:pPr>
                      <a:r>
                        <a:rPr lang="en-GB" sz="1200" b="1" dirty="0"/>
                        <a:t>____________________________________________________________________________________________________________________________________________________________________________________________________</a:t>
                      </a:r>
                    </a:p>
                    <a:p>
                      <a:pPr lvl="0">
                        <a:buNone/>
                      </a:pPr>
                      <a:endParaRPr lang="en-GB" sz="1200" b="1"/>
                    </a:p>
                    <a:p>
                      <a:pPr lvl="0">
                        <a:buNone/>
                      </a:pPr>
                      <a:r>
                        <a:rPr lang="en-GB" sz="1200" b="1" dirty="0"/>
                        <a:t>How does this specifically link to the events in 'A Christmas Carol'? __________________________________________</a:t>
                      </a:r>
                    </a:p>
                    <a:p>
                      <a:pPr lvl="0">
                        <a:buNone/>
                      </a:pPr>
                      <a:r>
                        <a:rPr lang="en-GB" sz="1200" b="1" dirty="0"/>
                        <a:t>____________________________________________________________________________________________________________________________________________________________________________________________________</a:t>
                      </a:r>
                    </a:p>
                  </a:txBody>
                  <a:tcPr/>
                </a:tc>
                <a:extLst>
                  <a:ext uri="{0D108BD9-81ED-4DB2-BD59-A6C34878D82A}">
                    <a16:rowId xmlns:a16="http://schemas.microsoft.com/office/drawing/2014/main" val="3606664193"/>
                  </a:ext>
                </a:extLst>
              </a:tr>
              <a:tr h="2892820">
                <a:tc>
                  <a:txBody>
                    <a:bodyPr/>
                    <a:lstStyle/>
                    <a:p>
                      <a:r>
                        <a:rPr lang="en-GB" sz="1200" b="1" dirty="0"/>
                        <a:t>4. Find TWO quotations across the 15 poems that are about violence: </a:t>
                      </a:r>
                      <a:endParaRPr lang="en-US" dirty="0"/>
                    </a:p>
                    <a:p>
                      <a:pPr marL="0" indent="0">
                        <a:buNone/>
                      </a:pPr>
                      <a:endParaRPr lang="en-GB" sz="1200" b="1"/>
                    </a:p>
                    <a:p>
                      <a:pPr marL="0" lvl="0" indent="0">
                        <a:buNone/>
                      </a:pPr>
                      <a:r>
                        <a:rPr lang="en-GB" sz="1200" b="1" dirty="0"/>
                        <a:t>1. Poem: _____________________________</a:t>
                      </a:r>
                    </a:p>
                    <a:p>
                      <a:pPr marL="0" lvl="0" indent="0">
                        <a:buNone/>
                      </a:pPr>
                      <a:r>
                        <a:rPr lang="en-GB" sz="1200" b="1" dirty="0"/>
                        <a:t>___________________________________________________________________________________________________________________________________________________</a:t>
                      </a:r>
                    </a:p>
                    <a:p>
                      <a:pPr marL="0" lvl="0" indent="0">
                        <a:buNone/>
                      </a:pPr>
                      <a:endParaRPr lang="en-GB" sz="1200" b="1"/>
                    </a:p>
                    <a:p>
                      <a:pPr marL="0" lvl="0" indent="0">
                        <a:buNone/>
                      </a:pPr>
                      <a:r>
                        <a:rPr lang="en-GB" sz="1200" b="1" i="0" u="none" strike="noStrike" noProof="0" dirty="0">
                          <a:latin typeface="Calibri"/>
                        </a:rPr>
                        <a:t>2. Poem: _____________________________</a:t>
                      </a:r>
                      <a:endParaRPr lang="en-US" sz="1200" b="0" i="0" u="none" strike="noStrike" noProof="0" dirty="0">
                        <a:latin typeface="Calibri"/>
                      </a:endParaRPr>
                    </a:p>
                    <a:p>
                      <a:pPr marL="0" lvl="0" indent="0">
                        <a:buNone/>
                      </a:pPr>
                      <a:r>
                        <a:rPr lang="en-GB" sz="1200" b="1" i="0" u="none" strike="noStrike" noProof="0" dirty="0">
                          <a:latin typeface="Calibri"/>
                        </a:rPr>
                        <a:t>___________________________________________________________________________________________________________________________________________________</a:t>
                      </a:r>
                      <a:endParaRPr lang="en-GB" sz="1200" b="0" i="0" u="none" strike="noStrike" noProof="0" dirty="0">
                        <a:latin typeface="Calibri"/>
                      </a:endParaRPr>
                    </a:p>
                    <a:p>
                      <a:pPr marL="0" lvl="0" indent="0">
                        <a:buNone/>
                      </a:pPr>
                      <a:endParaRPr lang="en-GB" sz="1200" b="0" i="0" u="none" strike="noStrike" noProof="0">
                        <a:latin typeface="Calibri"/>
                      </a:endParaRPr>
                    </a:p>
                    <a:p>
                      <a:pPr marL="0" lvl="0" indent="0">
                        <a:buNone/>
                      </a:pPr>
                      <a:endParaRPr lang="en-GB" sz="1200" b="1" i="0" u="none" strike="noStrike" noProof="0" dirty="0">
                        <a:latin typeface="Calibri"/>
                      </a:endParaRPr>
                    </a:p>
                    <a:p>
                      <a:pPr marL="0" lvl="0" indent="0">
                        <a:buNone/>
                      </a:pPr>
                      <a:endParaRPr lang="en-GB" sz="1200" b="0" i="0" u="none" strike="noStrike" noProof="0">
                        <a:latin typeface="Calibri"/>
                      </a:endParaRPr>
                    </a:p>
                  </a:txBody>
                  <a:tcPr/>
                </a:tc>
                <a:tc gridSpan="2">
                  <a:txBody>
                    <a:bodyPr/>
                    <a:lstStyle/>
                    <a:p>
                      <a:r>
                        <a:rPr lang="en-GB" sz="1200" b="1" dirty="0"/>
                        <a:t>5.</a:t>
                      </a:r>
                      <a:r>
                        <a:rPr lang="en-GB" sz="1200" b="1" baseline="0" dirty="0"/>
                        <a:t> Which character has the most impact on Scrooge? Select three characters and rank them. Explain your top one. </a:t>
                      </a:r>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a:p>
                  </a:txBody>
                  <a:tcPr/>
                </a:tc>
                <a:tc hMerge="1">
                  <a:txBody>
                    <a:bodyPr/>
                    <a:lstStyle/>
                    <a:p>
                      <a:endParaRPr lang="en-GB" sz="1400" b="1" i="1" u="none" strike="noStrike" baseline="0" noProof="0">
                        <a:latin typeface="Calibri"/>
                      </a:endParaRPr>
                    </a:p>
                  </a:txBody>
                  <a:tcPr/>
                </a:tc>
                <a:extLst>
                  <a:ext uri="{0D108BD9-81ED-4DB2-BD59-A6C34878D82A}">
                    <a16:rowId xmlns:a16="http://schemas.microsoft.com/office/drawing/2014/main" val="4145184444"/>
                  </a:ext>
                </a:extLst>
              </a:tr>
            </a:tbl>
          </a:graphicData>
        </a:graphic>
      </p:graphicFrame>
      <p:graphicFrame>
        <p:nvGraphicFramePr>
          <p:cNvPr id="28" name="Diagram 28">
            <a:extLst>
              <a:ext uri="{FF2B5EF4-FFF2-40B4-BE49-F238E27FC236}">
                <a16:creationId xmlns:a16="http://schemas.microsoft.com/office/drawing/2014/main" id="{CF525FCC-8796-4D82-B717-2FD57066901A}"/>
              </a:ext>
            </a:extLst>
          </p:cNvPr>
          <p:cNvGraphicFramePr/>
          <p:nvPr>
            <p:extLst>
              <p:ext uri="{D42A27DB-BD31-4B8C-83A1-F6EECF244321}">
                <p14:modId xmlns:p14="http://schemas.microsoft.com/office/powerpoint/2010/main" val="409639785"/>
              </p:ext>
            </p:extLst>
          </p:nvPr>
        </p:nvGraphicFramePr>
        <p:xfrm>
          <a:off x="4345459" y="4195119"/>
          <a:ext cx="2594919" cy="19070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0" name="Picture 50" descr="A screenshot of a cell phone&#10;&#10;Description generated with very high confidence">
            <a:extLst>
              <a:ext uri="{FF2B5EF4-FFF2-40B4-BE49-F238E27FC236}">
                <a16:creationId xmlns:a16="http://schemas.microsoft.com/office/drawing/2014/main" id="{598C7AB5-3F8A-4F86-84F2-25CD4FD3F368}"/>
              </a:ext>
            </a:extLst>
          </p:cNvPr>
          <p:cNvPicPr>
            <a:picLocks noChangeAspect="1"/>
          </p:cNvPicPr>
          <p:nvPr/>
        </p:nvPicPr>
        <p:blipFill>
          <a:blip r:embed="rId7"/>
          <a:stretch>
            <a:fillRect/>
          </a:stretch>
        </p:blipFill>
        <p:spPr>
          <a:xfrm>
            <a:off x="7123670" y="3973995"/>
            <a:ext cx="4709983" cy="2421386"/>
          </a:xfrm>
          <a:prstGeom prst="rect">
            <a:avLst/>
          </a:prstGeom>
        </p:spPr>
      </p:pic>
      <p:pic>
        <p:nvPicPr>
          <p:cNvPr id="13" name="Picture 14" descr="A close up of a basketball hoop&#10;&#10;Description generated with high confidence">
            <a:extLst>
              <a:ext uri="{FF2B5EF4-FFF2-40B4-BE49-F238E27FC236}">
                <a16:creationId xmlns:a16="http://schemas.microsoft.com/office/drawing/2014/main" id="{95544580-C8CD-4B7C-8457-F6802F34337F}"/>
              </a:ext>
            </a:extLst>
          </p:cNvPr>
          <p:cNvPicPr>
            <a:picLocks noChangeAspect="1"/>
          </p:cNvPicPr>
          <p:nvPr/>
        </p:nvPicPr>
        <p:blipFill>
          <a:blip r:embed="rId8"/>
          <a:stretch>
            <a:fillRect/>
          </a:stretch>
        </p:blipFill>
        <p:spPr>
          <a:xfrm>
            <a:off x="4724400" y="1071158"/>
            <a:ext cx="2743200" cy="877108"/>
          </a:xfrm>
          <a:prstGeom prst="rect">
            <a:avLst/>
          </a:prstGeom>
        </p:spPr>
      </p:pic>
      <p:pic>
        <p:nvPicPr>
          <p:cNvPr id="17" name="Picture 18" descr="A close up of a logo&#10;&#10;Description generated with very high confidence">
            <a:extLst>
              <a:ext uri="{FF2B5EF4-FFF2-40B4-BE49-F238E27FC236}">
                <a16:creationId xmlns:a16="http://schemas.microsoft.com/office/drawing/2014/main" id="{4A9FF4F9-2B90-4611-8598-0FADD7DD209C}"/>
              </a:ext>
            </a:extLst>
          </p:cNvPr>
          <p:cNvPicPr>
            <a:picLocks noChangeAspect="1"/>
          </p:cNvPicPr>
          <p:nvPr/>
        </p:nvPicPr>
        <p:blipFill>
          <a:blip r:embed="rId9"/>
          <a:stretch>
            <a:fillRect/>
          </a:stretch>
        </p:blipFill>
        <p:spPr>
          <a:xfrm>
            <a:off x="8243888" y="742950"/>
            <a:ext cx="762000" cy="723900"/>
          </a:xfrm>
          <a:prstGeom prst="rect">
            <a:avLst/>
          </a:prstGeom>
        </p:spPr>
      </p:pic>
    </p:spTree>
    <p:extLst>
      <p:ext uri="{BB962C8B-B14F-4D97-AF65-F5344CB8AC3E}">
        <p14:creationId xmlns:p14="http://schemas.microsoft.com/office/powerpoint/2010/main" val="2594244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F3A1D6-2C7B-4FCD-87AF-4EC83293D2B7}"/>
              </a:ext>
            </a:extLst>
          </p:cNvPr>
          <p:cNvSpPr>
            <a:spLocks noGrp="1"/>
          </p:cNvSpPr>
          <p:nvPr>
            <p:ph type="title"/>
          </p:nvPr>
        </p:nvSpPr>
        <p:spPr>
          <a:xfrm>
            <a:off x="838200" y="279790"/>
            <a:ext cx="10515600" cy="689952"/>
          </a:xfrm>
        </p:spPr>
        <p:txBody>
          <a:bodyPr>
            <a:normAutofit fontScale="90000"/>
          </a:bodyPr>
          <a:lstStyle/>
          <a:p>
            <a:r>
              <a:rPr lang="en-GB" sz="2400" b="1"/>
              <a:t>Week 9 Language HW</a:t>
            </a:r>
            <a:r>
              <a:rPr lang="en-GB" sz="2400"/>
              <a:t>: Paper __ Q: ____ </a:t>
            </a:r>
            <a:br>
              <a:rPr lang="en-GB" sz="2400"/>
            </a:br>
            <a:r>
              <a:rPr lang="en-GB" sz="2400"/>
              <a:t>Name of Source: _____________________</a:t>
            </a:r>
          </a:p>
        </p:txBody>
      </p:sp>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Tree>
    <p:extLst>
      <p:ext uri="{BB962C8B-B14F-4D97-AF65-F5344CB8AC3E}">
        <p14:creationId xmlns:p14="http://schemas.microsoft.com/office/powerpoint/2010/main" val="2991763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8375" y="120877"/>
            <a:ext cx="12000413" cy="436471"/>
          </a:xfrm>
          <a:solidFill>
            <a:schemeClr val="bg1"/>
          </a:solidFill>
        </p:spPr>
        <p:style>
          <a:lnRef idx="2">
            <a:schemeClr val="dk1"/>
          </a:lnRef>
          <a:fillRef idx="1">
            <a:schemeClr val="lt1"/>
          </a:fillRef>
          <a:effectRef idx="0">
            <a:schemeClr val="dk1"/>
          </a:effectRef>
          <a:fontRef idx="minor">
            <a:schemeClr val="dk1"/>
          </a:fontRef>
        </p:style>
        <p:txBody>
          <a:bodyPr>
            <a:normAutofit/>
          </a:bodyPr>
          <a:lstStyle/>
          <a:p>
            <a:r>
              <a:rPr lang="en-GB" sz="1600"/>
              <a:t>Year 11 Weekly Homework                                  Name: ________________________________________       Spring 1.10</a:t>
            </a:r>
          </a:p>
        </p:txBody>
      </p:sp>
      <p:graphicFrame>
        <p:nvGraphicFramePr>
          <p:cNvPr id="4" name="Table 3"/>
          <p:cNvGraphicFramePr>
            <a:graphicFrameLocks noGrp="1"/>
          </p:cNvGraphicFramePr>
          <p:nvPr>
            <p:extLst>
              <p:ext uri="{D42A27DB-BD31-4B8C-83A1-F6EECF244321}">
                <p14:modId xmlns:p14="http://schemas.microsoft.com/office/powerpoint/2010/main" val="2617506439"/>
              </p:ext>
            </p:extLst>
          </p:nvPr>
        </p:nvGraphicFramePr>
        <p:xfrm>
          <a:off x="183701" y="624634"/>
          <a:ext cx="11913327" cy="6035040"/>
        </p:xfrm>
        <a:graphic>
          <a:graphicData uri="http://schemas.openxmlformats.org/drawingml/2006/table">
            <a:tbl>
              <a:tblPr firstRow="1" bandRow="1">
                <a:tableStyleId>{5940675A-B579-460E-94D1-54222C63F5DA}</a:tableStyleId>
              </a:tblPr>
              <a:tblGrid>
                <a:gridCol w="3971109">
                  <a:extLst>
                    <a:ext uri="{9D8B030D-6E8A-4147-A177-3AD203B41FA5}">
                      <a16:colId xmlns:a16="http://schemas.microsoft.com/office/drawing/2014/main" val="1663066600"/>
                    </a:ext>
                  </a:extLst>
                </a:gridCol>
                <a:gridCol w="3971109">
                  <a:extLst>
                    <a:ext uri="{9D8B030D-6E8A-4147-A177-3AD203B41FA5}">
                      <a16:colId xmlns:a16="http://schemas.microsoft.com/office/drawing/2014/main" val="2551129518"/>
                    </a:ext>
                  </a:extLst>
                </a:gridCol>
                <a:gridCol w="3971109">
                  <a:extLst>
                    <a:ext uri="{9D8B030D-6E8A-4147-A177-3AD203B41FA5}">
                      <a16:colId xmlns:a16="http://schemas.microsoft.com/office/drawing/2014/main" val="3101194455"/>
                    </a:ext>
                  </a:extLst>
                </a:gridCol>
              </a:tblGrid>
              <a:tr h="2892820">
                <a:tc>
                  <a:txBody>
                    <a:bodyPr/>
                    <a:lstStyle/>
                    <a:p>
                      <a:pPr marL="0" indent="0">
                        <a:buNone/>
                      </a:pPr>
                      <a:r>
                        <a:rPr lang="en-GB" sz="1200" b="1" baseline="0"/>
                        <a:t>1. Identify the technique in the song and  explain the effect: </a:t>
                      </a:r>
                    </a:p>
                    <a:p>
                      <a:pPr marL="0" lvl="0" indent="0">
                        <a:buNone/>
                      </a:pPr>
                      <a:endParaRPr lang="en-GB" sz="1200" b="0" i="0" u="none" strike="noStrike" baseline="0" noProof="0">
                        <a:latin typeface="Calibri"/>
                      </a:endParaRPr>
                    </a:p>
                    <a:p>
                      <a:pPr marL="0" lvl="0" indent="0">
                        <a:buNone/>
                      </a:pPr>
                      <a:r>
                        <a:rPr lang="en-GB" sz="1200" b="0" i="0" u="none" strike="noStrike" baseline="0" noProof="0">
                          <a:latin typeface="Calibri"/>
                        </a:rPr>
                        <a:t>'Life is Monopoly</a:t>
                      </a:r>
                    </a:p>
                    <a:p>
                      <a:pPr marL="0" lvl="0" indent="0">
                        <a:buNone/>
                      </a:pPr>
                      <a:r>
                        <a:rPr lang="en-GB" sz="1200" b="0" i="0" u="none" strike="noStrike" baseline="0" noProof="0">
                          <a:latin typeface="Calibri"/>
                        </a:rPr>
                        <a:t>Go cop me some land and some property' </a:t>
                      </a:r>
                    </a:p>
                    <a:p>
                      <a:pPr marL="0" lvl="0" indent="0">
                        <a:buNone/>
                      </a:pPr>
                      <a:endParaRPr lang="en-GB" sz="1200" b="1" baseline="0"/>
                    </a:p>
                    <a:p>
                      <a:pPr lvl="0">
                        <a:buNone/>
                      </a:pPr>
                      <a:endParaRPr lang="en-GB" sz="1200" b="0" i="0" u="none" strike="noStrike" baseline="0" noProof="0">
                        <a:latin typeface="Calibri"/>
                      </a:endParaRPr>
                    </a:p>
                    <a:p>
                      <a:pPr lvl="0">
                        <a:buNone/>
                      </a:pPr>
                      <a:r>
                        <a:rPr lang="en-GB" sz="1200" b="0" i="0" u="none" strike="noStrike" baseline="0" noProof="0">
                          <a:latin typeface="Calibri"/>
                        </a:rPr>
                        <a:t>What is this technique? ____________</a:t>
                      </a:r>
                      <a:endParaRPr lang="en-US" sz="1200" b="0" i="0" u="none" strike="noStrike" baseline="0" noProof="0">
                        <a:latin typeface="Calibri"/>
                      </a:endParaRPr>
                    </a:p>
                    <a:p>
                      <a:pPr lvl="0">
                        <a:buNone/>
                      </a:pPr>
                      <a:endParaRPr lang="en-GB" sz="1200" b="0" i="0" u="none" strike="noStrike" baseline="0" noProof="0">
                        <a:latin typeface="Calibri"/>
                      </a:endParaRPr>
                    </a:p>
                    <a:p>
                      <a:pPr lvl="0">
                        <a:buNone/>
                      </a:pPr>
                      <a:r>
                        <a:rPr lang="en-GB" sz="1200" b="1" i="0" u="none" strike="noStrike" baseline="0" noProof="0">
                          <a:latin typeface="Calibri"/>
                        </a:rPr>
                        <a:t>Challenge: </a:t>
                      </a:r>
                      <a:r>
                        <a:rPr lang="en-GB" sz="1200" b="0" i="0" u="none" strike="noStrike" baseline="0" noProof="0">
                          <a:latin typeface="Calibri"/>
                        </a:rPr>
                        <a:t>what is the effect? _____________________________________________________________________________________________________________________________________________________________________________________________________________________________</a:t>
                      </a:r>
                      <a:endParaRPr lang="en-GB"/>
                    </a:p>
                  </a:txBody>
                  <a:tcPr/>
                </a:tc>
                <a:tc>
                  <a:txBody>
                    <a:bodyPr/>
                    <a:lstStyle/>
                    <a:p>
                      <a:r>
                        <a:rPr lang="en-GB" sz="1200" b="1" baseline="0"/>
                        <a:t>2. Summarise the poem using these icons: </a:t>
                      </a:r>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buNone/>
                      </a:pPr>
                      <a:endParaRPr lang="en-GB" sz="1200" b="1" baseline="0"/>
                    </a:p>
                    <a:p>
                      <a:pPr lvl="0" algn="l">
                        <a:lnSpc>
                          <a:spcPct val="100000"/>
                        </a:lnSpc>
                        <a:spcBef>
                          <a:spcPts val="0"/>
                        </a:spcBef>
                        <a:spcAft>
                          <a:spcPts val="0"/>
                        </a:spcAft>
                        <a:buNone/>
                      </a:pPr>
                      <a:r>
                        <a:rPr lang="en-GB" sz="1200" b="1" i="0" u="none" strike="noStrike" baseline="0" noProof="0">
                          <a:latin typeface="Calibri"/>
                        </a:rPr>
                        <a:t>Poem:_______________________________________________________________________________________________________________________________________________________________________________________________</a:t>
                      </a:r>
                      <a:endParaRPr lang="en-GB" sz="1200" b="0" i="0" u="none" strike="noStrike" baseline="0" noProof="0">
                        <a:latin typeface="Calibri"/>
                      </a:endParaRPr>
                    </a:p>
                    <a:p>
                      <a:pPr lvl="0" algn="l">
                        <a:lnSpc>
                          <a:spcPct val="100000"/>
                        </a:lnSpc>
                        <a:spcBef>
                          <a:spcPts val="0"/>
                        </a:spcBef>
                        <a:spcAft>
                          <a:spcPts val="0"/>
                        </a:spcAft>
                        <a:buNone/>
                      </a:pPr>
                      <a:r>
                        <a:rPr lang="en-GB" sz="1200" b="1" i="0" u="none" strike="noStrike" baseline="0" noProof="0">
                          <a:latin typeface="Calibri"/>
                        </a:rPr>
                        <a:t>_________________________________________________</a:t>
                      </a:r>
                      <a:r>
                        <a:rPr lang="en-GB" sz="1200" b="1" i="0" u="none" strike="noStrike" baseline="0" noProof="0"/>
                        <a:t>__________________________________________________________________________________________________</a:t>
                      </a:r>
                    </a:p>
                  </a:txBody>
                  <a:tcPr/>
                </a:tc>
                <a:tc>
                  <a:txBody>
                    <a:bodyPr/>
                    <a:lstStyle/>
                    <a:p>
                      <a:r>
                        <a:rPr lang="en-GB" sz="1200" b="1"/>
                        <a:t>3. Transform the following images into quotes form the 'Power and Conflict' cluster: </a:t>
                      </a:r>
                    </a:p>
                    <a:p>
                      <a:pPr lvl="0">
                        <a:buNone/>
                      </a:pPr>
                      <a:endParaRPr lang="en-GB" sz="1200" b="1"/>
                    </a:p>
                  </a:txBody>
                  <a:tcPr/>
                </a:tc>
                <a:extLst>
                  <a:ext uri="{0D108BD9-81ED-4DB2-BD59-A6C34878D82A}">
                    <a16:rowId xmlns:a16="http://schemas.microsoft.com/office/drawing/2014/main" val="3606664193"/>
                  </a:ext>
                </a:extLst>
              </a:tr>
              <a:tr h="2892820">
                <a:tc>
                  <a:txBody>
                    <a:bodyPr/>
                    <a:lstStyle/>
                    <a:p>
                      <a:pPr lvl="0">
                        <a:buNone/>
                      </a:pPr>
                      <a:r>
                        <a:rPr lang="en-GB" sz="1200" b="1"/>
                        <a:t>4.  Add semi-colons to the following sentences: </a:t>
                      </a:r>
                    </a:p>
                    <a:p>
                      <a:pPr lvl="0">
                        <a:lnSpc>
                          <a:spcPct val="150000"/>
                        </a:lnSpc>
                        <a:buNone/>
                      </a:pPr>
                      <a:r>
                        <a:rPr lang="en-GB" sz="1400" b="0" i="0" u="none" strike="noStrike" noProof="0">
                          <a:latin typeface="Calibri"/>
                        </a:rPr>
                        <a:t>1.  I grabbed the book from the pile it was tattered and falling apart. </a:t>
                      </a:r>
                    </a:p>
                    <a:p>
                      <a:pPr lvl="0">
                        <a:lnSpc>
                          <a:spcPct val="150000"/>
                        </a:lnSpc>
                        <a:buNone/>
                      </a:pPr>
                      <a:r>
                        <a:rPr lang="en-GB" sz="1400" b="0" i="0" u="none" strike="noStrike" noProof="0">
                          <a:latin typeface="Calibri"/>
                        </a:rPr>
                        <a:t>2.  </a:t>
                      </a:r>
                      <a:r>
                        <a:rPr lang="en-GB" sz="1400" b="0" i="0" u="none" strike="noStrike" noProof="0"/>
                        <a:t>She   stormed   down   the   corridor   everyone   moved   out   of   her   way. </a:t>
                      </a:r>
                    </a:p>
                    <a:p>
                      <a:pPr lvl="0">
                        <a:lnSpc>
                          <a:spcPct val="150000"/>
                        </a:lnSpc>
                        <a:buNone/>
                      </a:pPr>
                      <a:r>
                        <a:rPr lang="en-GB" sz="1400" b="0" i="0" u="none" strike="noStrike" noProof="0"/>
                        <a:t>3.  T</a:t>
                      </a:r>
                      <a:r>
                        <a:rPr lang="en-GB" sz="1400" b="0" i="0" u="none" strike="noStrike" noProof="0">
                          <a:latin typeface="Calibri"/>
                        </a:rPr>
                        <a:t>he   mountain   towered   above   us   I   could   barely   see   the   peak.</a:t>
                      </a:r>
                    </a:p>
                    <a:p>
                      <a:pPr lvl="0">
                        <a:lnSpc>
                          <a:spcPct val="150000"/>
                        </a:lnSpc>
                        <a:buNone/>
                      </a:pPr>
                      <a:r>
                        <a:rPr lang="en-GB" sz="1400" b="0" i="0" u="none" strike="noStrike" noProof="0">
                          <a:latin typeface="Calibri"/>
                        </a:rPr>
                        <a:t>4. Andrew skipped happily he couldn't hide his excitement. </a:t>
                      </a:r>
                    </a:p>
                  </a:txBody>
                  <a:tcPr/>
                </a:tc>
                <a:tc gridSpan="2">
                  <a:txBody>
                    <a:bodyPr/>
                    <a:lstStyle/>
                    <a:p>
                      <a:r>
                        <a:rPr lang="en-GB" sz="1200" b="1"/>
                        <a:t>5.</a:t>
                      </a:r>
                      <a:r>
                        <a:rPr lang="en-GB" sz="1200" b="1" baseline="0"/>
                        <a:t> Write a short description suggested by the image. Use linguistic features in your piece</a:t>
                      </a:r>
                      <a:r>
                        <a:rPr lang="en-GB" sz="1200" b="1" i="0" u="none" strike="noStrike" baseline="0" noProof="0">
                          <a:latin typeface="Calibri"/>
                        </a:rPr>
                        <a:t>: </a:t>
                      </a:r>
                    </a:p>
                    <a:p>
                      <a:pPr lvl="0">
                        <a:buNone/>
                      </a:pPr>
                      <a:r>
                        <a:rPr lang="en-GB" sz="1200" b="1" i="0" u="none" strike="noStrike" baseline="0" noProof="0">
                          <a:latin typeface="Calibri"/>
                        </a:rPr>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endParaRPr lang="en-GB"/>
                    </a:p>
                    <a:p>
                      <a:pPr lvl="0">
                        <a:buNone/>
                      </a:pPr>
                      <a:r>
                        <a:rPr lang="en-GB" sz="1200" b="1" i="1" u="none" strike="noStrike" noProof="0">
                          <a:solidFill>
                            <a:schemeClr val="tx1"/>
                          </a:solidFill>
                          <a:latin typeface="Calibri"/>
                        </a:rPr>
                        <a:t>(You can write a full version for We Are Writers)</a:t>
                      </a:r>
                      <a:endParaRPr lang="en-GB" sz="1200"/>
                    </a:p>
                  </a:txBody>
                  <a:tcPr/>
                </a:tc>
                <a:tc hMerge="1">
                  <a:txBody>
                    <a:bodyPr/>
                    <a:lstStyle/>
                    <a:p>
                      <a:endParaRPr lang="en-GB" sz="1400" b="1" i="1" u="none" strike="noStrike" baseline="0" noProof="0">
                        <a:latin typeface="Calibri"/>
                      </a:endParaRPr>
                    </a:p>
                  </a:txBody>
                  <a:tcPr/>
                </a:tc>
                <a:extLst>
                  <a:ext uri="{0D108BD9-81ED-4DB2-BD59-A6C34878D82A}">
                    <a16:rowId xmlns:a16="http://schemas.microsoft.com/office/drawing/2014/main" val="4145184444"/>
                  </a:ext>
                </a:extLst>
              </a:tr>
            </a:tbl>
          </a:graphicData>
        </a:graphic>
      </p:graphicFrame>
      <p:pic>
        <p:nvPicPr>
          <p:cNvPr id="6" name="Picture 6" descr="A group of people standing in a train station&#10;&#10;Description generated with very high confidence">
            <a:extLst>
              <a:ext uri="{FF2B5EF4-FFF2-40B4-BE49-F238E27FC236}">
                <a16:creationId xmlns:a16="http://schemas.microsoft.com/office/drawing/2014/main" id="{94776D7D-384C-4D04-AAC6-160C6D70F786}"/>
              </a:ext>
            </a:extLst>
          </p:cNvPr>
          <p:cNvPicPr>
            <a:picLocks noChangeAspect="1"/>
          </p:cNvPicPr>
          <p:nvPr/>
        </p:nvPicPr>
        <p:blipFill>
          <a:blip r:embed="rId2"/>
          <a:stretch>
            <a:fillRect/>
          </a:stretch>
        </p:blipFill>
        <p:spPr>
          <a:xfrm>
            <a:off x="4214593" y="4068874"/>
            <a:ext cx="2047875" cy="1152525"/>
          </a:xfrm>
          <a:prstGeom prst="rect">
            <a:avLst/>
          </a:prstGeom>
        </p:spPr>
      </p:pic>
      <p:pic>
        <p:nvPicPr>
          <p:cNvPr id="8" name="Picture 8" descr="A drawing of a person&#10;&#10;Description generated with high confidence">
            <a:extLst>
              <a:ext uri="{FF2B5EF4-FFF2-40B4-BE49-F238E27FC236}">
                <a16:creationId xmlns:a16="http://schemas.microsoft.com/office/drawing/2014/main" id="{11D42358-CFAD-482B-B632-FF6AE3639197}"/>
              </a:ext>
            </a:extLst>
          </p:cNvPr>
          <p:cNvPicPr>
            <a:picLocks noChangeAspect="1"/>
          </p:cNvPicPr>
          <p:nvPr/>
        </p:nvPicPr>
        <p:blipFill>
          <a:blip r:embed="rId3"/>
          <a:stretch>
            <a:fillRect/>
          </a:stretch>
        </p:blipFill>
        <p:spPr>
          <a:xfrm>
            <a:off x="4391025" y="979514"/>
            <a:ext cx="3371850" cy="1174698"/>
          </a:xfrm>
          <a:prstGeom prst="rect">
            <a:avLst/>
          </a:prstGeom>
        </p:spPr>
      </p:pic>
      <p:pic>
        <p:nvPicPr>
          <p:cNvPr id="10" name="Picture 10" descr="A close up of a device&#10;&#10;Description generated with very high confidence">
            <a:extLst>
              <a:ext uri="{FF2B5EF4-FFF2-40B4-BE49-F238E27FC236}">
                <a16:creationId xmlns:a16="http://schemas.microsoft.com/office/drawing/2014/main" id="{AE44534B-0AEA-4274-B9F5-B6249DDEF8FB}"/>
              </a:ext>
            </a:extLst>
          </p:cNvPr>
          <p:cNvPicPr>
            <a:picLocks noChangeAspect="1"/>
          </p:cNvPicPr>
          <p:nvPr/>
        </p:nvPicPr>
        <p:blipFill>
          <a:blip r:embed="rId4"/>
          <a:stretch>
            <a:fillRect/>
          </a:stretch>
        </p:blipFill>
        <p:spPr>
          <a:xfrm>
            <a:off x="8210550" y="1109663"/>
            <a:ext cx="704850" cy="561975"/>
          </a:xfrm>
          <a:prstGeom prst="rect">
            <a:avLst/>
          </a:prstGeom>
        </p:spPr>
      </p:pic>
      <p:pic>
        <p:nvPicPr>
          <p:cNvPr id="12" name="Picture 12" descr="A close up of a logo&#10;&#10;Description generated with very high confidence">
            <a:extLst>
              <a:ext uri="{FF2B5EF4-FFF2-40B4-BE49-F238E27FC236}">
                <a16:creationId xmlns:a16="http://schemas.microsoft.com/office/drawing/2014/main" id="{D0A45F6B-C4B9-49C5-8C9A-5616F55E8125}"/>
              </a:ext>
            </a:extLst>
          </p:cNvPr>
          <p:cNvPicPr>
            <a:picLocks noChangeAspect="1"/>
          </p:cNvPicPr>
          <p:nvPr/>
        </p:nvPicPr>
        <p:blipFill rotWithShape="1">
          <a:blip r:embed="rId5"/>
          <a:srcRect l="381" b="6897"/>
          <a:stretch/>
        </p:blipFill>
        <p:spPr>
          <a:xfrm>
            <a:off x="8209598" y="1862138"/>
            <a:ext cx="701041" cy="561975"/>
          </a:xfrm>
          <a:prstGeom prst="rect">
            <a:avLst/>
          </a:prstGeom>
        </p:spPr>
      </p:pic>
      <p:pic>
        <p:nvPicPr>
          <p:cNvPr id="14" name="Picture 14" descr="A close up of a logo&#10;&#10;Description generated with very high confidence">
            <a:extLst>
              <a:ext uri="{FF2B5EF4-FFF2-40B4-BE49-F238E27FC236}">
                <a16:creationId xmlns:a16="http://schemas.microsoft.com/office/drawing/2014/main" id="{6DEE56E7-FC63-4DF3-BF88-DC3779847BF2}"/>
              </a:ext>
            </a:extLst>
          </p:cNvPr>
          <p:cNvPicPr>
            <a:picLocks noChangeAspect="1"/>
          </p:cNvPicPr>
          <p:nvPr/>
        </p:nvPicPr>
        <p:blipFill>
          <a:blip r:embed="rId6"/>
          <a:stretch>
            <a:fillRect/>
          </a:stretch>
        </p:blipFill>
        <p:spPr>
          <a:xfrm>
            <a:off x="8205788" y="2738438"/>
            <a:ext cx="714375" cy="600075"/>
          </a:xfrm>
          <a:prstGeom prst="rect">
            <a:avLst/>
          </a:prstGeom>
        </p:spPr>
      </p:pic>
    </p:spTree>
    <p:extLst>
      <p:ext uri="{BB962C8B-B14F-4D97-AF65-F5344CB8AC3E}">
        <p14:creationId xmlns:p14="http://schemas.microsoft.com/office/powerpoint/2010/main" val="6811146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02EDE6-8957-4BA6-9537-5E8845AF0CC4}"/>
              </a:ext>
            </a:extLst>
          </p:cNvPr>
          <p:cNvSpPr txBox="1"/>
          <p:nvPr/>
        </p:nvSpPr>
        <p:spPr>
          <a:xfrm>
            <a:off x="914400" y="1069145"/>
            <a:ext cx="5181600" cy="5632311"/>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5" name="TextBox 4">
            <a:extLst>
              <a:ext uri="{FF2B5EF4-FFF2-40B4-BE49-F238E27FC236}">
                <a16:creationId xmlns:a16="http://schemas.microsoft.com/office/drawing/2014/main" id="{744DC68E-45C1-48A6-9349-C2A3FD93CAEA}"/>
              </a:ext>
            </a:extLst>
          </p:cNvPr>
          <p:cNvSpPr txBox="1"/>
          <p:nvPr/>
        </p:nvSpPr>
        <p:spPr>
          <a:xfrm>
            <a:off x="6623539" y="279790"/>
            <a:ext cx="5181600" cy="6463308"/>
          </a:xfrm>
          <a:prstGeom prst="rect">
            <a:avLst/>
          </a:prstGeom>
          <a:noFill/>
        </p:spPr>
        <p:txBody>
          <a:bodyPr wrap="square" rtlCol="0">
            <a:spAutoFit/>
          </a:bodyPr>
          <a:lstStyle/>
          <a:p>
            <a:r>
              <a:rPr lang="en-GB"/>
              <a:t>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a:t>
            </a:r>
          </a:p>
        </p:txBody>
      </p:sp>
      <p:sp>
        <p:nvSpPr>
          <p:cNvPr id="6" name="Title 1">
            <a:extLst>
              <a:ext uri="{FF2B5EF4-FFF2-40B4-BE49-F238E27FC236}">
                <a16:creationId xmlns:a16="http://schemas.microsoft.com/office/drawing/2014/main" id="{FCB98563-0B3E-4FA7-AAFA-F48FC763D0B6}"/>
              </a:ext>
            </a:extLst>
          </p:cNvPr>
          <p:cNvSpPr txBox="1">
            <a:spLocks/>
          </p:cNvSpPr>
          <p:nvPr/>
        </p:nvSpPr>
        <p:spPr>
          <a:xfrm>
            <a:off x="722616" y="379193"/>
            <a:ext cx="5373384" cy="689952"/>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1800" b="1"/>
              <a:t>Week 10 Literature HW</a:t>
            </a:r>
            <a:r>
              <a:rPr lang="en-GB" sz="1800"/>
              <a:t>: Poetry Comparison</a:t>
            </a:r>
            <a:br>
              <a:rPr lang="en-GB" sz="1800"/>
            </a:br>
            <a:br>
              <a:rPr lang="en-GB" sz="1800"/>
            </a:br>
            <a:r>
              <a:rPr lang="en-GB" sz="1800"/>
              <a:t>Explore how the power of memory is presented through ‘Poppies’ and one other poem of your choice. </a:t>
            </a:r>
          </a:p>
        </p:txBody>
      </p:sp>
    </p:spTree>
    <p:extLst>
      <p:ext uri="{BB962C8B-B14F-4D97-AF65-F5344CB8AC3E}">
        <p14:creationId xmlns:p14="http://schemas.microsoft.com/office/powerpoint/2010/main" val="667254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SharedWithUsers xmlns="55f71bee-26e1-45d7-9db5-e4529f37cebc">
      <UserInfo>
        <DisplayName>Lisa Simcox</DisplayName>
        <AccountId>82</AccountId>
        <AccountType/>
      </UserInfo>
    </SharedWithUsers>
    <UniqueSourceRef xmlns="b0291392-46c3-446b-b4e2-e6b1ee46160b" xsi:nil="true"/>
    <CloudMigratorVersion xmlns="b0291392-46c3-446b-b4e2-e6b1ee46160b" xsi:nil="true"/>
    <CloudMigratorOriginId xmlns="b0291392-46c3-446b-b4e2-e6b1ee46160b" xsi:nil="true"/>
    <FileHash xmlns="b0291392-46c3-446b-b4e2-e6b1ee46160b" xsi:nil="true"/>
    <MediaLengthInSeconds xmlns="b0291392-46c3-446b-b4e2-e6b1ee46160b"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CDAD919C4A92C4A868A6EC556AE103C" ma:contentTypeVersion="17" ma:contentTypeDescription="Create a new document." ma:contentTypeScope="" ma:versionID="0cf8f7557adb50e6787e96358fe1d043">
  <xsd:schema xmlns:xsd="http://www.w3.org/2001/XMLSchema" xmlns:xs="http://www.w3.org/2001/XMLSchema" xmlns:p="http://schemas.microsoft.com/office/2006/metadata/properties" xmlns:ns2="b0291392-46c3-446b-b4e2-e6b1ee46160b" xmlns:ns3="55f71bee-26e1-45d7-9db5-e4529f37cebc" targetNamespace="http://schemas.microsoft.com/office/2006/metadata/properties" ma:root="true" ma:fieldsID="53e97828f00815f43168e8c920b4a715" ns2:_="" ns3:_="">
    <xsd:import namespace="b0291392-46c3-446b-b4e2-e6b1ee46160b"/>
    <xsd:import namespace="55f71bee-26e1-45d7-9db5-e4529f37cebc"/>
    <xsd:element name="properties">
      <xsd:complexType>
        <xsd:sequence>
          <xsd:element name="documentManagement">
            <xsd:complexType>
              <xsd:all>
                <xsd:element ref="ns2:CloudMigratorOriginId" minOccurs="0"/>
                <xsd:element ref="ns2:FileHash" minOccurs="0"/>
                <xsd:element ref="ns2:CloudMigratorVersion" minOccurs="0"/>
                <xsd:element ref="ns2:UniqueSourceRef" minOccurs="0"/>
                <xsd:element ref="ns2:MediaServiceMetadata" minOccurs="0"/>
                <xsd:element ref="ns2:MediaServiceFastMetadata" minOccurs="0"/>
                <xsd:element ref="ns2:MediaServiceAutoKeyPoints" minOccurs="0"/>
                <xsd:element ref="ns2:MediaServiceKeyPoints" minOccurs="0"/>
                <xsd:element ref="ns2:MediaLengthInSecond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0291392-46c3-446b-b4e2-e6b1ee46160b" elementFormDefault="qualified">
    <xsd:import namespace="http://schemas.microsoft.com/office/2006/documentManagement/types"/>
    <xsd:import namespace="http://schemas.microsoft.com/office/infopath/2007/PartnerControls"/>
    <xsd:element name="CloudMigratorOriginId" ma:index="8" nillable="true" ma:displayName="CloudMigratorOriginId" ma:internalName="CloudMigratorOriginId">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CloudMigratorVersion" ma:index="10" nillable="true" ma:displayName="CloudMigratorVersion" ma:internalName="CloudMigratorVersion">
      <xsd:simpleType>
        <xsd:restriction base="dms:Note">
          <xsd:maxLength value="255"/>
        </xsd:restriction>
      </xsd:simpleType>
    </xsd:element>
    <xsd:element name="UniqueSourceRef" ma:index="11" nillable="true" ma:displayName="UniqueSourceRef" ma:internalName="UniqueSourceRef">
      <xsd:simpleType>
        <xsd:restriction base="dms:Note">
          <xsd:maxLength value="255"/>
        </xsd:restriction>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MediaLengthInSeconds" ma:hidden="true" ma:internalName="MediaLengthInSeconds" ma:readOnly="true">
      <xsd:simpleType>
        <xsd:restriction base="dms:Unknown"/>
      </xsd:simpleType>
    </xsd:element>
    <xsd:element name="MediaServiceDateTaken" ma:index="17" nillable="true" ma:displayName="MediaServiceDateTaken" ma:hidden="true" ma:internalName="MediaServiceDateTaken" ma:readOnly="true">
      <xsd:simpleType>
        <xsd:restriction base="dms:Text"/>
      </xsd:simpleType>
    </xsd:element>
    <xsd:element name="MediaServiceAutoTags" ma:index="18" nillable="true" ma:displayName="Tags" ma:internalName="MediaServiceAutoTags"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GenerationTime" ma:index="20" nillable="true" ma:displayName="MediaServiceGenerationTime" ma:hidden="true" ma:internalName="MediaServiceGenerationTime" ma:readOnly="true">
      <xsd:simpleType>
        <xsd:restriction base="dms:Text"/>
      </xsd:simpleType>
    </xsd:element>
    <xsd:element name="MediaServiceEventHashCode" ma:index="21" nillable="true" ma:displayName="MediaServiceEventHashCode" ma:hidden="true" ma:internalName="MediaServiceEventHashCode" ma:readOnly="true">
      <xsd:simpleType>
        <xsd:restriction base="dms:Text"/>
      </xsd:simpleType>
    </xsd:element>
    <xsd:element name="MediaServiceLocation" ma:index="22"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5f71bee-26e1-45d7-9db5-e4529f37cebc" elementFormDefault="qualified">
    <xsd:import namespace="http://schemas.microsoft.com/office/2006/documentManagement/types"/>
    <xsd:import namespace="http://schemas.microsoft.com/office/infopath/2007/PartnerControls"/>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FD0C168-589E-4A60-A4D1-BF5166C85ADE}">
  <ds:schemaRefs>
    <ds:schemaRef ds:uri="http://schemas.microsoft.com/sharepoint/v3/contenttype/forms"/>
  </ds:schemaRefs>
</ds:datastoreItem>
</file>

<file path=customXml/itemProps2.xml><?xml version="1.0" encoding="utf-8"?>
<ds:datastoreItem xmlns:ds="http://schemas.openxmlformats.org/officeDocument/2006/customXml" ds:itemID="{C2C8FBD4-896B-4317-B503-3AED9115A174}">
  <ds:schemaRefs>
    <ds:schemaRef ds:uri="005ea20c-23db-4c88-84d2-019caf5362fe"/>
    <ds:schemaRef ds:uri="8cd434a3-5e7c-415f-a99b-80187ac66f4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5f71bee-26e1-45d7-9db5-e4529f37cebc"/>
    <ds:schemaRef ds:uri="b0291392-46c3-446b-b4e2-e6b1ee46160b"/>
  </ds:schemaRefs>
</ds:datastoreItem>
</file>

<file path=customXml/itemProps3.xml><?xml version="1.0" encoding="utf-8"?>
<ds:datastoreItem xmlns:ds="http://schemas.openxmlformats.org/officeDocument/2006/customXml" ds:itemID="{E1811AE0-CA6F-41E7-A6C1-55A1315028AF}"/>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13</Slides>
  <Notes>0</Notes>
  <HiddenSlides>0</HiddenSlide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Weekly Homework Grids and Extended Responses</vt:lpstr>
      <vt:lpstr>Year 11 Weekly Homework                                  Name: ________________________________________       Spring 1.7</vt:lpstr>
      <vt:lpstr>Week 7 Language HW: Paper __ Q: ____  Name of Source: _____________________</vt:lpstr>
      <vt:lpstr>Year 11 Weekly Homework                                  Name: ________________________________________       Spring  1.8</vt:lpstr>
      <vt:lpstr>Week 8 Language HW: Paper __ Q: ____  Name of Source: _____________________</vt:lpstr>
      <vt:lpstr>Year 11 Weekly Homework                                  Name: ________________________________________       Spring 1.9</vt:lpstr>
      <vt:lpstr>Week 9 Language HW: Paper __ Q: ____  Name of Source: _____________________</vt:lpstr>
      <vt:lpstr>Year 11 Weekly Homework                                  Name: ________________________________________       Spring 1.10</vt:lpstr>
      <vt:lpstr>PowerPoint Presentation</vt:lpstr>
      <vt:lpstr>Year 11 Weekly Homework                                Name: ________________________________________       Spring 1.11</vt:lpstr>
      <vt:lpstr>Week 11 Literature HW:  Explore how Shakespeare presents the character of Lady Capulet.  </vt:lpstr>
      <vt:lpstr>Year 11 Weekly Homework                                  Name: ________________________________________       Spring 1.12</vt:lpstr>
      <vt:lpstr>Week 12 Literature HW: What ideas does Dickens present about London during the 1800s? </vt:lpstr>
    </vt:vector>
  </TitlesOfParts>
  <Company>Saint Benedict Catholic Voluntary Academy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11 Weekly Homework                               Name: ________________________________________  Autumn 1.1</dc:title>
  <dc:creator>M.Kureczko</dc:creator>
  <cp:revision>43</cp:revision>
  <dcterms:created xsi:type="dcterms:W3CDTF">2019-08-10T13:15:12Z</dcterms:created>
  <dcterms:modified xsi:type="dcterms:W3CDTF">2021-11-25T16:24:07Z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0x010100DCDAD919C4A92C4A868A6EC556AE103C</vt:lpwstr>
  </property>
  <property fmtid="{D5CDD505-2E9C-101B-9397-08002B2CF9AE}" pid="3" name="Order">
    <vt:r8>2179900</vt:r8>
  </property>
  <property fmtid="{D5CDD505-2E9C-101B-9397-08002B2CF9AE}" pid="4" name="xd_Signature">
    <vt:bool>false</vt:bool>
  </property>
  <property fmtid="{D5CDD505-2E9C-101B-9397-08002B2CF9AE}" pid="5" name="xd_ProgID">
    <vt:lpwstr/>
  </property>
  <property fmtid="{D5CDD505-2E9C-101B-9397-08002B2CF9AE}" pid="6" name="ComplianceAssetId">
    <vt:lpwstr/>
  </property>
  <property fmtid="{D5CDD505-2E9C-101B-9397-08002B2CF9AE}" pid="7" name="TemplateUrl">
    <vt:lpwstr/>
  </property>
  <property fmtid="{D5CDD505-2E9C-101B-9397-08002B2CF9AE}" pid="8" name="_SourceUrl">
    <vt:lpwstr/>
  </property>
  <property fmtid="{D5CDD505-2E9C-101B-9397-08002B2CF9AE}" pid="9" name="_SharedFileIndex">
    <vt:lpwstr/>
  </property>
  <property fmtid="{D5CDD505-2E9C-101B-9397-08002B2CF9AE}" pid="10" name="_ExtendedDescription">
    <vt:lpwstr/>
  </property>
  <property fmtid="{D5CDD505-2E9C-101B-9397-08002B2CF9AE}" pid="11" name="TriggerFlowInfo">
    <vt:lpwstr/>
  </property>
</Properties>
</file>