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5" r:id="rId5"/>
    <p:sldId id="256" r:id="rId6"/>
    <p:sldId id="286" r:id="rId7"/>
    <p:sldId id="258" r:id="rId8"/>
    <p:sldId id="287" r:id="rId9"/>
    <p:sldId id="259" r:id="rId10"/>
    <p:sldId id="288" r:id="rId11"/>
    <p:sldId id="260" r:id="rId12"/>
    <p:sldId id="282" r:id="rId13"/>
    <p:sldId id="261" r:id="rId14"/>
    <p:sldId id="289" r:id="rId15"/>
    <p:sldId id="263" r:id="rId16"/>
    <p:sldId id="29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E8CD83-C783-4D67-97E2-79F887143614}" v="569" dt="2021-10-27T21:18:27.308"/>
    <p1510:client id="{81D723F2-7BC6-D0F4-4CB4-54283B691E4D}" v="61" dt="2021-10-29T08:49:53.637"/>
    <p1510:client id="{A9415DD2-CA2F-686E-39D3-C28F0636B11F}" v="21" dt="2021-11-25T16:23:19.163"/>
    <p1510:client id="{D0B8C7EC-01E3-9F4F-669F-D681042C42B0}" v="226" dt="2021-10-27T21:27:55.3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a Kureczko" userId="S::ckureczko@ben.srscmat.co.uk::4628f8f5-3f56-4f7f-a6be-3a03ad345860" providerId="AD" clId="Web-{A9415DD2-CA2F-686E-39D3-C28F0636B11F}"/>
    <pc:docChg chg="delSld modSld">
      <pc:chgData name="Carolina Kureczko" userId="S::ckureczko@ben.srscmat.co.uk::4628f8f5-3f56-4f7f-a6be-3a03ad345860" providerId="AD" clId="Web-{A9415DD2-CA2F-686E-39D3-C28F0636B11F}" dt="2021-11-25T16:23:19.163" v="19"/>
      <pc:docMkLst>
        <pc:docMk/>
      </pc:docMkLst>
      <pc:sldChg chg="del">
        <pc:chgData name="Carolina Kureczko" userId="S::ckureczko@ben.srscmat.co.uk::4628f8f5-3f56-4f7f-a6be-3a03ad345860" providerId="AD" clId="Web-{A9415DD2-CA2F-686E-39D3-C28F0636B11F}" dt="2021-11-25T16:23:07.710" v="8"/>
        <pc:sldMkLst>
          <pc:docMk/>
          <pc:sldMk cId="3539846687" sldId="262"/>
        </pc:sldMkLst>
      </pc:sldChg>
      <pc:sldChg chg="del">
        <pc:chgData name="Carolina Kureczko" userId="S::ckureczko@ben.srscmat.co.uk::4628f8f5-3f56-4f7f-a6be-3a03ad345860" providerId="AD" clId="Web-{A9415DD2-CA2F-686E-39D3-C28F0636B11F}" dt="2021-11-25T16:23:09.350" v="10"/>
        <pc:sldMkLst>
          <pc:docMk/>
          <pc:sldMk cId="42168498" sldId="264"/>
        </pc:sldMkLst>
      </pc:sldChg>
      <pc:sldChg chg="del">
        <pc:chgData name="Carolina Kureczko" userId="S::ckureczko@ben.srscmat.co.uk::4628f8f5-3f56-4f7f-a6be-3a03ad345860" providerId="AD" clId="Web-{A9415DD2-CA2F-686E-39D3-C28F0636B11F}" dt="2021-11-25T16:23:10.975" v="12"/>
        <pc:sldMkLst>
          <pc:docMk/>
          <pc:sldMk cId="2594244491" sldId="265"/>
        </pc:sldMkLst>
      </pc:sldChg>
      <pc:sldChg chg="del">
        <pc:chgData name="Carolina Kureczko" userId="S::ckureczko@ben.srscmat.co.uk::4628f8f5-3f56-4f7f-a6be-3a03ad345860" providerId="AD" clId="Web-{A9415DD2-CA2F-686E-39D3-C28F0636B11F}" dt="2021-11-25T16:23:12.507" v="14"/>
        <pc:sldMkLst>
          <pc:docMk/>
          <pc:sldMk cId="681114672" sldId="266"/>
        </pc:sldMkLst>
      </pc:sldChg>
      <pc:sldChg chg="del">
        <pc:chgData name="Carolina Kureczko" userId="S::ckureczko@ben.srscmat.co.uk::4628f8f5-3f56-4f7f-a6be-3a03ad345860" providerId="AD" clId="Web-{A9415DD2-CA2F-686E-39D3-C28F0636B11F}" dt="2021-11-25T16:23:16.522" v="18"/>
        <pc:sldMkLst>
          <pc:docMk/>
          <pc:sldMk cId="2052360029" sldId="268"/>
        </pc:sldMkLst>
      </pc:sldChg>
      <pc:sldChg chg="del">
        <pc:chgData name="Carolina Kureczko" userId="S::ckureczko@ben.srscmat.co.uk::4628f8f5-3f56-4f7f-a6be-3a03ad345860" providerId="AD" clId="Web-{A9415DD2-CA2F-686E-39D3-C28F0636B11F}" dt="2021-11-25T16:23:14.351" v="16"/>
        <pc:sldMkLst>
          <pc:docMk/>
          <pc:sldMk cId="1326575088" sldId="278"/>
        </pc:sldMkLst>
      </pc:sldChg>
      <pc:sldChg chg="modSp">
        <pc:chgData name="Carolina Kureczko" userId="S::ckureczko@ben.srscmat.co.uk::4628f8f5-3f56-4f7f-a6be-3a03ad345860" providerId="AD" clId="Web-{A9415DD2-CA2F-686E-39D3-C28F0636B11F}" dt="2021-11-25T16:22:54.631" v="7" actId="20577"/>
        <pc:sldMkLst>
          <pc:docMk/>
          <pc:sldMk cId="941046943" sldId="285"/>
        </pc:sldMkLst>
        <pc:spChg chg="mod">
          <ac:chgData name="Carolina Kureczko" userId="S::ckureczko@ben.srscmat.co.uk::4628f8f5-3f56-4f7f-a6be-3a03ad345860" providerId="AD" clId="Web-{A9415DD2-CA2F-686E-39D3-C28F0636B11F}" dt="2021-11-25T16:22:54.631" v="7" actId="20577"/>
          <ac:spMkLst>
            <pc:docMk/>
            <pc:sldMk cId="941046943" sldId="285"/>
            <ac:spMk id="3" creationId="{C25CDF2E-525D-4A43-8E4E-9A0272DC171D}"/>
          </ac:spMkLst>
        </pc:spChg>
      </pc:sldChg>
      <pc:sldChg chg="del">
        <pc:chgData name="Carolina Kureczko" userId="S::ckureczko@ben.srscmat.co.uk::4628f8f5-3f56-4f7f-a6be-3a03ad345860" providerId="AD" clId="Web-{A9415DD2-CA2F-686E-39D3-C28F0636B11F}" dt="2021-11-25T16:23:08.460" v="9"/>
        <pc:sldMkLst>
          <pc:docMk/>
          <pc:sldMk cId="1669887175" sldId="291"/>
        </pc:sldMkLst>
      </pc:sldChg>
      <pc:sldChg chg="del">
        <pc:chgData name="Carolina Kureczko" userId="S::ckureczko@ben.srscmat.co.uk::4628f8f5-3f56-4f7f-a6be-3a03ad345860" providerId="AD" clId="Web-{A9415DD2-CA2F-686E-39D3-C28F0636B11F}" dt="2021-11-25T16:23:09.882" v="11"/>
        <pc:sldMkLst>
          <pc:docMk/>
          <pc:sldMk cId="2462444690" sldId="292"/>
        </pc:sldMkLst>
      </pc:sldChg>
      <pc:sldChg chg="del">
        <pc:chgData name="Carolina Kureczko" userId="S::ckureczko@ben.srscmat.co.uk::4628f8f5-3f56-4f7f-a6be-3a03ad345860" providerId="AD" clId="Web-{A9415DD2-CA2F-686E-39D3-C28F0636B11F}" dt="2021-11-25T16:23:11.663" v="13"/>
        <pc:sldMkLst>
          <pc:docMk/>
          <pc:sldMk cId="299176345" sldId="293"/>
        </pc:sldMkLst>
      </pc:sldChg>
      <pc:sldChg chg="del">
        <pc:chgData name="Carolina Kureczko" userId="S::ckureczko@ben.srscmat.co.uk::4628f8f5-3f56-4f7f-a6be-3a03ad345860" providerId="AD" clId="Web-{A9415DD2-CA2F-686E-39D3-C28F0636B11F}" dt="2021-11-25T16:23:13.069" v="15"/>
        <pc:sldMkLst>
          <pc:docMk/>
          <pc:sldMk cId="66725462" sldId="294"/>
        </pc:sldMkLst>
      </pc:sldChg>
      <pc:sldChg chg="del">
        <pc:chgData name="Carolina Kureczko" userId="S::ckureczko@ben.srscmat.co.uk::4628f8f5-3f56-4f7f-a6be-3a03ad345860" providerId="AD" clId="Web-{A9415DD2-CA2F-686E-39D3-C28F0636B11F}" dt="2021-11-25T16:23:15.147" v="17"/>
        <pc:sldMkLst>
          <pc:docMk/>
          <pc:sldMk cId="2033148157" sldId="306"/>
        </pc:sldMkLst>
      </pc:sldChg>
      <pc:sldChg chg="del">
        <pc:chgData name="Carolina Kureczko" userId="S::ckureczko@ben.srscmat.co.uk::4628f8f5-3f56-4f7f-a6be-3a03ad345860" providerId="AD" clId="Web-{A9415DD2-CA2F-686E-39D3-C28F0636B11F}" dt="2021-11-25T16:23:19.163" v="19"/>
        <pc:sldMkLst>
          <pc:docMk/>
          <pc:sldMk cId="3690415429" sldId="31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2D450C-7118-4E46-82C5-B601029814A1}" type="doc">
      <dgm:prSet loTypeId="urn:microsoft.com/office/officeart/2005/8/layout/pyramid1" loCatId="pyramid" qsTypeId="urn:microsoft.com/office/officeart/2005/8/quickstyle/simple1" qsCatId="simple" csTypeId="urn:microsoft.com/office/officeart/2005/8/colors/accent0_2" csCatId="mainScheme" phldr="0"/>
      <dgm:spPr/>
    </dgm:pt>
    <dgm:pt modelId="{8A294727-50D7-42C1-8B73-8607B27B0D74}">
      <dgm:prSet phldrT="[Text]" phldr="1"/>
      <dgm:spPr/>
      <dgm:t>
        <a:bodyPr/>
        <a:lstStyle/>
        <a:p>
          <a:endParaRPr lang="en-GB"/>
        </a:p>
      </dgm:t>
    </dgm:pt>
    <dgm:pt modelId="{A8BC6062-570D-40F5-A872-DC45F21DA1C0}" type="parTrans" cxnId="{DBF8CD56-8258-4D4A-BC02-DD3878277D0C}">
      <dgm:prSet/>
      <dgm:spPr/>
    </dgm:pt>
    <dgm:pt modelId="{FE94D6B3-664E-44DB-81E3-253CA8C55A49}" type="sibTrans" cxnId="{DBF8CD56-8258-4D4A-BC02-DD3878277D0C}">
      <dgm:prSet/>
      <dgm:spPr/>
    </dgm:pt>
    <dgm:pt modelId="{EE133DBA-E6C4-40EA-BB9A-F87234EBED28}">
      <dgm:prSet phldrT="[Text]" phldr="1"/>
      <dgm:spPr/>
      <dgm:t>
        <a:bodyPr/>
        <a:lstStyle/>
        <a:p>
          <a:endParaRPr lang="en-GB"/>
        </a:p>
      </dgm:t>
    </dgm:pt>
    <dgm:pt modelId="{086F1729-784B-47D4-8C34-EBE2C5C3A028}" type="parTrans" cxnId="{41CB79E1-00B4-49D7-907A-EE96E3E6B7F0}">
      <dgm:prSet/>
      <dgm:spPr/>
    </dgm:pt>
    <dgm:pt modelId="{ED6040C0-95C1-48E3-8D60-CBB7708227AC}" type="sibTrans" cxnId="{41CB79E1-00B4-49D7-907A-EE96E3E6B7F0}">
      <dgm:prSet/>
      <dgm:spPr/>
    </dgm:pt>
    <dgm:pt modelId="{2E66FCF9-C795-4BC0-BAE1-51B461C137A8}">
      <dgm:prSet phldrT="[Text]" phldr="1"/>
      <dgm:spPr/>
      <dgm:t>
        <a:bodyPr/>
        <a:lstStyle/>
        <a:p>
          <a:endParaRPr lang="en-GB"/>
        </a:p>
      </dgm:t>
    </dgm:pt>
    <dgm:pt modelId="{D469DDD5-1176-4EC2-AC98-2C7CA708BD49}" type="parTrans" cxnId="{2E0933EF-E44F-4B8D-B904-DB13A6ED1B1D}">
      <dgm:prSet/>
      <dgm:spPr/>
    </dgm:pt>
    <dgm:pt modelId="{DBD630D1-9E71-431E-A8B3-C95C0704F6A4}" type="sibTrans" cxnId="{2E0933EF-E44F-4B8D-B904-DB13A6ED1B1D}">
      <dgm:prSet/>
      <dgm:spPr/>
    </dgm:pt>
    <dgm:pt modelId="{E2ADE544-CE30-4FC7-87E5-4970AB426AA7}" type="pres">
      <dgm:prSet presAssocID="{3F2D450C-7118-4E46-82C5-B601029814A1}" presName="Name0" presStyleCnt="0">
        <dgm:presLayoutVars>
          <dgm:dir/>
          <dgm:animLvl val="lvl"/>
          <dgm:resizeHandles val="exact"/>
        </dgm:presLayoutVars>
      </dgm:prSet>
      <dgm:spPr/>
    </dgm:pt>
    <dgm:pt modelId="{60563F12-19BD-42F5-A78D-6B034E36838E}" type="pres">
      <dgm:prSet presAssocID="{8A294727-50D7-42C1-8B73-8607B27B0D74}" presName="Name8" presStyleCnt="0"/>
      <dgm:spPr/>
    </dgm:pt>
    <dgm:pt modelId="{75C57B6C-9893-4BB2-AEF7-63CAFB00F5D5}" type="pres">
      <dgm:prSet presAssocID="{8A294727-50D7-42C1-8B73-8607B27B0D74}" presName="level" presStyleLbl="node1" presStyleIdx="0" presStyleCnt="3">
        <dgm:presLayoutVars>
          <dgm:chMax val="1"/>
          <dgm:bulletEnabled val="1"/>
        </dgm:presLayoutVars>
      </dgm:prSet>
      <dgm:spPr/>
    </dgm:pt>
    <dgm:pt modelId="{33AE0F29-2320-4328-85B0-A5E16F76FB26}" type="pres">
      <dgm:prSet presAssocID="{8A294727-50D7-42C1-8B73-8607B27B0D7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E20F5BF-FA08-4368-B4F7-C58C65DD4A33}" type="pres">
      <dgm:prSet presAssocID="{EE133DBA-E6C4-40EA-BB9A-F87234EBED28}" presName="Name8" presStyleCnt="0"/>
      <dgm:spPr/>
    </dgm:pt>
    <dgm:pt modelId="{1F166529-8DD2-440D-973E-4A1FA8599280}" type="pres">
      <dgm:prSet presAssocID="{EE133DBA-E6C4-40EA-BB9A-F87234EBED28}" presName="level" presStyleLbl="node1" presStyleIdx="1" presStyleCnt="3">
        <dgm:presLayoutVars>
          <dgm:chMax val="1"/>
          <dgm:bulletEnabled val="1"/>
        </dgm:presLayoutVars>
      </dgm:prSet>
      <dgm:spPr/>
    </dgm:pt>
    <dgm:pt modelId="{05747C9B-6EA5-4522-8520-D9F0F82EB034}" type="pres">
      <dgm:prSet presAssocID="{EE133DBA-E6C4-40EA-BB9A-F87234EBED2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9EAAA12-AD5F-41C4-B196-05C39759BDB4}" type="pres">
      <dgm:prSet presAssocID="{2E66FCF9-C795-4BC0-BAE1-51B461C137A8}" presName="Name8" presStyleCnt="0"/>
      <dgm:spPr/>
    </dgm:pt>
    <dgm:pt modelId="{55B29008-9199-48FB-A71B-BE9E9C1B9E60}" type="pres">
      <dgm:prSet presAssocID="{2E66FCF9-C795-4BC0-BAE1-51B461C137A8}" presName="level" presStyleLbl="node1" presStyleIdx="2" presStyleCnt="3">
        <dgm:presLayoutVars>
          <dgm:chMax val="1"/>
          <dgm:bulletEnabled val="1"/>
        </dgm:presLayoutVars>
      </dgm:prSet>
      <dgm:spPr/>
    </dgm:pt>
    <dgm:pt modelId="{40E8C607-87C3-46E2-B48E-8C42C0F68FDB}" type="pres">
      <dgm:prSet presAssocID="{2E66FCF9-C795-4BC0-BAE1-51B461C137A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D5DAC3F-CCD4-490E-B5F7-DD6B334B8982}" type="presOf" srcId="{EE133DBA-E6C4-40EA-BB9A-F87234EBED28}" destId="{05747C9B-6EA5-4522-8520-D9F0F82EB034}" srcOrd="1" destOrd="0" presId="urn:microsoft.com/office/officeart/2005/8/layout/pyramid1"/>
    <dgm:cxn modelId="{B308F86A-6970-49A7-97F0-6CB06E8B488C}" type="presOf" srcId="{EE133DBA-E6C4-40EA-BB9A-F87234EBED28}" destId="{1F166529-8DD2-440D-973E-4A1FA8599280}" srcOrd="0" destOrd="0" presId="urn:microsoft.com/office/officeart/2005/8/layout/pyramid1"/>
    <dgm:cxn modelId="{DBF8CD56-8258-4D4A-BC02-DD3878277D0C}" srcId="{3F2D450C-7118-4E46-82C5-B601029814A1}" destId="{8A294727-50D7-42C1-8B73-8607B27B0D74}" srcOrd="0" destOrd="0" parTransId="{A8BC6062-570D-40F5-A872-DC45F21DA1C0}" sibTransId="{FE94D6B3-664E-44DB-81E3-253CA8C55A49}"/>
    <dgm:cxn modelId="{BA15C485-202F-4A1E-A17A-806E88CD77E0}" type="presOf" srcId="{8A294727-50D7-42C1-8B73-8607B27B0D74}" destId="{33AE0F29-2320-4328-85B0-A5E16F76FB26}" srcOrd="1" destOrd="0" presId="urn:microsoft.com/office/officeart/2005/8/layout/pyramid1"/>
    <dgm:cxn modelId="{C4884D8A-7744-4712-84B7-0077E3D8E0E3}" type="presOf" srcId="{2E66FCF9-C795-4BC0-BAE1-51B461C137A8}" destId="{55B29008-9199-48FB-A71B-BE9E9C1B9E60}" srcOrd="0" destOrd="0" presId="urn:microsoft.com/office/officeart/2005/8/layout/pyramid1"/>
    <dgm:cxn modelId="{C1A10F9A-57EB-4D8B-AACD-5B8297163572}" type="presOf" srcId="{8A294727-50D7-42C1-8B73-8607B27B0D74}" destId="{75C57B6C-9893-4BB2-AEF7-63CAFB00F5D5}" srcOrd="0" destOrd="0" presId="urn:microsoft.com/office/officeart/2005/8/layout/pyramid1"/>
    <dgm:cxn modelId="{BBC8B3A6-7760-46F2-803E-D7C22B06A1BA}" type="presOf" srcId="{3F2D450C-7118-4E46-82C5-B601029814A1}" destId="{E2ADE544-CE30-4FC7-87E5-4970AB426AA7}" srcOrd="0" destOrd="0" presId="urn:microsoft.com/office/officeart/2005/8/layout/pyramid1"/>
    <dgm:cxn modelId="{11F2C9DE-E894-4E45-8B17-CEBE1CD0A47D}" type="presOf" srcId="{2E66FCF9-C795-4BC0-BAE1-51B461C137A8}" destId="{40E8C607-87C3-46E2-B48E-8C42C0F68FDB}" srcOrd="1" destOrd="0" presId="urn:microsoft.com/office/officeart/2005/8/layout/pyramid1"/>
    <dgm:cxn modelId="{41CB79E1-00B4-49D7-907A-EE96E3E6B7F0}" srcId="{3F2D450C-7118-4E46-82C5-B601029814A1}" destId="{EE133DBA-E6C4-40EA-BB9A-F87234EBED28}" srcOrd="1" destOrd="0" parTransId="{086F1729-784B-47D4-8C34-EBE2C5C3A028}" sibTransId="{ED6040C0-95C1-48E3-8D60-CBB7708227AC}"/>
    <dgm:cxn modelId="{2E0933EF-E44F-4B8D-B904-DB13A6ED1B1D}" srcId="{3F2D450C-7118-4E46-82C5-B601029814A1}" destId="{2E66FCF9-C795-4BC0-BAE1-51B461C137A8}" srcOrd="2" destOrd="0" parTransId="{D469DDD5-1176-4EC2-AC98-2C7CA708BD49}" sibTransId="{DBD630D1-9E71-431E-A8B3-C95C0704F6A4}"/>
    <dgm:cxn modelId="{20A71D1D-8B45-4265-9452-5DE6A6958764}" type="presParOf" srcId="{E2ADE544-CE30-4FC7-87E5-4970AB426AA7}" destId="{60563F12-19BD-42F5-A78D-6B034E36838E}" srcOrd="0" destOrd="0" presId="urn:microsoft.com/office/officeart/2005/8/layout/pyramid1"/>
    <dgm:cxn modelId="{C8A6F807-53EB-4496-A5FB-1BF66561C930}" type="presParOf" srcId="{60563F12-19BD-42F5-A78D-6B034E36838E}" destId="{75C57B6C-9893-4BB2-AEF7-63CAFB00F5D5}" srcOrd="0" destOrd="0" presId="urn:microsoft.com/office/officeart/2005/8/layout/pyramid1"/>
    <dgm:cxn modelId="{D7ED2B67-08C4-43DF-942E-9D217A1296CB}" type="presParOf" srcId="{60563F12-19BD-42F5-A78D-6B034E36838E}" destId="{33AE0F29-2320-4328-85B0-A5E16F76FB26}" srcOrd="1" destOrd="0" presId="urn:microsoft.com/office/officeart/2005/8/layout/pyramid1"/>
    <dgm:cxn modelId="{17B5844F-0608-4820-81EB-32F1A72BA4DF}" type="presParOf" srcId="{E2ADE544-CE30-4FC7-87E5-4970AB426AA7}" destId="{5E20F5BF-FA08-4368-B4F7-C58C65DD4A33}" srcOrd="1" destOrd="0" presId="urn:microsoft.com/office/officeart/2005/8/layout/pyramid1"/>
    <dgm:cxn modelId="{B8300EA5-2032-495C-9E83-7FC711D23A7E}" type="presParOf" srcId="{5E20F5BF-FA08-4368-B4F7-C58C65DD4A33}" destId="{1F166529-8DD2-440D-973E-4A1FA8599280}" srcOrd="0" destOrd="0" presId="urn:microsoft.com/office/officeart/2005/8/layout/pyramid1"/>
    <dgm:cxn modelId="{A32866B0-7928-4454-B667-4ED101AEDACC}" type="presParOf" srcId="{5E20F5BF-FA08-4368-B4F7-C58C65DD4A33}" destId="{05747C9B-6EA5-4522-8520-D9F0F82EB034}" srcOrd="1" destOrd="0" presId="urn:microsoft.com/office/officeart/2005/8/layout/pyramid1"/>
    <dgm:cxn modelId="{237100D3-BFCD-47FF-AE94-87BCA074AC1E}" type="presParOf" srcId="{E2ADE544-CE30-4FC7-87E5-4970AB426AA7}" destId="{39EAAA12-AD5F-41C4-B196-05C39759BDB4}" srcOrd="2" destOrd="0" presId="urn:microsoft.com/office/officeart/2005/8/layout/pyramid1"/>
    <dgm:cxn modelId="{48ED201D-0010-4286-A2E3-059D6CF77BC7}" type="presParOf" srcId="{39EAAA12-AD5F-41C4-B196-05C39759BDB4}" destId="{55B29008-9199-48FB-A71B-BE9E9C1B9E60}" srcOrd="0" destOrd="0" presId="urn:microsoft.com/office/officeart/2005/8/layout/pyramid1"/>
    <dgm:cxn modelId="{14D1194C-F7C0-4B7F-8C44-7711403BEC8C}" type="presParOf" srcId="{39EAAA12-AD5F-41C4-B196-05C39759BDB4}" destId="{40E8C607-87C3-46E2-B48E-8C42C0F68FD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2D450C-7118-4E46-82C5-B601029814A1}" type="doc">
      <dgm:prSet loTypeId="urn:microsoft.com/office/officeart/2005/8/layout/pyramid1" loCatId="pyramid" qsTypeId="urn:microsoft.com/office/officeart/2005/8/quickstyle/simple1" qsCatId="simple" csTypeId="urn:microsoft.com/office/officeart/2005/8/colors/accent0_2" csCatId="mainScheme" phldr="0"/>
      <dgm:spPr/>
    </dgm:pt>
    <dgm:pt modelId="{8A294727-50D7-42C1-8B73-8607B27B0D74}">
      <dgm:prSet phldrT="[Text]" phldr="1"/>
      <dgm:spPr/>
      <dgm:t>
        <a:bodyPr/>
        <a:lstStyle/>
        <a:p>
          <a:endParaRPr lang="en-GB"/>
        </a:p>
      </dgm:t>
    </dgm:pt>
    <dgm:pt modelId="{A8BC6062-570D-40F5-A872-DC45F21DA1C0}" type="parTrans" cxnId="{DBF8CD56-8258-4D4A-BC02-DD3878277D0C}">
      <dgm:prSet/>
      <dgm:spPr/>
    </dgm:pt>
    <dgm:pt modelId="{FE94D6B3-664E-44DB-81E3-253CA8C55A49}" type="sibTrans" cxnId="{DBF8CD56-8258-4D4A-BC02-DD3878277D0C}">
      <dgm:prSet/>
      <dgm:spPr/>
    </dgm:pt>
    <dgm:pt modelId="{EE133DBA-E6C4-40EA-BB9A-F87234EBED28}">
      <dgm:prSet phldrT="[Text]" phldr="1"/>
      <dgm:spPr/>
      <dgm:t>
        <a:bodyPr/>
        <a:lstStyle/>
        <a:p>
          <a:endParaRPr lang="en-GB"/>
        </a:p>
      </dgm:t>
    </dgm:pt>
    <dgm:pt modelId="{086F1729-784B-47D4-8C34-EBE2C5C3A028}" type="parTrans" cxnId="{41CB79E1-00B4-49D7-907A-EE96E3E6B7F0}">
      <dgm:prSet/>
      <dgm:spPr/>
    </dgm:pt>
    <dgm:pt modelId="{ED6040C0-95C1-48E3-8D60-CBB7708227AC}" type="sibTrans" cxnId="{41CB79E1-00B4-49D7-907A-EE96E3E6B7F0}">
      <dgm:prSet/>
      <dgm:spPr/>
    </dgm:pt>
    <dgm:pt modelId="{2E66FCF9-C795-4BC0-BAE1-51B461C137A8}">
      <dgm:prSet phldrT="[Text]" phldr="1"/>
      <dgm:spPr/>
      <dgm:t>
        <a:bodyPr/>
        <a:lstStyle/>
        <a:p>
          <a:endParaRPr lang="en-GB"/>
        </a:p>
      </dgm:t>
    </dgm:pt>
    <dgm:pt modelId="{D469DDD5-1176-4EC2-AC98-2C7CA708BD49}" type="parTrans" cxnId="{2E0933EF-E44F-4B8D-B904-DB13A6ED1B1D}">
      <dgm:prSet/>
      <dgm:spPr/>
    </dgm:pt>
    <dgm:pt modelId="{DBD630D1-9E71-431E-A8B3-C95C0704F6A4}" type="sibTrans" cxnId="{2E0933EF-E44F-4B8D-B904-DB13A6ED1B1D}">
      <dgm:prSet/>
      <dgm:spPr/>
    </dgm:pt>
    <dgm:pt modelId="{E2ADE544-CE30-4FC7-87E5-4970AB426AA7}" type="pres">
      <dgm:prSet presAssocID="{3F2D450C-7118-4E46-82C5-B601029814A1}" presName="Name0" presStyleCnt="0">
        <dgm:presLayoutVars>
          <dgm:dir/>
          <dgm:animLvl val="lvl"/>
          <dgm:resizeHandles val="exact"/>
        </dgm:presLayoutVars>
      </dgm:prSet>
      <dgm:spPr/>
    </dgm:pt>
    <dgm:pt modelId="{60563F12-19BD-42F5-A78D-6B034E36838E}" type="pres">
      <dgm:prSet presAssocID="{8A294727-50D7-42C1-8B73-8607B27B0D74}" presName="Name8" presStyleCnt="0"/>
      <dgm:spPr/>
    </dgm:pt>
    <dgm:pt modelId="{75C57B6C-9893-4BB2-AEF7-63CAFB00F5D5}" type="pres">
      <dgm:prSet presAssocID="{8A294727-50D7-42C1-8B73-8607B27B0D74}" presName="level" presStyleLbl="node1" presStyleIdx="0" presStyleCnt="3">
        <dgm:presLayoutVars>
          <dgm:chMax val="1"/>
          <dgm:bulletEnabled val="1"/>
        </dgm:presLayoutVars>
      </dgm:prSet>
      <dgm:spPr/>
    </dgm:pt>
    <dgm:pt modelId="{33AE0F29-2320-4328-85B0-A5E16F76FB26}" type="pres">
      <dgm:prSet presAssocID="{8A294727-50D7-42C1-8B73-8607B27B0D7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E20F5BF-FA08-4368-B4F7-C58C65DD4A33}" type="pres">
      <dgm:prSet presAssocID="{EE133DBA-E6C4-40EA-BB9A-F87234EBED28}" presName="Name8" presStyleCnt="0"/>
      <dgm:spPr/>
    </dgm:pt>
    <dgm:pt modelId="{1F166529-8DD2-440D-973E-4A1FA8599280}" type="pres">
      <dgm:prSet presAssocID="{EE133DBA-E6C4-40EA-BB9A-F87234EBED28}" presName="level" presStyleLbl="node1" presStyleIdx="1" presStyleCnt="3">
        <dgm:presLayoutVars>
          <dgm:chMax val="1"/>
          <dgm:bulletEnabled val="1"/>
        </dgm:presLayoutVars>
      </dgm:prSet>
      <dgm:spPr/>
    </dgm:pt>
    <dgm:pt modelId="{05747C9B-6EA5-4522-8520-D9F0F82EB034}" type="pres">
      <dgm:prSet presAssocID="{EE133DBA-E6C4-40EA-BB9A-F87234EBED2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9EAAA12-AD5F-41C4-B196-05C39759BDB4}" type="pres">
      <dgm:prSet presAssocID="{2E66FCF9-C795-4BC0-BAE1-51B461C137A8}" presName="Name8" presStyleCnt="0"/>
      <dgm:spPr/>
    </dgm:pt>
    <dgm:pt modelId="{55B29008-9199-48FB-A71B-BE9E9C1B9E60}" type="pres">
      <dgm:prSet presAssocID="{2E66FCF9-C795-4BC0-BAE1-51B461C137A8}" presName="level" presStyleLbl="node1" presStyleIdx="2" presStyleCnt="3">
        <dgm:presLayoutVars>
          <dgm:chMax val="1"/>
          <dgm:bulletEnabled val="1"/>
        </dgm:presLayoutVars>
      </dgm:prSet>
      <dgm:spPr/>
    </dgm:pt>
    <dgm:pt modelId="{40E8C607-87C3-46E2-B48E-8C42C0F68FDB}" type="pres">
      <dgm:prSet presAssocID="{2E66FCF9-C795-4BC0-BAE1-51B461C137A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D5DAC3F-CCD4-490E-B5F7-DD6B334B8982}" type="presOf" srcId="{EE133DBA-E6C4-40EA-BB9A-F87234EBED28}" destId="{05747C9B-6EA5-4522-8520-D9F0F82EB034}" srcOrd="1" destOrd="0" presId="urn:microsoft.com/office/officeart/2005/8/layout/pyramid1"/>
    <dgm:cxn modelId="{B308F86A-6970-49A7-97F0-6CB06E8B488C}" type="presOf" srcId="{EE133DBA-E6C4-40EA-BB9A-F87234EBED28}" destId="{1F166529-8DD2-440D-973E-4A1FA8599280}" srcOrd="0" destOrd="0" presId="urn:microsoft.com/office/officeart/2005/8/layout/pyramid1"/>
    <dgm:cxn modelId="{DBF8CD56-8258-4D4A-BC02-DD3878277D0C}" srcId="{3F2D450C-7118-4E46-82C5-B601029814A1}" destId="{8A294727-50D7-42C1-8B73-8607B27B0D74}" srcOrd="0" destOrd="0" parTransId="{A8BC6062-570D-40F5-A872-DC45F21DA1C0}" sibTransId="{FE94D6B3-664E-44DB-81E3-253CA8C55A49}"/>
    <dgm:cxn modelId="{BA15C485-202F-4A1E-A17A-806E88CD77E0}" type="presOf" srcId="{8A294727-50D7-42C1-8B73-8607B27B0D74}" destId="{33AE0F29-2320-4328-85B0-A5E16F76FB26}" srcOrd="1" destOrd="0" presId="urn:microsoft.com/office/officeart/2005/8/layout/pyramid1"/>
    <dgm:cxn modelId="{C4884D8A-7744-4712-84B7-0077E3D8E0E3}" type="presOf" srcId="{2E66FCF9-C795-4BC0-BAE1-51B461C137A8}" destId="{55B29008-9199-48FB-A71B-BE9E9C1B9E60}" srcOrd="0" destOrd="0" presId="urn:microsoft.com/office/officeart/2005/8/layout/pyramid1"/>
    <dgm:cxn modelId="{C1A10F9A-57EB-4D8B-AACD-5B8297163572}" type="presOf" srcId="{8A294727-50D7-42C1-8B73-8607B27B0D74}" destId="{75C57B6C-9893-4BB2-AEF7-63CAFB00F5D5}" srcOrd="0" destOrd="0" presId="urn:microsoft.com/office/officeart/2005/8/layout/pyramid1"/>
    <dgm:cxn modelId="{BBC8B3A6-7760-46F2-803E-D7C22B06A1BA}" type="presOf" srcId="{3F2D450C-7118-4E46-82C5-B601029814A1}" destId="{E2ADE544-CE30-4FC7-87E5-4970AB426AA7}" srcOrd="0" destOrd="0" presId="urn:microsoft.com/office/officeart/2005/8/layout/pyramid1"/>
    <dgm:cxn modelId="{11F2C9DE-E894-4E45-8B17-CEBE1CD0A47D}" type="presOf" srcId="{2E66FCF9-C795-4BC0-BAE1-51B461C137A8}" destId="{40E8C607-87C3-46E2-B48E-8C42C0F68FDB}" srcOrd="1" destOrd="0" presId="urn:microsoft.com/office/officeart/2005/8/layout/pyramid1"/>
    <dgm:cxn modelId="{41CB79E1-00B4-49D7-907A-EE96E3E6B7F0}" srcId="{3F2D450C-7118-4E46-82C5-B601029814A1}" destId="{EE133DBA-E6C4-40EA-BB9A-F87234EBED28}" srcOrd="1" destOrd="0" parTransId="{086F1729-784B-47D4-8C34-EBE2C5C3A028}" sibTransId="{ED6040C0-95C1-48E3-8D60-CBB7708227AC}"/>
    <dgm:cxn modelId="{2E0933EF-E44F-4B8D-B904-DB13A6ED1B1D}" srcId="{3F2D450C-7118-4E46-82C5-B601029814A1}" destId="{2E66FCF9-C795-4BC0-BAE1-51B461C137A8}" srcOrd="2" destOrd="0" parTransId="{D469DDD5-1176-4EC2-AC98-2C7CA708BD49}" sibTransId="{DBD630D1-9E71-431E-A8B3-C95C0704F6A4}"/>
    <dgm:cxn modelId="{20A71D1D-8B45-4265-9452-5DE6A6958764}" type="presParOf" srcId="{E2ADE544-CE30-4FC7-87E5-4970AB426AA7}" destId="{60563F12-19BD-42F5-A78D-6B034E36838E}" srcOrd="0" destOrd="0" presId="urn:microsoft.com/office/officeart/2005/8/layout/pyramid1"/>
    <dgm:cxn modelId="{C8A6F807-53EB-4496-A5FB-1BF66561C930}" type="presParOf" srcId="{60563F12-19BD-42F5-A78D-6B034E36838E}" destId="{75C57B6C-9893-4BB2-AEF7-63CAFB00F5D5}" srcOrd="0" destOrd="0" presId="urn:microsoft.com/office/officeart/2005/8/layout/pyramid1"/>
    <dgm:cxn modelId="{D7ED2B67-08C4-43DF-942E-9D217A1296CB}" type="presParOf" srcId="{60563F12-19BD-42F5-A78D-6B034E36838E}" destId="{33AE0F29-2320-4328-85B0-A5E16F76FB26}" srcOrd="1" destOrd="0" presId="urn:microsoft.com/office/officeart/2005/8/layout/pyramid1"/>
    <dgm:cxn modelId="{17B5844F-0608-4820-81EB-32F1A72BA4DF}" type="presParOf" srcId="{E2ADE544-CE30-4FC7-87E5-4970AB426AA7}" destId="{5E20F5BF-FA08-4368-B4F7-C58C65DD4A33}" srcOrd="1" destOrd="0" presId="urn:microsoft.com/office/officeart/2005/8/layout/pyramid1"/>
    <dgm:cxn modelId="{B8300EA5-2032-495C-9E83-7FC711D23A7E}" type="presParOf" srcId="{5E20F5BF-FA08-4368-B4F7-C58C65DD4A33}" destId="{1F166529-8DD2-440D-973E-4A1FA8599280}" srcOrd="0" destOrd="0" presId="urn:microsoft.com/office/officeart/2005/8/layout/pyramid1"/>
    <dgm:cxn modelId="{A32866B0-7928-4454-B667-4ED101AEDACC}" type="presParOf" srcId="{5E20F5BF-FA08-4368-B4F7-C58C65DD4A33}" destId="{05747C9B-6EA5-4522-8520-D9F0F82EB034}" srcOrd="1" destOrd="0" presId="urn:microsoft.com/office/officeart/2005/8/layout/pyramid1"/>
    <dgm:cxn modelId="{237100D3-BFCD-47FF-AE94-87BCA074AC1E}" type="presParOf" srcId="{E2ADE544-CE30-4FC7-87E5-4970AB426AA7}" destId="{39EAAA12-AD5F-41C4-B196-05C39759BDB4}" srcOrd="2" destOrd="0" presId="urn:microsoft.com/office/officeart/2005/8/layout/pyramid1"/>
    <dgm:cxn modelId="{48ED201D-0010-4286-A2E3-059D6CF77BC7}" type="presParOf" srcId="{39EAAA12-AD5F-41C4-B196-05C39759BDB4}" destId="{55B29008-9199-48FB-A71B-BE9E9C1B9E60}" srcOrd="0" destOrd="0" presId="urn:microsoft.com/office/officeart/2005/8/layout/pyramid1"/>
    <dgm:cxn modelId="{14D1194C-F7C0-4B7F-8C44-7711403BEC8C}" type="presParOf" srcId="{39EAAA12-AD5F-41C4-B196-05C39759BDB4}" destId="{40E8C607-87C3-46E2-B48E-8C42C0F68FD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57B6C-9893-4BB2-AEF7-63CAFB00F5D5}">
      <dsp:nvSpPr>
        <dsp:cNvPr id="0" name=""/>
        <dsp:cNvSpPr/>
      </dsp:nvSpPr>
      <dsp:spPr>
        <a:xfrm>
          <a:off x="864973" y="0"/>
          <a:ext cx="864973" cy="635686"/>
        </a:xfrm>
        <a:prstGeom prst="trapezoid">
          <a:avLst>
            <a:gd name="adj" fmla="val 68035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/>
        </a:p>
      </dsp:txBody>
      <dsp:txXfrm>
        <a:off x="864973" y="0"/>
        <a:ext cx="864973" cy="635686"/>
      </dsp:txXfrm>
    </dsp:sp>
    <dsp:sp modelId="{1F166529-8DD2-440D-973E-4A1FA8599280}">
      <dsp:nvSpPr>
        <dsp:cNvPr id="0" name=""/>
        <dsp:cNvSpPr/>
      </dsp:nvSpPr>
      <dsp:spPr>
        <a:xfrm>
          <a:off x="432486" y="635686"/>
          <a:ext cx="1729946" cy="635686"/>
        </a:xfrm>
        <a:prstGeom prst="trapezoid">
          <a:avLst>
            <a:gd name="adj" fmla="val 68035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500" kern="1200"/>
        </a:p>
      </dsp:txBody>
      <dsp:txXfrm>
        <a:off x="735227" y="635686"/>
        <a:ext cx="1124464" cy="635686"/>
      </dsp:txXfrm>
    </dsp:sp>
    <dsp:sp modelId="{55B29008-9199-48FB-A71B-BE9E9C1B9E60}">
      <dsp:nvSpPr>
        <dsp:cNvPr id="0" name=""/>
        <dsp:cNvSpPr/>
      </dsp:nvSpPr>
      <dsp:spPr>
        <a:xfrm>
          <a:off x="0" y="1271373"/>
          <a:ext cx="2594919" cy="635686"/>
        </a:xfrm>
        <a:prstGeom prst="trapezoid">
          <a:avLst>
            <a:gd name="adj" fmla="val 68035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800" kern="1200"/>
        </a:p>
      </dsp:txBody>
      <dsp:txXfrm>
        <a:off x="454110" y="1271373"/>
        <a:ext cx="1686697" cy="6356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57B6C-9893-4BB2-AEF7-63CAFB00F5D5}">
      <dsp:nvSpPr>
        <dsp:cNvPr id="0" name=""/>
        <dsp:cNvSpPr/>
      </dsp:nvSpPr>
      <dsp:spPr>
        <a:xfrm>
          <a:off x="864973" y="0"/>
          <a:ext cx="864973" cy="635686"/>
        </a:xfrm>
        <a:prstGeom prst="trapezoid">
          <a:avLst>
            <a:gd name="adj" fmla="val 68035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/>
        </a:p>
      </dsp:txBody>
      <dsp:txXfrm>
        <a:off x="864973" y="0"/>
        <a:ext cx="864973" cy="635686"/>
      </dsp:txXfrm>
    </dsp:sp>
    <dsp:sp modelId="{1F166529-8DD2-440D-973E-4A1FA8599280}">
      <dsp:nvSpPr>
        <dsp:cNvPr id="0" name=""/>
        <dsp:cNvSpPr/>
      </dsp:nvSpPr>
      <dsp:spPr>
        <a:xfrm>
          <a:off x="432486" y="635686"/>
          <a:ext cx="1729946" cy="635686"/>
        </a:xfrm>
        <a:prstGeom prst="trapezoid">
          <a:avLst>
            <a:gd name="adj" fmla="val 68035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500" kern="1200"/>
        </a:p>
      </dsp:txBody>
      <dsp:txXfrm>
        <a:off x="735227" y="635686"/>
        <a:ext cx="1124464" cy="635686"/>
      </dsp:txXfrm>
    </dsp:sp>
    <dsp:sp modelId="{55B29008-9199-48FB-A71B-BE9E9C1B9E60}">
      <dsp:nvSpPr>
        <dsp:cNvPr id="0" name=""/>
        <dsp:cNvSpPr/>
      </dsp:nvSpPr>
      <dsp:spPr>
        <a:xfrm>
          <a:off x="0" y="1271373"/>
          <a:ext cx="2594919" cy="635686"/>
        </a:xfrm>
        <a:prstGeom prst="trapezoid">
          <a:avLst>
            <a:gd name="adj" fmla="val 68035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800" kern="1200"/>
        </a:p>
      </dsp:txBody>
      <dsp:txXfrm>
        <a:off x="454110" y="1271373"/>
        <a:ext cx="1686697" cy="635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671A-8976-48F5-806E-762D8EB65A7D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9ECC-7AFE-4A5B-B181-47C31380E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719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671A-8976-48F5-806E-762D8EB65A7D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9ECC-7AFE-4A5B-B181-47C31380E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078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671A-8976-48F5-806E-762D8EB65A7D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9ECC-7AFE-4A5B-B181-47C31380E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378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671A-8976-48F5-806E-762D8EB65A7D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9ECC-7AFE-4A5B-B181-47C31380E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84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671A-8976-48F5-806E-762D8EB65A7D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9ECC-7AFE-4A5B-B181-47C31380E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268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671A-8976-48F5-806E-762D8EB65A7D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9ECC-7AFE-4A5B-B181-47C31380E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607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671A-8976-48F5-806E-762D8EB65A7D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9ECC-7AFE-4A5B-B181-47C31380E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79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671A-8976-48F5-806E-762D8EB65A7D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9ECC-7AFE-4A5B-B181-47C31380E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190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671A-8976-48F5-806E-762D8EB65A7D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9ECC-7AFE-4A5B-B181-47C31380E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58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671A-8976-48F5-806E-762D8EB65A7D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9ECC-7AFE-4A5B-B181-47C31380E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38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671A-8976-48F5-806E-762D8EB65A7D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9ECC-7AFE-4A5B-B181-47C31380E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04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2671A-8976-48F5-806E-762D8EB65A7D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B9ECC-7AFE-4A5B-B181-47C31380E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3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0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FE83C-01DC-4254-8AE4-782833104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3385"/>
            <a:ext cx="9144000" cy="1642012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GB">
                <a:cs typeface="Calibri Light"/>
              </a:rPr>
              <a:t>Weekly Homework Grids and Extended Responses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5CDF2E-525D-4A43-8E4E-9A0272DC1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38755"/>
            <a:ext cx="9144000" cy="33954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ea typeface="+mn-lt"/>
                <a:cs typeface="+mn-lt"/>
              </a:rPr>
              <a:t>YEAR 11 BOOKLET – Part 1 </a:t>
            </a:r>
            <a:endParaRPr lang="en-US" dirty="0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r>
              <a:rPr lang="en-US" b="1" dirty="0">
                <a:ea typeface="+mn-lt"/>
                <a:cs typeface="+mn-lt"/>
              </a:rPr>
              <a:t>SPRING</a:t>
            </a:r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pPr algn="l"/>
            <a:r>
              <a:rPr lang="en-US" dirty="0">
                <a:ea typeface="+mn-lt"/>
                <a:cs typeface="+mn-lt"/>
              </a:rPr>
              <a:t>Name: _____________________________</a:t>
            </a:r>
          </a:p>
          <a:p>
            <a:pPr algn="l"/>
            <a:r>
              <a:rPr lang="en-US" dirty="0">
                <a:ea typeface="+mn-lt"/>
                <a:cs typeface="+mn-lt"/>
              </a:rPr>
              <a:t>Teacher: ____________________________</a:t>
            </a:r>
          </a:p>
          <a:p>
            <a:pPr algn="l"/>
            <a:r>
              <a:rPr lang="en-US" dirty="0">
                <a:ea typeface="+mn-lt"/>
                <a:cs typeface="+mn-lt"/>
              </a:rPr>
              <a:t>Room: ______________________________</a:t>
            </a:r>
          </a:p>
          <a:p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1046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5" y="120877"/>
            <a:ext cx="12000413" cy="43647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1600"/>
              <a:t>Year 11 Weekly Homework                                  Name: ________________________________________       Spring 1.5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315912"/>
              </p:ext>
            </p:extLst>
          </p:nvPr>
        </p:nvGraphicFramePr>
        <p:xfrm>
          <a:off x="121917" y="676120"/>
          <a:ext cx="11913327" cy="6019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1109">
                  <a:extLst>
                    <a:ext uri="{9D8B030D-6E8A-4147-A177-3AD203B41FA5}">
                      <a16:colId xmlns:a16="http://schemas.microsoft.com/office/drawing/2014/main" val="1663066600"/>
                    </a:ext>
                  </a:extLst>
                </a:gridCol>
                <a:gridCol w="3971109">
                  <a:extLst>
                    <a:ext uri="{9D8B030D-6E8A-4147-A177-3AD203B41FA5}">
                      <a16:colId xmlns:a16="http://schemas.microsoft.com/office/drawing/2014/main" val="2551129518"/>
                    </a:ext>
                  </a:extLst>
                </a:gridCol>
                <a:gridCol w="3971109">
                  <a:extLst>
                    <a:ext uri="{9D8B030D-6E8A-4147-A177-3AD203B41FA5}">
                      <a16:colId xmlns:a16="http://schemas.microsoft.com/office/drawing/2014/main" val="3101194455"/>
                    </a:ext>
                  </a:extLst>
                </a:gridCol>
              </a:tblGrid>
              <a:tr h="28928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200" b="1" baseline="0" dirty="0"/>
                        <a:t>1. Answer the following comprehension questions for the poem 'The Emigree':</a:t>
                      </a:r>
                    </a:p>
                    <a:p>
                      <a:pPr marL="228600" lvl="0" indent="-228600">
                        <a:buAutoNum type="arabicPeriod"/>
                      </a:pPr>
                      <a:endParaRPr lang="en-GB" sz="1200" b="1" baseline="0"/>
                    </a:p>
                    <a:p>
                      <a:pPr marL="0" lvl="0" indent="0">
                        <a:buNone/>
                      </a:pPr>
                      <a:r>
                        <a:rPr lang="en-GB" sz="1200" b="1" baseline="0" dirty="0"/>
                        <a:t>A) What do you learn about the speaker from the opening?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GB" sz="1200" b="1" baseline="0" dirty="0"/>
                        <a:t>___________________________________________________________________________________________________________________________________________________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GB" sz="1200" b="1" baseline="0" dirty="0"/>
                        <a:t>B) What has happened to her country since she left? 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GB" sz="1200" b="1" baseline="0" dirty="0"/>
                        <a:t>___________________________________________________________________________________________________________________________________________________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GB" sz="1200" b="1" baseline="0" dirty="0"/>
                        <a:t>C) Find one example of personification in the poem.  __________________________________________________________________________________________________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GB" sz="1100" b="1" baseline="0" dirty="0"/>
                        <a:t>(Extension: analyse the meaning created by your response to 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2.</a:t>
                      </a:r>
                      <a:r>
                        <a:rPr lang="en-GB" sz="1200" b="1" baseline="0" dirty="0"/>
                        <a:t> Think of 3 words to describe Tiny Tim  and explain one of them. 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endParaRPr lang="en-GB" sz="1200" b="1" baseline="0"/>
                    </a:p>
                    <a:p>
                      <a:pPr lvl="0">
                        <a:buNone/>
                      </a:pPr>
                      <a:endParaRPr lang="en-GB" sz="1200" b="1" baseline="0"/>
                    </a:p>
                    <a:p>
                      <a:pPr lvl="0">
                        <a:buNone/>
                      </a:pPr>
                      <a:endParaRPr lang="en-GB" sz="1200" b="1" baseline="0"/>
                    </a:p>
                    <a:p>
                      <a:pPr lvl="0">
                        <a:buNone/>
                      </a:pPr>
                      <a:endParaRPr lang="en-GB" sz="1200" b="1" baseline="0"/>
                    </a:p>
                    <a:p>
                      <a:pPr lvl="0">
                        <a:buNone/>
                      </a:pPr>
                      <a:endParaRPr lang="en-GB" sz="1200" b="1" baseline="0"/>
                    </a:p>
                    <a:p>
                      <a:pPr lvl="0">
                        <a:buNone/>
                      </a:pPr>
                      <a:endParaRPr lang="en-GB" sz="1200" b="1" baseline="0"/>
                    </a:p>
                    <a:p>
                      <a:pPr lvl="0">
                        <a:buNone/>
                      </a:pPr>
                      <a:endParaRPr lang="en-GB" sz="1200" b="1" baseline="0"/>
                    </a:p>
                    <a:p>
                      <a:pPr lvl="0">
                        <a:buNone/>
                      </a:pPr>
                      <a:r>
                        <a:rPr lang="en-GB" sz="1200" b="1" baseline="0" dirty="0"/>
          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3. Summarise the poem using the below icons: </a:t>
                      </a:r>
                    </a:p>
                    <a:p>
                      <a:pPr lvl="0">
                        <a:buNone/>
                      </a:pPr>
                      <a:endParaRPr lang="en-GB" sz="1200" b="1"/>
                    </a:p>
                    <a:p>
                      <a:pPr lvl="0">
                        <a:buNone/>
                      </a:pPr>
                      <a:endParaRPr lang="en-GB" sz="1200" b="1"/>
                    </a:p>
                    <a:p>
                      <a:pPr lvl="0">
                        <a:buNone/>
                      </a:pPr>
                      <a:endParaRPr lang="en-GB" sz="1200" b="1"/>
                    </a:p>
                    <a:p>
                      <a:pPr lvl="0">
                        <a:buNone/>
                      </a:pPr>
                      <a:endParaRPr lang="en-GB" sz="1200" b="1"/>
                    </a:p>
                    <a:p>
                      <a:pPr lvl="0">
                        <a:buNone/>
                      </a:pPr>
                      <a:endParaRPr lang="en-GB" sz="1200" b="1"/>
                    </a:p>
                    <a:p>
                      <a:pPr lvl="0">
                        <a:buNone/>
                      </a:pPr>
                      <a:endParaRPr lang="en-GB" sz="1200" b="0" i="0" u="none" strike="noStrike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GB" sz="1200" b="0" i="0" u="none" strike="noStrike" noProof="0"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0" u="none" strike="noStrike" noProof="0" dirty="0">
                          <a:latin typeface="Calibri"/>
                        </a:rPr>
                        <a:t>Poem:_______________________________________________________________________________________________________________________________________________________________________________________________</a:t>
                      </a:r>
                      <a:endParaRPr lang="en-GB" sz="1200" b="0" i="0" u="none" strike="noStrike" noProof="0" dirty="0"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0" u="none" strike="noStrike" noProof="0" dirty="0">
                          <a:latin typeface="Calibri"/>
                        </a:rPr>
                        <a:t>___________________________________________________________________________________________________________________________________________________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664193"/>
                  </a:ext>
                </a:extLst>
              </a:tr>
              <a:tr h="2892820">
                <a:tc>
                  <a:txBody>
                    <a:bodyPr/>
                    <a:lstStyle/>
                    <a:p>
                      <a:r>
                        <a:rPr lang="en-GB" sz="1200" b="1" dirty="0"/>
                        <a:t>4. Proof-read and re-write the following opening to a letter:</a:t>
                      </a:r>
                      <a:endParaRPr lang="en-GB" sz="1200" b="1" baseline="0" dirty="0"/>
                    </a:p>
                    <a:p>
                      <a:pPr lvl="0">
                        <a:buNone/>
                      </a:pPr>
                      <a:endParaRPr lang="en-GB" sz="1200" b="1"/>
                    </a:p>
                    <a:p>
                      <a:pPr lvl="0">
                        <a:buNone/>
                      </a:pPr>
                      <a:endParaRPr lang="en-GB" sz="1200" b="1"/>
                    </a:p>
                    <a:p>
                      <a:pPr lvl="0">
                        <a:buNone/>
                      </a:pPr>
                      <a:endParaRPr lang="en-GB" sz="1200" b="1"/>
                    </a:p>
                    <a:p>
                      <a:pPr lvl="0">
                        <a:buNone/>
                      </a:pPr>
                      <a:endParaRPr lang="en-GB" sz="1200" b="1"/>
                    </a:p>
                    <a:p>
                      <a:pPr lvl="0">
                        <a:buNone/>
                      </a:pPr>
                      <a:endParaRPr lang="en-GB" sz="1200" b="1"/>
                    </a:p>
                    <a:p>
                      <a:pPr lvl="0">
                        <a:buNone/>
                      </a:pPr>
                      <a:endParaRPr lang="en-GB" sz="1200" b="1"/>
                    </a:p>
                    <a:p>
                      <a:pPr lvl="0">
                        <a:buNone/>
                      </a:pPr>
                      <a:endParaRPr lang="en-GB" sz="1200" b="1"/>
                    </a:p>
                    <a:p>
                      <a:pPr lvl="0">
                        <a:buNone/>
                      </a:pPr>
                      <a:r>
                        <a:rPr lang="en-GB" sz="1200" b="1" i="0" u="none" strike="noStrike" noProof="0" dirty="0">
                          <a:latin typeface="Calibri"/>
                        </a:rPr>
          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  <a:endParaRPr lang="en-GB" dirty="0"/>
                    </a:p>
                    <a:p>
                      <a:pPr lvl="0">
                        <a:buNone/>
                      </a:pPr>
                      <a:r>
                        <a:rPr lang="en-GB" sz="1200" b="1" i="0" u="none" strike="noStrike" noProof="0" dirty="0">
                          <a:latin typeface="Calibri"/>
                        </a:rPr>
                        <a:t>__________________________________________________________________________________________________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5.</a:t>
                      </a:r>
                      <a:r>
                        <a:rPr lang="en-GB" sz="1200" b="1" baseline="0" dirty="0"/>
                        <a:t> T</a:t>
                      </a:r>
                      <a:r>
                        <a:rPr lang="en-GB" sz="1200" b="1" i="0" u="none" strike="noStrike" baseline="0" noProof="0" dirty="0">
                          <a:latin typeface="Calibri"/>
                        </a:rPr>
                        <a:t>hink about the below  characters in 'Romeo and Juliet'. Summarise who they are and what they symbolise: </a:t>
                      </a:r>
                      <a:endParaRPr lang="en-GB" sz="1200" b="1" baseline="0" dirty="0"/>
                    </a:p>
                    <a:p>
                      <a:pPr lvl="0">
                        <a:buNone/>
                      </a:pPr>
                      <a:endParaRPr lang="en-GB" sz="1200" b="1" baseline="0"/>
                    </a:p>
                    <a:p>
                      <a:pPr lvl="0">
                        <a:buNone/>
                      </a:pPr>
                      <a:r>
                        <a:rPr lang="en-GB" sz="1200" b="1" baseline="0" dirty="0"/>
                        <a:t>Lady Capulet: </a:t>
                      </a:r>
                      <a:r>
                        <a:rPr lang="en-GB" sz="1400" b="1" baseline="0" dirty="0"/>
                        <a:t>_______________________________</a:t>
                      </a:r>
                    </a:p>
                    <a:p>
                      <a:pPr lvl="0">
                        <a:buNone/>
                      </a:pPr>
                      <a:r>
                        <a:rPr lang="en-GB" sz="1400" b="1" baseline="0" dirty="0"/>
                        <a:t>__________________________________________</a:t>
                      </a:r>
                      <a:endParaRPr lang="en-GB" sz="1200" b="1" baseline="0" dirty="0"/>
                    </a:p>
                    <a:p>
                      <a:pPr lvl="0">
                        <a:buNone/>
                      </a:pPr>
                      <a:r>
                        <a:rPr lang="en-GB" sz="1200" b="1" baseline="0" dirty="0"/>
                        <a:t>Symbolic: </a:t>
                      </a:r>
                      <a:r>
                        <a:rPr lang="en-GB" sz="1400" b="1" baseline="0" dirty="0"/>
                        <a:t>_________________</a:t>
                      </a:r>
                    </a:p>
                    <a:p>
                      <a:pPr lvl="0">
                        <a:buNone/>
                      </a:pPr>
                      <a:endParaRPr lang="en-GB" sz="1400" b="1" baseline="0"/>
                    </a:p>
                    <a:p>
                      <a:pPr lvl="0">
                        <a:buNone/>
                      </a:pPr>
                      <a:r>
                        <a:rPr lang="en-GB" sz="1200" b="1" i="0" u="none" strike="noStrike" baseline="0" noProof="0" dirty="0">
                          <a:latin typeface="Calibri"/>
                        </a:rPr>
                        <a:t>The Nurse:</a:t>
                      </a:r>
                      <a:r>
                        <a:rPr lang="en-GB" sz="1400" b="1" i="0" u="none" strike="noStrike" baseline="0" noProof="0" dirty="0">
                          <a:latin typeface="Calibri"/>
                        </a:rPr>
                        <a:t> _______________________________</a:t>
                      </a:r>
                      <a:endParaRPr lang="en-US" sz="1400" b="0" i="0" u="none" strike="noStrike" baseline="0" noProof="0" dirty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GB" sz="1400" b="1" i="0" u="none" strike="noStrike" baseline="0" noProof="0" dirty="0">
                          <a:latin typeface="Calibri"/>
                        </a:rPr>
                        <a:t>__________________________________________</a:t>
                      </a:r>
                      <a:endParaRPr lang="en-GB" sz="1400" b="0" i="0" u="none" strike="noStrike" baseline="0" noProof="0" dirty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GB" sz="1200" b="1" i="0" u="none" strike="noStrike" baseline="0" noProof="0" dirty="0">
                          <a:latin typeface="Calibri"/>
                        </a:rPr>
                        <a:t>Symbolic:</a:t>
                      </a:r>
                      <a:r>
                        <a:rPr lang="en-GB" sz="1400" b="1" i="0" u="none" strike="noStrike" baseline="0" noProof="0" dirty="0">
                          <a:latin typeface="Calibri"/>
                        </a:rPr>
                        <a:t> _________________</a:t>
                      </a:r>
                    </a:p>
                    <a:p>
                      <a:pPr lvl="0">
                        <a:buNone/>
                      </a:pPr>
                      <a:endParaRPr lang="en-GB" sz="1400" b="1" i="0" u="none" strike="noStrike" baseline="0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GB" sz="1200" b="1" i="0" u="none" strike="noStrike" baseline="0" noProof="0" dirty="0">
                          <a:latin typeface="Calibri"/>
                        </a:rPr>
                        <a:t>Rosaline:</a:t>
                      </a:r>
                      <a:r>
                        <a:rPr lang="en-GB" sz="1400" b="1" i="0" u="none" strike="noStrike" baseline="0" noProof="0" dirty="0">
                          <a:latin typeface="Calibri"/>
                        </a:rPr>
                        <a:t> _______________________________</a:t>
                      </a:r>
                      <a:endParaRPr lang="en-US" sz="1400" b="0" i="0" u="none" strike="noStrike" baseline="0" noProof="0" dirty="0"/>
                    </a:p>
                    <a:p>
                      <a:pPr lvl="0">
                        <a:buNone/>
                      </a:pPr>
                      <a:r>
                        <a:rPr lang="en-GB" sz="1400" b="1" i="0" u="none" strike="noStrike" baseline="0" noProof="0" dirty="0">
                          <a:latin typeface="Calibri"/>
                        </a:rPr>
                        <a:t>__________________________________________</a:t>
                      </a:r>
                      <a:endParaRPr lang="en-GB" sz="1400" b="0" i="0" u="none" strike="noStrike" baseline="0" noProof="0" dirty="0"/>
                    </a:p>
                    <a:p>
                      <a:pPr lvl="0">
                        <a:buNone/>
                      </a:pPr>
                      <a:r>
                        <a:rPr lang="en-GB" sz="1200" b="1" i="0" u="none" strike="noStrike" baseline="0" noProof="0" dirty="0">
                          <a:latin typeface="Calibri"/>
                        </a:rPr>
                        <a:t>Symbolic:</a:t>
                      </a:r>
                      <a:r>
                        <a:rPr lang="en-GB" sz="1400" b="1" i="0" u="none" strike="noStrike" baseline="0" noProof="0" dirty="0">
                          <a:latin typeface="Calibri"/>
                        </a:rPr>
                        <a:t> _________________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b="1" i="0" u="none" strike="noStrike" baseline="0" noProof="0" dirty="0">
                          <a:latin typeface="Calibri"/>
                        </a:rPr>
                        <a:t>6. How should you structure your Paper 2 Question 5 answer. Look at your KO, PAGE 13.  </a:t>
                      </a:r>
                    </a:p>
                    <a:p>
                      <a:pPr lvl="0">
                        <a:buNone/>
                      </a:pPr>
                      <a:endParaRPr lang="en-GB" sz="1200" b="1" i="0" u="none" strike="noStrike" baseline="0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GB" sz="1200" b="1" i="0" u="none" strike="noStrike" baseline="0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GB" sz="1200" b="1" i="0" u="none" strike="noStrike" baseline="0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GB" sz="1200" b="1" i="0" u="none" strike="noStrike" baseline="0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GB" sz="1200" b="1" i="0" u="none" strike="noStrike" baseline="0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GB" sz="1200" b="1" i="0" u="none" strike="noStrike" baseline="0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GB" sz="1200" b="1" i="0" u="none" strike="noStrike" baseline="0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GB" sz="1200" b="1" i="0" u="none" strike="noStrike" baseline="0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GB" sz="1200" b="1" i="0" u="none" strike="noStrike" baseline="0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GB" sz="1200" b="1" i="0" u="none" strike="noStrike" baseline="0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GB" sz="1200" b="1" i="0" u="none" strike="noStrike" baseline="0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GB" sz="1200" b="1" i="0" u="none" strike="noStrike" baseline="0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GB" sz="1200" b="1" i="0" u="none" strike="noStrike" baseline="0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GB" sz="1200" b="1" i="0" u="none" strike="noStrike" baseline="0" noProof="0" dirty="0"/>
                        <a:t>(Challenge: write an opinion piece on 'Education'.)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184444"/>
                  </a:ext>
                </a:extLst>
              </a:tr>
            </a:tbl>
          </a:graphicData>
        </a:graphic>
      </p:graphicFrame>
      <p:pic>
        <p:nvPicPr>
          <p:cNvPr id="3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4C14F22-1DBD-4402-BAF1-D56632435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438" y="1157288"/>
            <a:ext cx="1152525" cy="1152525"/>
          </a:xfrm>
          <a:prstGeom prst="rect">
            <a:avLst/>
          </a:prstGeom>
        </p:spPr>
      </p:pic>
      <p:pic>
        <p:nvPicPr>
          <p:cNvPr id="7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332BF84-3A51-4A04-8F44-DFEC583C3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075" y="1156060"/>
            <a:ext cx="2743200" cy="869231"/>
          </a:xfrm>
          <a:prstGeom prst="rect">
            <a:avLst/>
          </a:prstGeom>
        </p:spPr>
      </p:pic>
      <p:pic>
        <p:nvPicPr>
          <p:cNvPr id="9" name="Picture 9" descr="A close up of a logo&#10;&#10;Description generated with high confidence">
            <a:extLst>
              <a:ext uri="{FF2B5EF4-FFF2-40B4-BE49-F238E27FC236}">
                <a16:creationId xmlns:a16="http://schemas.microsoft.com/office/drawing/2014/main" id="{DE0242D5-BE4C-4FCA-B594-1A55092AF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" y="4023108"/>
            <a:ext cx="3857625" cy="111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83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3A1D6-2C7B-4FCD-87AF-4EC83293D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790"/>
            <a:ext cx="5181600" cy="689952"/>
          </a:xfrm>
        </p:spPr>
        <p:txBody>
          <a:bodyPr>
            <a:normAutofit fontScale="90000"/>
          </a:bodyPr>
          <a:lstStyle/>
          <a:p>
            <a:r>
              <a:rPr lang="en-GB" sz="2400" b="1"/>
              <a:t>Week 5 Literature HW</a:t>
            </a:r>
            <a:r>
              <a:rPr lang="en-GB" sz="2400"/>
              <a:t>: Poetry Comparison</a:t>
            </a:r>
            <a:br>
              <a:rPr lang="en-GB" sz="2400"/>
            </a:br>
            <a:br>
              <a:rPr lang="en-GB" sz="2400"/>
            </a:br>
            <a:r>
              <a:rPr lang="en-GB" sz="1800"/>
              <a:t>Explore how the power of a place is presented through ‘Exposure’ and one other poem of your choice. </a:t>
            </a:r>
            <a:endParaRPr lang="en-GB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02EDE6-8957-4BA6-9537-5E8845AF0CC4}"/>
              </a:ext>
            </a:extLst>
          </p:cNvPr>
          <p:cNvSpPr txBox="1"/>
          <p:nvPr/>
        </p:nvSpPr>
        <p:spPr>
          <a:xfrm>
            <a:off x="914400" y="1069145"/>
            <a:ext cx="5181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4DC68E-45C1-48A6-9349-C2A3FD93CAEA}"/>
              </a:ext>
            </a:extLst>
          </p:cNvPr>
          <p:cNvSpPr txBox="1"/>
          <p:nvPr/>
        </p:nvSpPr>
        <p:spPr>
          <a:xfrm>
            <a:off x="6623539" y="279790"/>
            <a:ext cx="51816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431523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5" y="141472"/>
            <a:ext cx="12000413" cy="436471"/>
          </a:xfr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1600"/>
              <a:t>Year 11 Weekly Homework                                  Name: ________________________________________       Spring 1.6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313840"/>
              </p:ext>
            </p:extLst>
          </p:nvPr>
        </p:nvGraphicFramePr>
        <p:xfrm>
          <a:off x="183701" y="624634"/>
          <a:ext cx="11913327" cy="6276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1109">
                  <a:extLst>
                    <a:ext uri="{9D8B030D-6E8A-4147-A177-3AD203B41FA5}">
                      <a16:colId xmlns:a16="http://schemas.microsoft.com/office/drawing/2014/main" val="1663066600"/>
                    </a:ext>
                  </a:extLst>
                </a:gridCol>
                <a:gridCol w="3971109">
                  <a:extLst>
                    <a:ext uri="{9D8B030D-6E8A-4147-A177-3AD203B41FA5}">
                      <a16:colId xmlns:a16="http://schemas.microsoft.com/office/drawing/2014/main" val="2551129518"/>
                    </a:ext>
                  </a:extLst>
                </a:gridCol>
                <a:gridCol w="3971109">
                  <a:extLst>
                    <a:ext uri="{9D8B030D-6E8A-4147-A177-3AD203B41FA5}">
                      <a16:colId xmlns:a16="http://schemas.microsoft.com/office/drawing/2014/main" val="3101194455"/>
                    </a:ext>
                  </a:extLst>
                </a:gridCol>
              </a:tblGrid>
              <a:tr h="28928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200" b="1" baseline="0"/>
                        <a:t>1. Explain when Juliet is saying the following quote: </a:t>
                      </a:r>
                    </a:p>
                    <a:p>
                      <a:pPr marL="0" lvl="0" indent="0">
                        <a:buNone/>
                      </a:pPr>
                      <a:endParaRPr lang="en-GB" sz="1200" b="1" baseline="0"/>
                    </a:p>
                    <a:p>
                      <a:pPr marL="0" lvl="0" indent="0">
                        <a:buNone/>
                      </a:pPr>
                      <a:r>
                        <a:rPr lang="en-GB" sz="1200" b="1" baseline="0"/>
                        <a:t>'It is the lark that sings so out of tune,/ Straining harsh discords and unpleasing sharps.'</a:t>
                      </a:r>
                    </a:p>
                    <a:p>
                      <a:pPr marL="0" lvl="0" indent="0">
                        <a:buNone/>
                      </a:pPr>
                      <a:endParaRPr lang="en-GB" sz="1200" b="1" baseline="0"/>
                    </a:p>
                    <a:p>
                      <a:pPr marL="0" lvl="0" indent="0">
                        <a:buNone/>
                      </a:pPr>
                      <a:r>
                        <a:rPr lang="en-GB" sz="1200" b="1" baseline="0"/>
                        <a:t> 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/>
                        <a:t>2.</a:t>
                      </a:r>
                      <a:r>
                        <a:rPr lang="en-GB" sz="1200" b="1" baseline="0"/>
                        <a:t> Can you summarise what is happening in the following 'A Christmas Carol' quotation? Embed key words that would help you in an exam: </a:t>
                      </a:r>
                    </a:p>
                    <a:p>
                      <a:pPr lvl="0">
                        <a:buNone/>
                      </a:pPr>
                      <a:r>
                        <a:rPr lang="en-GB" sz="1100" b="0" i="1" baseline="0"/>
                        <a:t>'Its tenderness and flavours, size and cheapness, were the themes of universal admiration. Eked out by the apple sauce and mashed potatoes, it was sufficient dinner for the whole family; as Mrs Cratchit said with a great delight (surveying one small atom of a bone upon a dish) they hadn't ate it all at last!'</a:t>
                      </a:r>
                    </a:p>
                    <a:p>
                      <a:pPr marL="0" lvl="0" indent="0">
                        <a:buNone/>
                      </a:pPr>
                      <a:endParaRPr lang="en-GB" sz="1200" b="0" i="0" u="none" strike="noStrike" baseline="0" noProof="0">
                        <a:latin typeface="Calibri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GB" sz="1200" b="1" i="0" u="none" strike="noStrike" baseline="0" noProof="0">
                          <a:latin typeface="Calibri"/>
                        </a:rPr>
                        <a:t> 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/>
                        <a:t>3.  Look at the Prologue, what is the significance of the following line: </a:t>
                      </a:r>
                    </a:p>
                    <a:p>
                      <a:pPr lvl="0">
                        <a:buNone/>
                      </a:pPr>
                      <a:endParaRPr lang="en-GB" sz="1200" b="1"/>
                    </a:p>
                    <a:p>
                      <a:pPr marL="0" lvl="0" indent="0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“star-crossed lovers take their life” </a:t>
                      </a:r>
                      <a:endParaRPr lang="en-GB" sz="1200" b="1" i="0" u="none" strike="noStrike" noProof="0">
                        <a:latin typeface="Calibri"/>
                      </a:endParaRPr>
                    </a:p>
                    <a:p>
                      <a:pPr marL="0" lvl="0" indent="0">
                        <a:buNone/>
                      </a:pPr>
                      <a:endParaRPr lang="en-GB" sz="1200" b="0" i="0" u="none" strike="noStrike" noProof="0">
                        <a:latin typeface="Calibri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GB" sz="1200" b="1" i="0" u="none" strike="noStrike" noProof="0">
                          <a:latin typeface="Calibri"/>
                        </a:rPr>
                        <a:t> 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664193"/>
                  </a:ext>
                </a:extLst>
              </a:tr>
              <a:tr h="289282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b="1" i="0" u="none" strike="noStrike" noProof="0">
                          <a:latin typeface="Calibri"/>
                        </a:rPr>
                        <a:t>4. Look at the ending of 'Romeo and Juliet' - how is the Prince's comment significant? </a:t>
                      </a:r>
                      <a:endParaRPr lang="en-US" sz="1200" b="0" i="0" u="none" strike="noStrike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GB" sz="1200" b="0" i="0" u="none" strike="noStrike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GB" sz="1200" b="0" i="0" u="none" strike="noStrike" noProof="0">
                          <a:latin typeface="Calibri"/>
                        </a:rPr>
                        <a:t>"See what a </a:t>
                      </a:r>
                      <a:r>
                        <a:rPr lang="en-GB" sz="1200" b="0" i="0" u="none" strike="noStrike" noProof="0" err="1">
                          <a:latin typeface="Calibri"/>
                        </a:rPr>
                        <a:t>scourage</a:t>
                      </a:r>
                      <a:r>
                        <a:rPr lang="en-GB" sz="1200" b="0" i="0" u="none" strike="noStrike" noProof="0">
                          <a:latin typeface="Calibri"/>
                        </a:rPr>
                        <a:t> is laid upon your hate,</a:t>
                      </a:r>
                    </a:p>
                    <a:p>
                      <a:pPr lvl="0">
                        <a:buNone/>
                      </a:pPr>
                      <a:r>
                        <a:rPr lang="en-GB" sz="1200" b="0" i="0" u="none" strike="noStrike" noProof="0">
                          <a:latin typeface="Calibri"/>
                        </a:rPr>
                        <a:t>That heaven finds means to kill your joys with love."</a:t>
                      </a:r>
                    </a:p>
                    <a:p>
                      <a:pPr marL="0" lvl="0" indent="0">
                        <a:buNone/>
                      </a:pPr>
                      <a:endParaRPr lang="en-GB" sz="1200" b="0" i="0" u="none" strike="noStrike" noProof="0">
                        <a:latin typeface="Calibri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GB" sz="1200" b="1" i="0" u="none" strike="noStrike" noProof="0">
                          <a:latin typeface="Calibri"/>
                        </a:rPr>
                        <a:t> 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  <a:endParaRPr lang="en-GB" sz="1200" b="0" i="0" u="none" strike="noStrike" noProof="0">
                        <a:latin typeface="Calibri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200" b="1"/>
                        <a:t>5.</a:t>
                      </a:r>
                      <a:r>
                        <a:rPr lang="en-GB" sz="1200" b="1" baseline="0"/>
                        <a:t> Complete the following mini connections map – explain a minimum of 3 connections: 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GB"/>
                    </a:p>
                    <a:p>
                      <a:pPr lvl="0">
                        <a:buNone/>
                      </a:pPr>
                      <a:endParaRPr lang="en-GB"/>
                    </a:p>
                    <a:p>
                      <a:pPr lvl="0">
                        <a:buNone/>
                      </a:pPr>
                      <a:endParaRPr lang="en-GB"/>
                    </a:p>
                    <a:p>
                      <a:pPr lvl="0">
                        <a:buNone/>
                      </a:pPr>
                      <a:endParaRPr lang="en-GB"/>
                    </a:p>
                    <a:p>
                      <a:pPr lvl="0">
                        <a:buNone/>
                      </a:pPr>
                      <a:endParaRPr lang="en-GB"/>
                    </a:p>
                    <a:p>
                      <a:pPr lvl="0">
                        <a:buNone/>
                      </a:pPr>
                      <a:endParaRPr lang="en-GB"/>
                    </a:p>
                    <a:p>
                      <a:pPr lvl="0">
                        <a:buNone/>
                      </a:pPr>
                      <a:endParaRPr lang="en-GB"/>
                    </a:p>
                    <a:p>
                      <a:pPr lvl="0">
                        <a:buNone/>
                      </a:pPr>
                      <a:endParaRPr lang="en-GB"/>
                    </a:p>
                    <a:p>
                      <a:pPr lvl="0">
                        <a:buNone/>
                      </a:pPr>
                      <a:endParaRPr lang="en-GB"/>
                    </a:p>
                    <a:p>
                      <a:pPr lvl="0">
                        <a:buNone/>
                      </a:pPr>
                      <a:endParaRPr lang="en-GB"/>
                    </a:p>
                    <a:p>
                      <a:pPr lvl="0">
                        <a:buNone/>
                      </a:pPr>
                      <a:endParaRPr lang="en-GB" sz="1200" b="1" baseline="0"/>
                    </a:p>
                    <a:p>
                      <a:pPr lvl="0">
                        <a:buNone/>
                      </a:pPr>
                      <a:r>
                        <a:rPr lang="en-GB" sz="1200" b="1" baseline="0"/>
                        <a:t>(Extension: write two PETALCPETAL paragraphs for two poems of your choice – focus the question on power or conflict) 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b="1" i="1" u="none" strike="noStrike" baseline="0" noProof="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18444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1D64957-6631-431D-A0F9-D3AF5B85F102}"/>
              </a:ext>
            </a:extLst>
          </p:cNvPr>
          <p:cNvSpPr txBox="1"/>
          <p:nvPr/>
        </p:nvSpPr>
        <p:spPr>
          <a:xfrm>
            <a:off x="4384589" y="3880021"/>
            <a:ext cx="143544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/>
              <a:t>First person voice</a:t>
            </a:r>
            <a:endParaRPr lang="en-US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F322E5-A005-4FFE-AF59-68152E51F208}"/>
              </a:ext>
            </a:extLst>
          </p:cNvPr>
          <p:cNvSpPr txBox="1"/>
          <p:nvPr/>
        </p:nvSpPr>
        <p:spPr>
          <a:xfrm>
            <a:off x="7247238" y="3921210"/>
            <a:ext cx="143544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>
                <a:cs typeface="Calibri"/>
              </a:rPr>
              <a:t>The sun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80E06D-927A-412C-9A11-8D3B5365D856}"/>
              </a:ext>
            </a:extLst>
          </p:cNvPr>
          <p:cNvSpPr txBox="1"/>
          <p:nvPr/>
        </p:nvSpPr>
        <p:spPr>
          <a:xfrm>
            <a:off x="8730048" y="4878858"/>
            <a:ext cx="143544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/>
              <a:t>'Tissue'</a:t>
            </a:r>
            <a:endParaRPr lang="en-US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1F82AC-7AA1-497A-A172-6634EFDB59AB}"/>
              </a:ext>
            </a:extLst>
          </p:cNvPr>
          <p:cNvSpPr txBox="1"/>
          <p:nvPr/>
        </p:nvSpPr>
        <p:spPr>
          <a:xfrm>
            <a:off x="4662615" y="5733534"/>
            <a:ext cx="143544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>
                <a:cs typeface="Calibri"/>
              </a:rPr>
              <a:t>'The Emigree'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F138BF-E943-4C95-91FD-E4F6842967EB}"/>
              </a:ext>
            </a:extLst>
          </p:cNvPr>
          <p:cNvSpPr txBox="1"/>
          <p:nvPr/>
        </p:nvSpPr>
        <p:spPr>
          <a:xfrm>
            <a:off x="10048102" y="3880020"/>
            <a:ext cx="1600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>
                <a:cs typeface="Calibri"/>
              </a:rPr>
              <a:t>reality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379A3E-CC47-4AE8-B1B0-0A5BBFBC23A5}"/>
              </a:ext>
            </a:extLst>
          </p:cNvPr>
          <p:cNvSpPr txBox="1"/>
          <p:nvPr/>
        </p:nvSpPr>
        <p:spPr>
          <a:xfrm>
            <a:off x="9718588" y="5599668"/>
            <a:ext cx="212536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>
                <a:cs typeface="Calibri"/>
              </a:rPr>
              <a:t>heritage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09444F-B02A-4035-B4D7-6C707E3FBD5C}"/>
              </a:ext>
            </a:extLst>
          </p:cNvPr>
          <p:cNvSpPr txBox="1"/>
          <p:nvPr/>
        </p:nvSpPr>
        <p:spPr>
          <a:xfrm>
            <a:off x="6073345" y="4878858"/>
            <a:ext cx="143544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>
                <a:cs typeface="Calibri"/>
              </a:rPr>
              <a:t>Conflict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788A46-609B-4EF5-9576-D64FB25DDDC0}"/>
              </a:ext>
            </a:extLst>
          </p:cNvPr>
          <p:cNvSpPr txBox="1"/>
          <p:nvPr/>
        </p:nvSpPr>
        <p:spPr>
          <a:xfrm>
            <a:off x="7501322" y="5964707"/>
            <a:ext cx="143544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/>
              <a:t>'Kamikaze'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82616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3A1D6-2C7B-4FCD-87AF-4EC83293D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790"/>
            <a:ext cx="10515600" cy="689952"/>
          </a:xfrm>
        </p:spPr>
        <p:txBody>
          <a:bodyPr>
            <a:normAutofit fontScale="90000"/>
          </a:bodyPr>
          <a:lstStyle/>
          <a:p>
            <a:r>
              <a:rPr lang="en-GB" sz="2400" b="1"/>
              <a:t>Week 6 Language HW</a:t>
            </a:r>
            <a:r>
              <a:rPr lang="en-GB" sz="2400"/>
              <a:t>: Paper __ Q: ____ </a:t>
            </a:r>
            <a:br>
              <a:rPr lang="en-GB" sz="2400"/>
            </a:br>
            <a:r>
              <a:rPr lang="en-GB" sz="2400"/>
              <a:t>Name of Source: _____________________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02EDE6-8957-4BA6-9537-5E8845AF0CC4}"/>
              </a:ext>
            </a:extLst>
          </p:cNvPr>
          <p:cNvSpPr txBox="1"/>
          <p:nvPr/>
        </p:nvSpPr>
        <p:spPr>
          <a:xfrm>
            <a:off x="914400" y="1069145"/>
            <a:ext cx="5181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4DC68E-45C1-48A6-9349-C2A3FD93CAEA}"/>
              </a:ext>
            </a:extLst>
          </p:cNvPr>
          <p:cNvSpPr txBox="1"/>
          <p:nvPr/>
        </p:nvSpPr>
        <p:spPr>
          <a:xfrm>
            <a:off x="6623539" y="279790"/>
            <a:ext cx="51816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73701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42" y="46794"/>
            <a:ext cx="12000413" cy="43647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1600"/>
              <a:t>Year 11 Weekly Homework                                  Name: ________________________________________       Spring 1.1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619131"/>
              </p:ext>
            </p:extLst>
          </p:nvPr>
        </p:nvGraphicFramePr>
        <p:xfrm>
          <a:off x="121917" y="580870"/>
          <a:ext cx="11913327" cy="6093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1109">
                  <a:extLst>
                    <a:ext uri="{9D8B030D-6E8A-4147-A177-3AD203B41FA5}">
                      <a16:colId xmlns:a16="http://schemas.microsoft.com/office/drawing/2014/main" val="1663066600"/>
                    </a:ext>
                  </a:extLst>
                </a:gridCol>
                <a:gridCol w="3971109">
                  <a:extLst>
                    <a:ext uri="{9D8B030D-6E8A-4147-A177-3AD203B41FA5}">
                      <a16:colId xmlns:a16="http://schemas.microsoft.com/office/drawing/2014/main" val="2551129518"/>
                    </a:ext>
                  </a:extLst>
                </a:gridCol>
                <a:gridCol w="3971109">
                  <a:extLst>
                    <a:ext uri="{9D8B030D-6E8A-4147-A177-3AD203B41FA5}">
                      <a16:colId xmlns:a16="http://schemas.microsoft.com/office/drawing/2014/main" val="3101194455"/>
                    </a:ext>
                  </a:extLst>
                </a:gridCol>
              </a:tblGrid>
              <a:tr h="2892820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GB" sz="1200" b="1" baseline="0" dirty="0"/>
                        <a:t>Why did Dickens think we should help the poor? 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200" baseline="0" dirty="0"/>
                        <a:t>(Give a two reasons – try to link them to 'A Christmas Carol) 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GB" sz="1200" baseline="0" dirty="0"/>
                        <a:t>1.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GB" sz="1200" b="0" i="0" u="none" strike="noStrike" baseline="0" noProof="0" dirty="0">
                          <a:latin typeface="Calibri"/>
                        </a:rPr>
                        <a:t>2.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2. Key facts about 'A Christmas Carol'</a:t>
                      </a:r>
                    </a:p>
                    <a:p>
                      <a:pPr lvl="0">
                        <a:buNone/>
                      </a:pPr>
                      <a:r>
                        <a:rPr lang="en-GB" sz="1200" b="1" dirty="0"/>
                        <a:t>1. What is the first line of the novel? </a:t>
                      </a:r>
                    </a:p>
                    <a:p>
                      <a:pPr lvl="0">
                        <a:buNone/>
                      </a:pPr>
                      <a:r>
                        <a:rPr lang="en-GB" sz="1200" b="1" dirty="0"/>
                        <a:t>__________________________________________________________________________________________________</a:t>
                      </a:r>
                    </a:p>
                    <a:p>
                      <a:pPr lvl="0">
                        <a:buNone/>
                      </a:pPr>
                      <a:r>
                        <a:rPr lang="en-GB" sz="1200" b="1" dirty="0"/>
                        <a:t>2. How many ghosts visit Scrooge? </a:t>
                      </a:r>
                    </a:p>
                    <a:p>
                      <a:pPr lvl="0">
                        <a:buNone/>
                      </a:pPr>
                      <a:r>
                        <a:rPr lang="en-GB" sz="1200" b="1" dirty="0"/>
                        <a:t>___________________________________________________________________________________________________________________________________________________</a:t>
                      </a:r>
                    </a:p>
                    <a:p>
                      <a:pPr lvl="0">
                        <a:buNone/>
                      </a:pPr>
                      <a:r>
                        <a:rPr lang="en-GB" sz="1200" b="1" dirty="0"/>
                        <a:t>3.  How many nephews does Scrooge have? </a:t>
                      </a:r>
                    </a:p>
                    <a:p>
                      <a:pPr lvl="0">
                        <a:buNone/>
                      </a:pPr>
                      <a:r>
                        <a:rPr lang="en-GB" sz="1200" b="1" dirty="0"/>
                        <a:t>__________________________________________________________________________________________________</a:t>
                      </a:r>
                    </a:p>
                    <a:p>
                      <a:pPr lvl="0">
                        <a:buNone/>
                      </a:pPr>
                      <a:r>
                        <a:rPr lang="en-GB" sz="1200" b="1" dirty="0"/>
                        <a:t>4. What item does Scrooge buy the Cratchit family at the end of the novel? </a:t>
                      </a:r>
                    </a:p>
                    <a:p>
                      <a:pPr lvl="0">
                        <a:buNone/>
                      </a:pPr>
                      <a:r>
                        <a:rPr lang="en-GB" sz="1200" b="1" dirty="0"/>
                        <a:t>__________________________________________________________________________________________________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200" b="1" dirty="0"/>
                        <a:t>3. Using your knowledge of 'Romeo and Juliet' write one developed SEAL paragraph. </a:t>
                      </a:r>
                    </a:p>
                    <a:p>
                      <a:pPr lvl="0">
                        <a:buNone/>
                      </a:pPr>
                      <a:r>
                        <a:rPr lang="en-GB" sz="1200" b="1" dirty="0"/>
                        <a:t>A student having read 'Romeo and Juliet' said: 'Lord Capulet is a cruel father'. </a:t>
                      </a:r>
                    </a:p>
                    <a:p>
                      <a:pPr lvl="0">
                        <a:buNone/>
                      </a:pPr>
                      <a:r>
                        <a:rPr lang="en-GB" sz="1200" b="1" dirty="0"/>
                        <a:t>To what extent do you agree? </a:t>
                      </a:r>
                    </a:p>
                    <a:p>
                      <a:pPr lvl="0">
                        <a:buNone/>
                      </a:pPr>
                      <a:r>
                        <a:rPr lang="en-GB" sz="1200" b="1" dirty="0"/>
                        <a:t>__</a:t>
                      </a:r>
                      <a:r>
                        <a:rPr lang="en-GB" sz="1200" b="0" i="0" u="none" strike="noStrike" noProof="0" dirty="0">
                          <a:latin typeface="Calibri"/>
                        </a:rPr>
          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  <a:r>
                        <a:rPr lang="en-GB" sz="1200" b="1" i="0" u="none" strike="noStrike" noProof="0" dirty="0"/>
                        <a:t>__</a:t>
                      </a:r>
                      <a:r>
                        <a:rPr lang="en-GB" sz="1200" b="0" i="0" u="none" strike="noStrike" noProof="0" dirty="0">
                          <a:latin typeface="Calibri"/>
                        </a:rPr>
          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  <a:r>
                        <a:rPr lang="en-GB" sz="1200" b="1" i="0" u="none" strike="noStrike" noProof="0" dirty="0"/>
                        <a:t>__</a:t>
                      </a:r>
                      <a:r>
                        <a:rPr lang="en-GB" sz="1200" b="0" i="0" u="none" strike="noStrike" noProof="0" dirty="0">
                          <a:latin typeface="Calibri"/>
                        </a:rPr>
          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664193"/>
                  </a:ext>
                </a:extLst>
              </a:tr>
              <a:tr h="2892820">
                <a:tc>
                  <a:txBody>
                    <a:bodyPr/>
                    <a:lstStyle/>
                    <a:p>
                      <a:r>
                        <a:rPr lang="en-GB" sz="1200" b="1" dirty="0"/>
                        <a:t>4. </a:t>
                      </a:r>
                      <a:r>
                        <a:rPr lang="en-GB" sz="1200" b="1" baseline="0" dirty="0"/>
                        <a:t>Spell the following character names correctly: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endParaRPr lang="en-GB" sz="1200" b="1" baseline="0"/>
                    </a:p>
                    <a:p>
                      <a:pPr lvl="0">
                        <a:buNone/>
                      </a:pPr>
                      <a:r>
                        <a:rPr lang="en-GB" sz="1200" b="1" baseline="0" dirty="0"/>
                        <a:t>A) </a:t>
                      </a:r>
                      <a:r>
                        <a:rPr lang="en-GB" sz="1200" b="1" baseline="0" dirty="0" err="1"/>
                        <a:t>Tibalt</a:t>
                      </a:r>
                      <a:endParaRPr lang="en-GB" sz="1200" b="1" baseline="0" dirty="0"/>
                    </a:p>
                    <a:p>
                      <a:pPr lvl="0">
                        <a:buNone/>
                      </a:pPr>
                      <a:r>
                        <a:rPr lang="en-GB" sz="1200" b="1" baseline="0" dirty="0"/>
                        <a:t>______________________________</a:t>
                      </a:r>
                    </a:p>
                    <a:p>
                      <a:pPr lvl="0">
                        <a:buNone/>
                      </a:pPr>
                      <a:r>
                        <a:rPr lang="en-GB" sz="1200" b="1" baseline="0" dirty="0"/>
                        <a:t>B) </a:t>
                      </a:r>
                      <a:r>
                        <a:rPr lang="en-GB" sz="1200" b="1" baseline="0" dirty="0" err="1"/>
                        <a:t>Montegue</a:t>
                      </a:r>
                      <a:r>
                        <a:rPr lang="en-GB" sz="1200" b="1" baseline="0" dirty="0"/>
                        <a:t> </a:t>
                      </a:r>
                    </a:p>
                    <a:p>
                      <a:pPr lvl="0">
                        <a:buNone/>
                      </a:pPr>
                      <a:r>
                        <a:rPr lang="en-GB" sz="1200" b="1" baseline="0" dirty="0"/>
                        <a:t>______________________________</a:t>
                      </a:r>
                    </a:p>
                    <a:p>
                      <a:pPr lvl="0">
                        <a:buNone/>
                      </a:pPr>
                      <a:r>
                        <a:rPr lang="en-GB" sz="1200" b="1" baseline="0" dirty="0"/>
                        <a:t>C) Rome</a:t>
                      </a:r>
                    </a:p>
                    <a:p>
                      <a:pPr lvl="0">
                        <a:buNone/>
                      </a:pPr>
                      <a:r>
                        <a:rPr lang="en-GB" sz="1200" b="1" baseline="0" dirty="0"/>
                        <a:t>_______________________________</a:t>
                      </a:r>
                    </a:p>
                    <a:p>
                      <a:pPr lvl="0">
                        <a:buNone/>
                      </a:pPr>
                      <a:r>
                        <a:rPr lang="en-GB" sz="1200" b="1" baseline="0" dirty="0"/>
                        <a:t>D) </a:t>
                      </a:r>
                      <a:r>
                        <a:rPr lang="en-GB" sz="1200" b="1" baseline="0" dirty="0" err="1"/>
                        <a:t>Fredereck</a:t>
                      </a:r>
                      <a:endParaRPr lang="en-GB" sz="1200" b="1" baseline="0" dirty="0"/>
                    </a:p>
                    <a:p>
                      <a:pPr lvl="0">
                        <a:buNone/>
                      </a:pPr>
                      <a:r>
                        <a:rPr lang="en-GB" sz="1200" b="1" baseline="0" dirty="0"/>
                        <a:t>_______________________________</a:t>
                      </a:r>
                    </a:p>
                    <a:p>
                      <a:pPr lvl="0">
                        <a:buNone/>
                      </a:pPr>
                      <a:r>
                        <a:rPr lang="en-GB" sz="1200" b="1" baseline="0" dirty="0"/>
                        <a:t>E) Pikilton</a:t>
                      </a:r>
                    </a:p>
                    <a:p>
                      <a:pPr lvl="0">
                        <a:buNone/>
                      </a:pPr>
                      <a:r>
                        <a:rPr lang="en-GB" sz="1200" b="1" baseline="0" dirty="0"/>
                        <a:t>_______________________________</a:t>
                      </a:r>
                    </a:p>
                    <a:p>
                      <a:pPr lvl="0">
                        <a:buNone/>
                      </a:pPr>
                      <a:r>
                        <a:rPr lang="en-GB" sz="1200" b="1" baseline="0" dirty="0"/>
                        <a:t>F) </a:t>
                      </a:r>
                      <a:r>
                        <a:rPr lang="en-GB" sz="1200" b="1" baseline="0" dirty="0" err="1"/>
                        <a:t>Crachit</a:t>
                      </a:r>
                      <a:r>
                        <a:rPr lang="en-GB" sz="1200" b="1" baseline="0" dirty="0"/>
                        <a:t> </a:t>
                      </a:r>
                    </a:p>
                    <a:p>
                      <a:pPr lvl="0">
                        <a:buNone/>
                      </a:pPr>
                      <a:r>
                        <a:rPr lang="en-GB" sz="1200" b="1" baseline="0" dirty="0"/>
                        <a:t>_______________________________</a:t>
                      </a:r>
                    </a:p>
                    <a:p>
                      <a:pPr lvl="0">
                        <a:buNone/>
                      </a:pPr>
                      <a:r>
                        <a:rPr lang="en-GB" sz="1200" b="1" baseline="0" dirty="0"/>
                        <a:t>G) The Ghost of Christmas Future</a:t>
                      </a:r>
                    </a:p>
                    <a:p>
                      <a:pPr lvl="0">
                        <a:buNone/>
                      </a:pPr>
                      <a:r>
                        <a:rPr lang="en-GB" sz="1200" b="1" baseline="0" dirty="0"/>
                        <a:t>_______________________________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b="1" i="0" u="none" strike="noStrike" baseline="0" noProof="0" dirty="0">
                          <a:latin typeface="Calibri"/>
                        </a:rPr>
                        <a:t>5. Summarise in no more than 20 words the following poems: </a:t>
                      </a:r>
                    </a:p>
                    <a:p>
                      <a:pPr lvl="0">
                        <a:buNone/>
                      </a:pPr>
                      <a:r>
                        <a:rPr lang="en-GB" sz="1200" b="1" i="0" u="none" strike="noStrike" baseline="0" noProof="0" dirty="0">
                          <a:latin typeface="Calibri"/>
                        </a:rPr>
                        <a:t>Exposure: </a:t>
                      </a:r>
                    </a:p>
                    <a:p>
                      <a:pPr lvl="0">
                        <a:buNone/>
                      </a:pPr>
                      <a:r>
                        <a:rPr lang="en-GB" sz="1200" b="1" i="0" u="none" strike="noStrike" baseline="0" noProof="0" dirty="0">
                          <a:latin typeface="Calibri"/>
                        </a:rPr>
                        <a:t>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  <a:p>
                      <a:pPr lvl="0">
                        <a:buNone/>
                      </a:pPr>
                      <a:endParaRPr lang="en-GB" sz="1200" b="1" baseline="0"/>
                    </a:p>
                    <a:p>
                      <a:pPr lvl="0">
                        <a:buNone/>
                      </a:pPr>
                      <a:r>
                        <a:rPr lang="en-GB" sz="1200" b="1" baseline="0" dirty="0"/>
                        <a:t>Bayonet Charge:</a:t>
                      </a:r>
                    </a:p>
                    <a:p>
                      <a:pPr lvl="0">
                        <a:buNone/>
                      </a:pPr>
                      <a:r>
                        <a:rPr lang="en-GB" sz="1200" b="1" i="0" u="none" strike="noStrike" baseline="0" noProof="0" dirty="0">
                          <a:latin typeface="Calibri"/>
                        </a:rPr>
                        <a:t>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  <a:endParaRPr lang="en-GB" dirty="0"/>
                    </a:p>
                    <a:p>
                      <a:pPr lvl="0">
                        <a:buNone/>
                      </a:pPr>
                      <a:r>
                        <a:rPr lang="en-GB" sz="1200" b="1" i="1" u="none" strike="noStrike" baseline="0" noProof="0" dirty="0">
                          <a:latin typeface="Calibri"/>
                        </a:rPr>
                        <a:t>(Extension: write an essay (2 PETALCPETAL paragraphs) focusing on how war is presented) 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184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612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3A1D6-2C7B-4FCD-87AF-4EC83293D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790"/>
            <a:ext cx="10515600" cy="689952"/>
          </a:xfrm>
        </p:spPr>
        <p:txBody>
          <a:bodyPr>
            <a:normAutofit fontScale="90000"/>
          </a:bodyPr>
          <a:lstStyle/>
          <a:p>
            <a:r>
              <a:rPr lang="en-GB" sz="2400" b="1"/>
              <a:t>Week 1 Language HW</a:t>
            </a:r>
            <a:r>
              <a:rPr lang="en-GB" sz="2400"/>
              <a:t>: Paper __ Q: ____ </a:t>
            </a:r>
            <a:br>
              <a:rPr lang="en-GB" sz="2400"/>
            </a:br>
            <a:r>
              <a:rPr lang="en-GB" sz="2400"/>
              <a:t>Name of Source: _____________________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02EDE6-8957-4BA6-9537-5E8845AF0CC4}"/>
              </a:ext>
            </a:extLst>
          </p:cNvPr>
          <p:cNvSpPr txBox="1"/>
          <p:nvPr/>
        </p:nvSpPr>
        <p:spPr>
          <a:xfrm>
            <a:off x="914400" y="1069145"/>
            <a:ext cx="5181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4DC68E-45C1-48A6-9349-C2A3FD93CAEA}"/>
              </a:ext>
            </a:extLst>
          </p:cNvPr>
          <p:cNvSpPr txBox="1"/>
          <p:nvPr/>
        </p:nvSpPr>
        <p:spPr>
          <a:xfrm>
            <a:off x="6623539" y="279790"/>
            <a:ext cx="51816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773452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075" y="-6123"/>
            <a:ext cx="12000413" cy="43647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1600"/>
              <a:t>Year 11 Weekly Homework                                  Name: ________________________________________       Spring 1.2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654667"/>
              </p:ext>
            </p:extLst>
          </p:nvPr>
        </p:nvGraphicFramePr>
        <p:xfrm>
          <a:off x="109217" y="587220"/>
          <a:ext cx="11913327" cy="603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1109">
                  <a:extLst>
                    <a:ext uri="{9D8B030D-6E8A-4147-A177-3AD203B41FA5}">
                      <a16:colId xmlns:a16="http://schemas.microsoft.com/office/drawing/2014/main" val="1663066600"/>
                    </a:ext>
                  </a:extLst>
                </a:gridCol>
                <a:gridCol w="3971109">
                  <a:extLst>
                    <a:ext uri="{9D8B030D-6E8A-4147-A177-3AD203B41FA5}">
                      <a16:colId xmlns:a16="http://schemas.microsoft.com/office/drawing/2014/main" val="2551129518"/>
                    </a:ext>
                  </a:extLst>
                </a:gridCol>
                <a:gridCol w="3971109">
                  <a:extLst>
                    <a:ext uri="{9D8B030D-6E8A-4147-A177-3AD203B41FA5}">
                      <a16:colId xmlns:a16="http://schemas.microsoft.com/office/drawing/2014/main" val="3101194455"/>
                    </a:ext>
                  </a:extLst>
                </a:gridCol>
              </a:tblGrid>
              <a:tr h="28928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200" b="1" baseline="0" dirty="0"/>
                        <a:t>1. Transform the following images from 'A Christmas Carol' into words: </a:t>
                      </a:r>
                    </a:p>
                    <a:p>
                      <a:pPr marL="228600" lvl="0" indent="-228600">
                        <a:buAutoNum type="arabicPeriod"/>
                      </a:pPr>
                      <a:endParaRPr lang="en-GB" sz="1200" b="1" baseline="0"/>
                    </a:p>
                    <a:p>
                      <a:pPr marL="228600" lvl="0" indent="-228600">
                        <a:buAutoNum type="arabicPeriod"/>
                      </a:pPr>
                      <a:endParaRPr lang="en-GB" sz="1200" b="1" baseline="0"/>
                    </a:p>
                    <a:p>
                      <a:pPr marL="228600" lvl="0" indent="-228600">
                        <a:buAutoNum type="arabicPeriod"/>
                      </a:pPr>
                      <a:endParaRPr lang="en-GB" sz="1200" b="1" baseline="0"/>
                    </a:p>
                    <a:p>
                      <a:pPr marL="0" lvl="0" indent="0">
                        <a:buNone/>
                      </a:pPr>
                      <a:endParaRPr lang="en-GB" sz="1200" b="1" baseline="0"/>
                    </a:p>
                    <a:p>
                      <a:pPr marL="0" lvl="0" indent="0">
                        <a:buNone/>
                      </a:pPr>
                      <a:r>
                        <a:rPr lang="en-GB" sz="1200" b="1" baseline="0" dirty="0"/>
                        <a:t>   Stave 1                         Stave 3                          Stave 4      </a:t>
                      </a:r>
                    </a:p>
                    <a:p>
                      <a:pPr marL="0" lvl="0" indent="0">
                        <a:buNone/>
                      </a:pPr>
                      <a:endParaRPr lang="en-GB" sz="1200" b="1" baseline="0"/>
                    </a:p>
                    <a:p>
                      <a:pPr marL="0" lvl="0" indent="0">
                        <a:buNone/>
                      </a:pPr>
                      <a:r>
                        <a:rPr lang="en-GB" sz="1200" b="1" baseline="0" dirty="0"/>
                        <a:t>1. _____________________________________________</a:t>
                      </a:r>
                      <a:endParaRPr lang="en-GB" dirty="0"/>
                    </a:p>
                    <a:p>
                      <a:pPr marL="0" lvl="0" indent="0">
                        <a:buNone/>
                      </a:pPr>
                      <a:r>
                        <a:rPr lang="en-GB" sz="1200" b="1" baseline="0" dirty="0"/>
                        <a:t>_______________________________________________</a:t>
                      </a:r>
                      <a:endParaRPr lang="en-GB" dirty="0"/>
                    </a:p>
                    <a:p>
                      <a:pPr marL="0" lvl="0" indent="0">
                        <a:buNone/>
                      </a:pPr>
                      <a:r>
                        <a:rPr lang="en-GB" sz="1200" b="1" baseline="0" dirty="0"/>
                        <a:t>2. _____________________________________________</a:t>
                      </a:r>
                      <a:endParaRPr lang="en-GB" dirty="0"/>
                    </a:p>
                    <a:p>
                      <a:pPr marL="0" lvl="0" indent="0">
                        <a:buNone/>
                      </a:pPr>
                      <a:r>
                        <a:rPr lang="en-GB" sz="1200" b="1" baseline="0" dirty="0"/>
                        <a:t>_______________________________________________</a:t>
                      </a:r>
                      <a:endParaRPr lang="en-GB" dirty="0"/>
                    </a:p>
                    <a:p>
                      <a:pPr marL="0" lvl="0" indent="0">
                        <a:buNone/>
                      </a:pPr>
                      <a:r>
                        <a:rPr lang="en-GB" sz="1200" b="1" baseline="0" dirty="0"/>
                        <a:t>3. _____________________________________________</a:t>
                      </a:r>
                      <a:endParaRPr lang="en-GB" dirty="0"/>
                    </a:p>
                    <a:p>
                      <a:pPr marL="0" lvl="0" indent="0">
                        <a:buNone/>
                      </a:pPr>
                      <a:r>
                        <a:rPr lang="en-GB" sz="1200" b="1" baseline="0" dirty="0"/>
                        <a:t>_______________________________________________ </a:t>
                      </a:r>
                      <a:endParaRPr lang="en-GB" dirty="0"/>
                    </a:p>
                    <a:p>
                      <a:pPr marL="0" lvl="0" indent="0">
                        <a:buNone/>
                      </a:pPr>
                      <a:r>
                        <a:rPr lang="en-GB" sz="1200" b="1" baseline="0" dirty="0"/>
                        <a:t>Extension: Can you explain the significance of the order of the above events?    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2.</a:t>
                      </a:r>
                      <a:r>
                        <a:rPr lang="en-GB" sz="1200" b="1" baseline="0" dirty="0"/>
                        <a:t> Why does Shakespeare use the following imagery in 'Romeo and Juliet':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endParaRPr lang="en-GB" sz="1200" b="1" baseline="0"/>
                    </a:p>
                    <a:p>
                      <a:pPr lvl="0">
                        <a:buNone/>
                      </a:pPr>
                      <a:r>
                        <a:rPr lang="en-US" sz="1200" b="0" i="0" u="none" strike="noStrike" baseline="0" noProof="0" dirty="0">
                          <a:latin typeface="Arial"/>
                        </a:rPr>
          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  <a:p>
                      <a:pPr lvl="0">
                        <a:buNone/>
                      </a:pPr>
                      <a:endParaRPr lang="en-US" sz="1200" b="0" i="0" u="none" strike="noStrike" noProof="0">
                        <a:latin typeface="Arial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200" b="1" dirty="0"/>
                        <a:t>3. This is an unseen practice.  </a:t>
                      </a:r>
                    </a:p>
                    <a:p>
                      <a:pPr lvl="0">
                        <a:buNone/>
                      </a:pPr>
                      <a:r>
                        <a:rPr lang="en-GB" sz="1200" b="1" baseline="0" dirty="0"/>
                        <a:t>How does the poet present the weather in the following poem? </a:t>
                      </a:r>
                    </a:p>
                    <a:p>
                      <a:pPr lvl="0">
                        <a:buNone/>
                      </a:pPr>
                      <a:endParaRPr lang="en-GB" sz="1200" b="1" baseline="0"/>
                    </a:p>
                    <a:p>
                      <a:pPr lvl="0">
                        <a:buNone/>
                      </a:pPr>
                      <a:endParaRPr lang="en-GB" sz="1200" b="1" baseline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600" b="0" cap="all"/>
                    </a:p>
                    <a:p>
                      <a:pPr lvl="0">
                        <a:buNone/>
                      </a:pPr>
                      <a:endParaRPr lang="en-GB" sz="1200" b="1" baseline="0"/>
                    </a:p>
                    <a:p>
                      <a:pPr lvl="0">
                        <a:buNone/>
                      </a:pPr>
                      <a:endParaRPr lang="en-GB" sz="1200" b="1" baseline="0"/>
                    </a:p>
                    <a:p>
                      <a:pPr lvl="0">
                        <a:buNone/>
                      </a:pPr>
                      <a:endParaRPr lang="en-GB" sz="1200" b="1" baseline="0"/>
                    </a:p>
                    <a:p>
                      <a:pPr lvl="0">
                        <a:buNone/>
                      </a:pPr>
                      <a:endParaRPr lang="en-GB" sz="1200" b="1" baseline="0"/>
                    </a:p>
                    <a:p>
                      <a:pPr lvl="0">
                        <a:buNone/>
                      </a:pPr>
                      <a:endParaRPr lang="en-GB" sz="1200" b="1" baseline="0"/>
                    </a:p>
                    <a:p>
                      <a:pPr lvl="0">
                        <a:buNone/>
                      </a:pPr>
                      <a:endParaRPr lang="en-GB" sz="1200" b="1" baseline="0"/>
                    </a:p>
                    <a:p>
                      <a:pPr lvl="0">
                        <a:buNone/>
                      </a:pPr>
                      <a:endParaRPr lang="en-GB" sz="1200" b="1" baseline="0"/>
                    </a:p>
                    <a:p>
                      <a:pPr lvl="0">
                        <a:buNone/>
                      </a:pPr>
                      <a:endParaRPr lang="en-GB" sz="1200" b="1" baseline="0"/>
                    </a:p>
                    <a:p>
                      <a:pPr lvl="0">
                        <a:buNone/>
                      </a:pPr>
                      <a:endParaRPr lang="en-GB" sz="1200" b="0" i="0" u="none" strike="noStrike" baseline="0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GB" sz="1200" b="0" i="0" u="none" strike="noStrike" baseline="0" noProof="0">
                        <a:latin typeface="Calibri"/>
                      </a:endParaRPr>
                    </a:p>
                    <a:p>
                      <a:pPr marL="0" lv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baseline="0" noProof="0" dirty="0">
                          <a:latin typeface="Arial"/>
                        </a:rPr>
          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  <a:endParaRPr lang="en-US" sz="1200" b="0" i="0" u="none" strike="noStrike" kern="1200" baseline="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664193"/>
                  </a:ext>
                </a:extLst>
              </a:tr>
              <a:tr h="2892820">
                <a:tc>
                  <a:txBody>
                    <a:bodyPr/>
                    <a:lstStyle/>
                    <a:p>
                      <a:r>
                        <a:rPr lang="en-GB" sz="1200" b="1" dirty="0"/>
                        <a:t>4. Explain</a:t>
                      </a:r>
                      <a:r>
                        <a:rPr lang="en-GB" sz="1200" b="1" baseline="0" dirty="0"/>
                        <a:t> the following quote from ‘Remains’ </a:t>
                      </a:r>
                    </a:p>
                    <a:p>
                      <a:pPr marL="0" indent="0">
                        <a:buNone/>
                      </a:pPr>
                      <a:endParaRPr lang="en-GB" sz="1200" b="1" baseline="0"/>
                    </a:p>
                    <a:p>
                      <a:pPr marL="0" lvl="0" indent="0">
                        <a:buNone/>
                      </a:pPr>
                      <a:r>
                        <a:rPr lang="en-US" sz="1200" b="0" i="0" u="none" strike="noStrike" baseline="0" noProof="0" dirty="0">
                          <a:latin typeface="Arial"/>
                        </a:rPr>
                        <a:t>'but near to the knuckle, here and now,</a:t>
                      </a:r>
                      <a:endParaRPr lang="en-GB" dirty="0"/>
                    </a:p>
                    <a:p>
                      <a:pPr marL="0" lvl="0" indent="0">
                        <a:buNone/>
                      </a:pPr>
                      <a:r>
                        <a:rPr lang="en-US" sz="1200" b="0" i="0" u="none" strike="noStrike" baseline="0" noProof="0" dirty="0">
                          <a:latin typeface="Arial"/>
                        </a:rPr>
                        <a:t>his bloody life in my bloody hands.'</a:t>
                      </a:r>
                    </a:p>
                    <a:p>
                      <a:pPr marL="0" lvl="0" indent="0">
                        <a:buNone/>
                      </a:pPr>
                      <a:endParaRPr lang="en-US" sz="1200" b="0" i="0" u="none" strike="noStrike" baseline="0" noProof="0">
                        <a:latin typeface="Arial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US" sz="1200" b="0" i="0" u="none" strike="noStrike" baseline="0" noProof="0" dirty="0">
                          <a:latin typeface="Arial"/>
                        </a:rPr>
          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5 .</a:t>
                      </a:r>
                      <a:r>
                        <a:rPr lang="en-GB" sz="1200" b="1" baseline="0" dirty="0"/>
                        <a:t> What is the context linked to the poem 'The Charge of the Light Brigade'? (try to explain your answer by linking it to the poem). </a:t>
                      </a:r>
                    </a:p>
                    <a:p>
                      <a:pPr lvl="0">
                        <a:buNone/>
                      </a:pPr>
                      <a:endParaRPr lang="en-GB" sz="1200" b="1" baseline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baseline="0" noProof="0" dirty="0">
                          <a:latin typeface="Arial"/>
                        </a:rPr>
          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2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184444"/>
                  </a:ext>
                </a:extLst>
              </a:tr>
            </a:tbl>
          </a:graphicData>
        </a:graphic>
      </p:graphicFrame>
      <p:pic>
        <p:nvPicPr>
          <p:cNvPr id="9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D51A702-5DDF-46EC-A7C9-E06FD641A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91" y="1143772"/>
            <a:ext cx="605996" cy="605996"/>
          </a:xfrm>
          <a:prstGeom prst="rect">
            <a:avLst/>
          </a:prstGeom>
        </p:spPr>
      </p:pic>
      <p:pic>
        <p:nvPicPr>
          <p:cNvPr id="11" name="Picture 11" descr="A picture containing furniture&#10;&#10;Description generated with high confidence">
            <a:extLst>
              <a:ext uri="{FF2B5EF4-FFF2-40B4-BE49-F238E27FC236}">
                <a16:creationId xmlns:a16="http://schemas.microsoft.com/office/drawing/2014/main" id="{E390681A-1409-41DD-B8F3-84F530E28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034" y="1042344"/>
            <a:ext cx="942203" cy="70588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BAACCB68-1B86-4B30-86AE-44A5B29F6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660" y="1143772"/>
            <a:ext cx="690434" cy="605996"/>
          </a:xfrm>
          <a:prstGeom prst="rect">
            <a:avLst/>
          </a:prstGeom>
        </p:spPr>
      </p:pic>
      <p:pic>
        <p:nvPicPr>
          <p:cNvPr id="19" name="Picture 19" descr="A picture containing weapon&#10;&#10;Description generated with very high confidence">
            <a:extLst>
              <a:ext uri="{FF2B5EF4-FFF2-40B4-BE49-F238E27FC236}">
                <a16:creationId xmlns:a16="http://schemas.microsoft.com/office/drawing/2014/main" id="{FA161684-21F6-4378-A2D3-47CDAC5264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77" r="775" b="-3306"/>
          <a:stretch/>
        </p:blipFill>
        <p:spPr>
          <a:xfrm>
            <a:off x="4188039" y="1141713"/>
            <a:ext cx="757965" cy="795212"/>
          </a:xfrm>
          <a:prstGeom prst="rect">
            <a:avLst/>
          </a:prstGeom>
        </p:spPr>
      </p:pic>
      <p:pic>
        <p:nvPicPr>
          <p:cNvPr id="21" name="Picture 21">
            <a:extLst>
              <a:ext uri="{FF2B5EF4-FFF2-40B4-BE49-F238E27FC236}">
                <a16:creationId xmlns:a16="http://schemas.microsoft.com/office/drawing/2014/main" id="{5AAD94F8-9508-487A-BDF4-276B2339D6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5851" y="2352160"/>
            <a:ext cx="751702" cy="557599"/>
          </a:xfrm>
          <a:prstGeom prst="rect">
            <a:avLst/>
          </a:prstGeom>
        </p:spPr>
      </p:pic>
      <p:pic>
        <p:nvPicPr>
          <p:cNvPr id="23" name="Picture 23">
            <a:extLst>
              <a:ext uri="{FF2B5EF4-FFF2-40B4-BE49-F238E27FC236}">
                <a16:creationId xmlns:a16="http://schemas.microsoft.com/office/drawing/2014/main" id="{E3C48CA8-BF44-41E1-8E9E-D0646D402F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6670" y="1358907"/>
            <a:ext cx="3185983" cy="2060133"/>
          </a:xfrm>
          <a:prstGeom prst="rect">
            <a:avLst/>
          </a:prstGeom>
        </p:spPr>
      </p:pic>
      <p:pic>
        <p:nvPicPr>
          <p:cNvPr id="3" name="Picture 5" descr="A close up of a flower&#10;&#10;Description generated with very high confidence">
            <a:extLst>
              <a:ext uri="{FF2B5EF4-FFF2-40B4-BE49-F238E27FC236}">
                <a16:creationId xmlns:a16="http://schemas.microsoft.com/office/drawing/2014/main" id="{2D13B80D-FE7C-4CC0-857F-B61C3FA679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96538" y="1100138"/>
            <a:ext cx="11906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01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3A1D6-2C7B-4FCD-87AF-4EC83293D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790"/>
            <a:ext cx="10515600" cy="689952"/>
          </a:xfrm>
        </p:spPr>
        <p:txBody>
          <a:bodyPr>
            <a:normAutofit fontScale="90000"/>
          </a:bodyPr>
          <a:lstStyle/>
          <a:p>
            <a:r>
              <a:rPr lang="en-GB" sz="2400" b="1"/>
              <a:t>Week 2 Language HW</a:t>
            </a:r>
            <a:r>
              <a:rPr lang="en-GB" sz="2400"/>
              <a:t>: Paper __ Q: ____ </a:t>
            </a:r>
            <a:br>
              <a:rPr lang="en-GB" sz="2400"/>
            </a:br>
            <a:r>
              <a:rPr lang="en-GB" sz="2400"/>
              <a:t>Name of Source: _____________________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02EDE6-8957-4BA6-9537-5E8845AF0CC4}"/>
              </a:ext>
            </a:extLst>
          </p:cNvPr>
          <p:cNvSpPr txBox="1"/>
          <p:nvPr/>
        </p:nvSpPr>
        <p:spPr>
          <a:xfrm>
            <a:off x="914400" y="1069145"/>
            <a:ext cx="5181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4DC68E-45C1-48A6-9349-C2A3FD93CAEA}"/>
              </a:ext>
            </a:extLst>
          </p:cNvPr>
          <p:cNvSpPr txBox="1"/>
          <p:nvPr/>
        </p:nvSpPr>
        <p:spPr>
          <a:xfrm>
            <a:off x="6623539" y="279790"/>
            <a:ext cx="51816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057978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552" y="27431"/>
            <a:ext cx="12000413" cy="43647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1600"/>
              <a:t>Year 11 Weekly Homework                                  Name: ________________________________________       Spring 1.3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174412"/>
              </p:ext>
            </p:extLst>
          </p:nvPr>
        </p:nvGraphicFramePr>
        <p:xfrm>
          <a:off x="118036" y="457200"/>
          <a:ext cx="11934627" cy="630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8209">
                  <a:extLst>
                    <a:ext uri="{9D8B030D-6E8A-4147-A177-3AD203B41FA5}">
                      <a16:colId xmlns:a16="http://schemas.microsoft.com/office/drawing/2014/main" val="1663066600"/>
                    </a:ext>
                  </a:extLst>
                </a:gridCol>
                <a:gridCol w="3978209">
                  <a:extLst>
                    <a:ext uri="{9D8B030D-6E8A-4147-A177-3AD203B41FA5}">
                      <a16:colId xmlns:a16="http://schemas.microsoft.com/office/drawing/2014/main" val="2551129518"/>
                    </a:ext>
                  </a:extLst>
                </a:gridCol>
                <a:gridCol w="3978209">
                  <a:extLst>
                    <a:ext uri="{9D8B030D-6E8A-4147-A177-3AD203B41FA5}">
                      <a16:colId xmlns:a16="http://schemas.microsoft.com/office/drawing/2014/main" val="3101194455"/>
                    </a:ext>
                  </a:extLst>
                </a:gridCol>
              </a:tblGrid>
              <a:tr h="28928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200" b="1" baseline="0" dirty="0"/>
                        <a:t>1. Complete the following quotes: </a:t>
                      </a:r>
                      <a:endParaRPr lang="en-US" dirty="0"/>
                    </a:p>
                    <a:p>
                      <a:pPr marL="0" lvl="0" indent="0">
                        <a:buNone/>
                      </a:pPr>
                      <a:endParaRPr lang="en-GB" sz="1200" b="1" baseline="0"/>
                    </a:p>
                    <a:p>
                      <a:pPr marL="0" lvl="0" indent="0">
                        <a:buNone/>
                      </a:pPr>
                      <a:r>
                        <a:rPr lang="en-GB" sz="1300" b="0" baseline="0" dirty="0"/>
                        <a:t>A) 'If building were ___________, I might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GB" sz="1300" b="0" baseline="0" dirty="0"/>
                        <a:t>feel their ____________.' (Tissue)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GB" sz="1300" b="0" baseline="0" dirty="0"/>
                        <a:t>B) 'There once _____ a country … I left as a ________' (The Emigree)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GB" sz="1300" b="0" baseline="0" dirty="0"/>
                        <a:t>C) 'she still ______ the Russian snow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GB" sz="1300" b="0" baseline="0" dirty="0"/>
                        <a:t>a healing star 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GB" sz="1300" b="0" baseline="0" dirty="0"/>
                        <a:t>among the wounded' 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GB" sz="1300" b="0" baseline="0" dirty="0"/>
                        <a:t>D) 'till gradually we too _______________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GB" sz="1300" b="0" baseline="0" dirty="0"/>
                        <a:t>to be _________, to live as though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GB" sz="1300" b="0" baseline="0" dirty="0"/>
                        <a:t>he had never _______________.' (Kamikaze)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GB" sz="1300" b="0" baseline="0" dirty="0"/>
                        <a:t>E) 'the world ___________________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GB" sz="1300" b="0" baseline="0" dirty="0"/>
                        <a:t>like a treasure chest.' (Poppies) </a:t>
                      </a:r>
                    </a:p>
                    <a:p>
                      <a:pPr marL="0" lvl="0" indent="0">
                        <a:buNone/>
                      </a:pPr>
                      <a:endParaRPr lang="en-GB" sz="1200" b="1" baseline="0"/>
                    </a:p>
                    <a:p>
                      <a:pPr marL="0" lvl="0" indent="0">
                        <a:buNone/>
                      </a:pPr>
                      <a:r>
                        <a:rPr lang="en-GB" sz="1200" b="1" baseline="0" dirty="0"/>
                        <a:t>(Challenge: select one of the quotes above, explain the theme highlighted by the quote and analyse the language.)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 2.</a:t>
                      </a:r>
                      <a:r>
                        <a:rPr lang="en-GB" sz="1200" b="1" baseline="0" dirty="0"/>
                        <a:t> </a:t>
                      </a:r>
                      <a:r>
                        <a:rPr lang="en-GB" sz="1200" b="1" i="0" u="none" strike="noStrike" baseline="0" noProof="0" dirty="0">
                          <a:latin typeface="Calibri"/>
                        </a:rPr>
                        <a:t>2. Quick character timeline – describe the character at the different points in the timeline: </a:t>
                      </a:r>
                      <a:endParaRPr lang="en-US" sz="1200" b="0" i="0" u="none" strike="noStrike" baseline="0" noProof="0" dirty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GB" sz="1200" b="0" i="0" u="none" strike="noStrike" baseline="0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GB" sz="1200" b="0" i="0" u="none" strike="noStrike" baseline="0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GB" sz="1200" b="0" i="0" u="none" strike="noStrike" baseline="0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GB" sz="1200" b="0" i="0" u="none" strike="noStrike" baseline="0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GB" sz="1200" b="0" i="0" u="none" strike="noStrike" baseline="0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GB" sz="1200" b="0" i="0" u="none" strike="noStrike" baseline="0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GB" sz="1200" b="0" i="0" u="none" strike="noStrike" baseline="0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GB" sz="1200" b="0" i="0" u="none" strike="noStrike" baseline="0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GB" sz="1200" b="0" i="0" u="none" strike="noStrike" baseline="0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GB" sz="1200" b="0" i="0" u="none" strike="noStrike" baseline="0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GB" sz="1200" b="0" i="0" u="none" strike="noStrike" baseline="0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GB" sz="1200" b="0" i="0" u="none" strike="noStrike" baseline="0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GB" sz="1200" b="0" i="0" u="none" strike="noStrike" baseline="0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GB" sz="1200" b="1" i="0" u="none" strike="noStrike" baseline="0" noProof="0" dirty="0">
                          <a:latin typeface="Calibri"/>
                        </a:rPr>
                        <a:t>(For a perceptive response, consider changes or no changes in the character and its significance)</a:t>
                      </a:r>
                      <a:endParaRPr lang="en-GB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3. How is Thomas Malthus a significant figure in your study of 'A Christmas Carol'?  </a:t>
                      </a:r>
                    </a:p>
                    <a:p>
                      <a:pPr lvl="0">
                        <a:buNone/>
                      </a:pPr>
                      <a:endParaRPr lang="en-GB" sz="1200" b="1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                                  </a:t>
                      </a:r>
                      <a:endParaRPr lang="en-GB" dirty="0"/>
                    </a:p>
                    <a:p>
                      <a:pPr lvl="0">
                        <a:buNone/>
                      </a:pPr>
                      <a:endParaRPr lang="en-GB" sz="1200" b="1"/>
                    </a:p>
                    <a:p>
                      <a:pPr lvl="0">
                        <a:buNone/>
                      </a:pPr>
                      <a:r>
                        <a:rPr lang="en-GB" sz="1200" b="1" dirty="0"/>
                        <a:t>                                 </a:t>
                      </a:r>
                      <a:endParaRPr lang="en-GB" dirty="0"/>
                    </a:p>
                    <a:p>
                      <a:pPr lvl="0">
                        <a:buNone/>
                      </a:pPr>
                      <a:endParaRPr lang="en-GB" sz="1200" b="1"/>
                    </a:p>
                    <a:p>
                      <a:pPr lvl="0">
                        <a:buNone/>
                      </a:pPr>
                      <a:r>
                        <a:rPr lang="en-GB" sz="1200" b="1" dirty="0"/>
                        <a:t>                                   _________________________________</a:t>
                      </a:r>
                      <a:endParaRPr lang="en-GB" dirty="0"/>
                    </a:p>
                    <a:p>
                      <a:pPr lvl="0">
                        <a:buNone/>
                      </a:pPr>
                      <a:r>
                        <a:rPr lang="en-GB" sz="1200" b="1" dirty="0"/>
                        <a:t>____________________________________________________________________________________________________________________________________________________________________________________________________</a:t>
                      </a:r>
                    </a:p>
                    <a:p>
                      <a:pPr lvl="0">
                        <a:buNone/>
                      </a:pPr>
                      <a:r>
                        <a:rPr lang="en-GB" sz="1200" b="1" dirty="0"/>
                        <a:t> ________________________________________________</a:t>
                      </a:r>
                    </a:p>
                    <a:p>
                      <a:pPr lvl="0">
                        <a:buNone/>
                      </a:pPr>
                      <a:r>
                        <a:rPr lang="en-GB" sz="1200" b="1" dirty="0"/>
                        <a:t>____________________________________________________________________________________________________________________________________________________________________________________________________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664193"/>
                  </a:ext>
                </a:extLst>
              </a:tr>
              <a:tr h="2892820">
                <a:tc>
                  <a:txBody>
                    <a:bodyPr/>
                    <a:lstStyle/>
                    <a:p>
                      <a:r>
                        <a:rPr lang="en-GB" sz="1200" b="1" dirty="0"/>
                        <a:t>4. Based on the title, how does the writer of the below article feel about selfies? Explain your answer. </a:t>
                      </a:r>
                      <a:endParaRPr lang="en-GB" sz="1200" b="1" baseline="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Switch off your  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phone and get lost </a:t>
                      </a:r>
                      <a:endParaRPr lang="en-GB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in a gallery</a:t>
                      </a:r>
                      <a:endParaRPr lang="en-GB" dirty="0"/>
                    </a:p>
                    <a:p>
                      <a:pPr lvl="0">
                        <a:buNone/>
                      </a:pPr>
                      <a:r>
                        <a:rPr lang="en-GB" sz="1200" b="1" i="0" u="none" strike="noStrike" baseline="0" noProof="0" dirty="0">
                          <a:latin typeface="Calibri"/>
                        </a:rPr>
          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  <a:p>
                      <a:pPr lvl="0">
                        <a:buNone/>
                      </a:pPr>
                      <a:r>
                        <a:rPr lang="en-GB" sz="1200" b="1" i="0" u="none" strike="noStrike" baseline="0" noProof="0" dirty="0">
                          <a:latin typeface="Calibri"/>
                        </a:rPr>
                        <a:t>(Extension – write your own opinion piece on 'selfies')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5.</a:t>
                      </a:r>
                      <a:r>
                        <a:rPr lang="en-GB" sz="1200" b="1" baseline="0" dirty="0"/>
                        <a:t> Correct the following false statements about 'Romeo and Juliet': 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endParaRPr lang="en-GB" sz="1200" b="1" baseline="0"/>
                    </a:p>
                    <a:p>
                      <a:pPr lvl="0">
                        <a:buNone/>
                      </a:pPr>
                      <a:r>
                        <a:rPr lang="en-GB" sz="1200" b="1" baseline="0" dirty="0"/>
                        <a:t>1. Romeo is in love with Juliet at the start of the play. </a:t>
                      </a:r>
                    </a:p>
                    <a:p>
                      <a:pPr lvl="0">
                        <a:buNone/>
                      </a:pPr>
                      <a:r>
                        <a:rPr lang="en-GB" sz="1200" b="1" baseline="0" dirty="0"/>
                        <a:t>_________________________________________________________________________________________________</a:t>
                      </a:r>
                    </a:p>
                    <a:p>
                      <a:pPr lvl="0">
                        <a:buNone/>
                      </a:pPr>
                      <a:r>
                        <a:rPr lang="en-GB" sz="1200" b="1" baseline="0" dirty="0"/>
                        <a:t>2. Juliet is present when his father speaks to Paris about her marriage. </a:t>
                      </a:r>
                    </a:p>
                    <a:p>
                      <a:pPr lvl="0">
                        <a:buNone/>
                      </a:pPr>
                      <a:r>
                        <a:rPr lang="en-GB" sz="1200" b="1" baseline="0" dirty="0"/>
                        <a:t>__________________________________________________________________________________________________</a:t>
                      </a:r>
                    </a:p>
                    <a:p>
                      <a:pPr lvl="0">
                        <a:buNone/>
                      </a:pPr>
                      <a:r>
                        <a:rPr lang="en-GB" sz="1200" b="1" baseline="0" dirty="0"/>
                        <a:t>3. The Nurse helps Juliet with the sleeping potion plan. </a:t>
                      </a:r>
                    </a:p>
                    <a:p>
                      <a:pPr lvl="0">
                        <a:buNone/>
                      </a:pPr>
                      <a:r>
                        <a:rPr lang="en-GB" sz="1200" b="1" baseline="0" dirty="0"/>
                        <a:t>__________________________________________________________________________________________________</a:t>
                      </a:r>
                    </a:p>
                    <a:p>
                      <a:pPr lvl="0">
                        <a:buNone/>
                      </a:pPr>
                      <a:r>
                        <a:rPr lang="en-GB" sz="1200" b="1" baseline="0" dirty="0"/>
                        <a:t>(Challenge: explain the significance of one of the events above.)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6. Which theme is more prevalent in 'A Christmas Carol':</a:t>
                      </a:r>
                    </a:p>
                    <a:p>
                      <a:pPr lvl="0">
                        <a:buNone/>
                      </a:pPr>
                      <a:r>
                        <a:rPr lang="en-GB" sz="1200" b="1" dirty="0"/>
                        <a:t>Poverty</a:t>
                      </a:r>
                    </a:p>
                    <a:p>
                      <a:pPr lvl="0">
                        <a:buNone/>
                      </a:pPr>
                      <a:r>
                        <a:rPr lang="en-GB" sz="1200" b="1" dirty="0"/>
                        <a:t>Charity</a:t>
                      </a:r>
                    </a:p>
                    <a:p>
                      <a:pPr lvl="0">
                        <a:buNone/>
                      </a:pPr>
                      <a:r>
                        <a:rPr lang="en-GB" sz="1200" b="1" dirty="0"/>
                        <a:t>Greed</a:t>
                      </a:r>
                    </a:p>
                    <a:p>
                      <a:pPr lvl="0">
                        <a:buNone/>
                      </a:pPr>
                      <a:endParaRPr lang="en-GB" sz="1200" b="1"/>
                    </a:p>
                    <a:p>
                      <a:pPr lvl="0">
                        <a:buNone/>
                      </a:pPr>
                      <a:endParaRPr lang="en-GB" sz="1200" b="1"/>
                    </a:p>
                    <a:p>
                      <a:pPr lvl="0">
                        <a:buNone/>
                      </a:pPr>
                      <a:endParaRPr lang="en-GB" sz="1200" b="1"/>
                    </a:p>
                    <a:p>
                      <a:pPr lvl="0">
                        <a:buNone/>
                      </a:pPr>
                      <a:endParaRPr lang="en-GB" sz="1200" b="1"/>
                    </a:p>
                    <a:p>
                      <a:pPr lvl="0">
                        <a:buNone/>
                      </a:pPr>
                      <a:endParaRPr lang="en-GB" sz="1200" b="1"/>
                    </a:p>
                    <a:p>
                      <a:pPr lvl="0">
                        <a:buNone/>
                      </a:pPr>
                      <a:endParaRPr lang="en-GB" sz="1200" b="1"/>
                    </a:p>
                    <a:p>
                      <a:pPr lvl="0">
                        <a:buNone/>
                      </a:pPr>
                      <a:endParaRPr lang="en-GB" sz="1200" b="1"/>
                    </a:p>
                    <a:p>
                      <a:pPr lvl="0">
                        <a:buNone/>
                      </a:pPr>
                      <a:endParaRPr lang="en-GB" sz="1200" b="1"/>
                    </a:p>
                    <a:p>
                      <a:pPr lvl="0">
                        <a:buNone/>
                      </a:pPr>
                      <a:endParaRPr lang="en-GB" sz="1200" b="1"/>
                    </a:p>
                    <a:p>
                      <a:pPr lvl="0">
                        <a:buNone/>
                      </a:pPr>
                      <a:r>
                        <a:rPr lang="en-GB" sz="1200" b="1" i="0" u="none" strike="noStrike" noProof="0" dirty="0">
                          <a:latin typeface="Calibri"/>
                        </a:rPr>
                        <a:t>(Challenge: explain  your top answer)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184444"/>
                  </a:ext>
                </a:extLst>
              </a:tr>
            </a:tbl>
          </a:graphicData>
        </a:graphic>
      </p:graphicFrame>
      <p:pic>
        <p:nvPicPr>
          <p:cNvPr id="3" name="Picture 9">
            <a:extLst>
              <a:ext uri="{FF2B5EF4-FFF2-40B4-BE49-F238E27FC236}">
                <a16:creationId xmlns:a16="http://schemas.microsoft.com/office/drawing/2014/main" id="{36A57BAF-A9C4-4E82-AE25-FD3D1D989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137" y="1379967"/>
            <a:ext cx="1609725" cy="638175"/>
          </a:xfrm>
          <a:prstGeom prst="rect">
            <a:avLst/>
          </a:prstGeom>
        </p:spPr>
      </p:pic>
      <p:pic>
        <p:nvPicPr>
          <p:cNvPr id="7" name="Picture 9" descr="A close up of a wire fence&#10;&#10;Description generated with high confidence">
            <a:extLst>
              <a:ext uri="{FF2B5EF4-FFF2-40B4-BE49-F238E27FC236}">
                <a16:creationId xmlns:a16="http://schemas.microsoft.com/office/drawing/2014/main" id="{EB5FD7F7-1656-4AF7-9BF4-390D3967E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569" y="1379967"/>
            <a:ext cx="1609725" cy="638175"/>
          </a:xfrm>
          <a:prstGeom prst="rect">
            <a:avLst/>
          </a:prstGeom>
        </p:spPr>
      </p:pic>
      <p:pic>
        <p:nvPicPr>
          <p:cNvPr id="9" name="Picture 9" descr="A close up of a wire fence&#10;&#10;Description generated with high confidence">
            <a:extLst>
              <a:ext uri="{FF2B5EF4-FFF2-40B4-BE49-F238E27FC236}">
                <a16:creationId xmlns:a16="http://schemas.microsoft.com/office/drawing/2014/main" id="{1BA3BDAE-02D0-4F83-82F6-703BA447B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326" y="2656831"/>
            <a:ext cx="1609725" cy="63817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2CD977C-217C-4E9D-AEAF-CDDA07EB9003}"/>
              </a:ext>
            </a:extLst>
          </p:cNvPr>
          <p:cNvCxnSpPr/>
          <p:nvPr/>
        </p:nvCxnSpPr>
        <p:spPr>
          <a:xfrm>
            <a:off x="4145692" y="2302475"/>
            <a:ext cx="3779106" cy="10297"/>
          </a:xfrm>
          <a:prstGeom prst="straightConnector1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073E6BB-C3F6-4ACE-8F71-F7928925FECB}"/>
              </a:ext>
            </a:extLst>
          </p:cNvPr>
          <p:cNvSpPr txBox="1"/>
          <p:nvPr/>
        </p:nvSpPr>
        <p:spPr>
          <a:xfrm>
            <a:off x="4197951" y="2303247"/>
            <a:ext cx="32333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>
                <a:cs typeface="Calibri"/>
              </a:rPr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068714-FBC6-4ECA-BF3F-BC6A68EE55FE}"/>
              </a:ext>
            </a:extLst>
          </p:cNvPr>
          <p:cNvSpPr txBox="1"/>
          <p:nvPr/>
        </p:nvSpPr>
        <p:spPr>
          <a:xfrm>
            <a:off x="5876410" y="2365031"/>
            <a:ext cx="32333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>
                <a:cs typeface="Calibri"/>
              </a:rPr>
              <a:t>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58AE24-C053-45A5-A46F-82CCD2B815FE}"/>
              </a:ext>
            </a:extLst>
          </p:cNvPr>
          <p:cNvSpPr txBox="1"/>
          <p:nvPr/>
        </p:nvSpPr>
        <p:spPr>
          <a:xfrm>
            <a:off x="7657843" y="2303247"/>
            <a:ext cx="32333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>
                <a:cs typeface="Calibri"/>
              </a:rPr>
              <a:t>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81C914-DE40-4D14-A468-1AE990A12943}"/>
              </a:ext>
            </a:extLst>
          </p:cNvPr>
          <p:cNvSpPr txBox="1"/>
          <p:nvPr/>
        </p:nvSpPr>
        <p:spPr>
          <a:xfrm>
            <a:off x="5618978" y="2035517"/>
            <a:ext cx="138395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>
                <a:cs typeface="Calibri"/>
              </a:rPr>
              <a:t>JULIET</a:t>
            </a:r>
          </a:p>
        </p:txBody>
      </p:sp>
      <p:pic>
        <p:nvPicPr>
          <p:cNvPr id="20" name="Picture 2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80C9415-8499-42AC-AEAC-AC0993FC9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8419" y="1063973"/>
            <a:ext cx="911567" cy="881448"/>
          </a:xfrm>
          <a:prstGeom prst="rect">
            <a:avLst/>
          </a:prstGeom>
        </p:spPr>
      </p:pic>
      <p:pic>
        <p:nvPicPr>
          <p:cNvPr id="5" name="Picture 5" descr="A person standing in front of a crowd&#10;&#10;Description generated with very high confidence">
            <a:extLst>
              <a:ext uri="{FF2B5EF4-FFF2-40B4-BE49-F238E27FC236}">
                <a16:creationId xmlns:a16="http://schemas.microsoft.com/office/drawing/2014/main" id="{3CA8AB21-8933-473C-A0BE-A0D0542D6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502" y="4201410"/>
            <a:ext cx="1353066" cy="8317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A60EDFB-CE3A-4C0D-B384-641B385142A4}"/>
              </a:ext>
            </a:extLst>
          </p:cNvPr>
          <p:cNvSpPr/>
          <p:nvPr/>
        </p:nvSpPr>
        <p:spPr>
          <a:xfrm>
            <a:off x="160638" y="4170748"/>
            <a:ext cx="3748214" cy="88556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0" name="Diagram 28">
            <a:extLst>
              <a:ext uri="{FF2B5EF4-FFF2-40B4-BE49-F238E27FC236}">
                <a16:creationId xmlns:a16="http://schemas.microsoft.com/office/drawing/2014/main" id="{E074B9DD-DB42-4997-A5B4-7D902B64FF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7899072"/>
              </p:ext>
            </p:extLst>
          </p:nvPr>
        </p:nvGraphicFramePr>
        <p:xfrm>
          <a:off x="8608540" y="4308389"/>
          <a:ext cx="2594919" cy="1907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97210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3A1D6-2C7B-4FCD-87AF-4EC83293D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790"/>
            <a:ext cx="10515600" cy="689952"/>
          </a:xfrm>
        </p:spPr>
        <p:txBody>
          <a:bodyPr>
            <a:normAutofit fontScale="90000"/>
          </a:bodyPr>
          <a:lstStyle/>
          <a:p>
            <a:r>
              <a:rPr lang="en-GB" sz="2400" b="1"/>
              <a:t>Week 3 Language HW</a:t>
            </a:r>
            <a:r>
              <a:rPr lang="en-GB" sz="2400"/>
              <a:t>: Paper __ Q: ____ </a:t>
            </a:r>
            <a:br>
              <a:rPr lang="en-GB" sz="2400"/>
            </a:br>
            <a:r>
              <a:rPr lang="en-GB" sz="2400"/>
              <a:t>Name of Source: _____________________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02EDE6-8957-4BA6-9537-5E8845AF0CC4}"/>
              </a:ext>
            </a:extLst>
          </p:cNvPr>
          <p:cNvSpPr txBox="1"/>
          <p:nvPr/>
        </p:nvSpPr>
        <p:spPr>
          <a:xfrm>
            <a:off x="914400" y="1069145"/>
            <a:ext cx="5181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4DC68E-45C1-48A6-9349-C2A3FD93CAEA}"/>
              </a:ext>
            </a:extLst>
          </p:cNvPr>
          <p:cNvSpPr txBox="1"/>
          <p:nvPr/>
        </p:nvSpPr>
        <p:spPr>
          <a:xfrm>
            <a:off x="6623539" y="279790"/>
            <a:ext cx="51816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937815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075" y="82777"/>
            <a:ext cx="12000413" cy="43647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1600"/>
              <a:t>Year 11 Weekly Homework                                  Name: ________________________________________       Spring 1.4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195130"/>
              </p:ext>
            </p:extLst>
          </p:nvPr>
        </p:nvGraphicFramePr>
        <p:xfrm>
          <a:off x="121917" y="561820"/>
          <a:ext cx="11913327" cy="603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1109">
                  <a:extLst>
                    <a:ext uri="{9D8B030D-6E8A-4147-A177-3AD203B41FA5}">
                      <a16:colId xmlns:a16="http://schemas.microsoft.com/office/drawing/2014/main" val="1663066600"/>
                    </a:ext>
                  </a:extLst>
                </a:gridCol>
                <a:gridCol w="3971109">
                  <a:extLst>
                    <a:ext uri="{9D8B030D-6E8A-4147-A177-3AD203B41FA5}">
                      <a16:colId xmlns:a16="http://schemas.microsoft.com/office/drawing/2014/main" val="2551129518"/>
                    </a:ext>
                  </a:extLst>
                </a:gridCol>
                <a:gridCol w="3971109">
                  <a:extLst>
                    <a:ext uri="{9D8B030D-6E8A-4147-A177-3AD203B41FA5}">
                      <a16:colId xmlns:a16="http://schemas.microsoft.com/office/drawing/2014/main" val="3101194455"/>
                    </a:ext>
                  </a:extLst>
                </a:gridCol>
              </a:tblGrid>
              <a:tr h="2750343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GB" sz="1200" b="1" baseline="0" dirty="0"/>
                        <a:t>Which poem best explores ideas of loss: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GB" sz="1200" b="1" baseline="0" dirty="0"/>
                        <a:t>Poppies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GB" sz="1200" b="1" baseline="0" dirty="0"/>
                        <a:t>Kamikaze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GB" sz="1200" b="1" baseline="0" dirty="0"/>
                        <a:t>The Emigree</a:t>
                      </a:r>
                    </a:p>
                    <a:p>
                      <a:pPr marL="0" lvl="0" indent="0">
                        <a:buNone/>
                      </a:pPr>
                      <a:endParaRPr lang="en-GB" sz="1200" b="1" baseline="0"/>
                    </a:p>
                    <a:p>
                      <a:pPr marL="0" lvl="0" indent="0">
                        <a:buNone/>
                      </a:pPr>
                      <a:endParaRPr lang="en-GB" sz="1200" b="1" baseline="0"/>
                    </a:p>
                    <a:p>
                      <a:pPr marL="0" lvl="0" indent="0">
                        <a:buNone/>
                      </a:pPr>
                      <a:endParaRPr lang="en-GB" sz="1200" b="1" baseline="0"/>
                    </a:p>
                    <a:p>
                      <a:pPr marL="0" lvl="0" indent="0">
                        <a:buNone/>
                      </a:pPr>
                      <a:endParaRPr lang="en-GB" sz="1200" b="1" baseline="0"/>
                    </a:p>
                    <a:p>
                      <a:pPr marL="0" lvl="0" indent="0">
                        <a:buNone/>
                      </a:pPr>
                      <a:endParaRPr lang="en-GB" sz="1200" b="1" baseline="0"/>
                    </a:p>
                    <a:p>
                      <a:pPr marL="0" lvl="0" indent="0">
                        <a:buNone/>
                      </a:pPr>
                      <a:endParaRPr lang="en-GB" sz="1200" b="1" baseline="0"/>
                    </a:p>
                    <a:p>
                      <a:pPr marL="0" lvl="0" indent="0">
                        <a:buNone/>
                      </a:pPr>
                      <a:endParaRPr lang="en-GB" sz="1200" b="1" baseline="0"/>
                    </a:p>
                    <a:p>
                      <a:pPr marL="0" lvl="0" indent="0">
                        <a:buNone/>
                      </a:pPr>
                      <a:endParaRPr lang="en-GB" sz="1200" b="1" baseline="0"/>
                    </a:p>
                    <a:p>
                      <a:pPr marL="0" lvl="0" indent="0">
                        <a:buNone/>
                      </a:pPr>
                      <a:endParaRPr lang="en-GB" sz="1200" b="1" baseline="0"/>
                    </a:p>
                    <a:p>
                      <a:pPr marL="0" lvl="0" indent="0">
                        <a:buNone/>
                      </a:pPr>
                      <a:endParaRPr lang="en-GB" sz="1200" b="1" baseline="0"/>
                    </a:p>
                    <a:p>
                      <a:pPr marL="0" lvl="0" indent="0">
                        <a:buNone/>
                      </a:pPr>
                      <a:r>
                        <a:rPr lang="en-GB" sz="1200" b="1" i="0" u="none" strike="noStrike" baseline="0" noProof="0" dirty="0">
                          <a:latin typeface="Calibri"/>
                        </a:rPr>
                        <a:t>(Challenge: explain  your top answer)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2.</a:t>
                      </a:r>
                      <a:r>
                        <a:rPr lang="en-GB" sz="1200" b="1" baseline="0" dirty="0"/>
                        <a:t> Think of 3 words to describe The Ghost of Christmas Present and explain one of them. 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endParaRPr lang="en-GB" sz="1200" b="1" baseline="0"/>
                    </a:p>
                    <a:p>
                      <a:pPr lvl="0">
                        <a:buNone/>
                      </a:pPr>
                      <a:endParaRPr lang="en-GB" sz="1200" b="1" baseline="0"/>
                    </a:p>
                    <a:p>
                      <a:pPr lvl="0">
                        <a:buNone/>
                      </a:pPr>
                      <a:endParaRPr lang="en-GB" sz="1200" b="1" baseline="0"/>
                    </a:p>
                    <a:p>
                      <a:pPr lvl="0">
                        <a:buNone/>
                      </a:pPr>
                      <a:endParaRPr lang="en-GB" sz="1200" b="1" baseline="0"/>
                    </a:p>
                    <a:p>
                      <a:pPr lvl="0">
                        <a:buNone/>
                      </a:pPr>
                      <a:endParaRPr lang="en-GB" sz="1200" b="1" baseline="0"/>
                    </a:p>
                    <a:p>
                      <a:pPr lvl="0">
                        <a:buNone/>
                      </a:pPr>
                      <a:endParaRPr lang="en-GB" sz="1200" b="1" baseline="0"/>
                    </a:p>
                    <a:p>
                      <a:pPr lvl="0">
                        <a:buNone/>
                      </a:pPr>
                      <a:endParaRPr lang="en-GB" sz="1200" b="1" baseline="0"/>
                    </a:p>
                    <a:p>
                      <a:pPr lvl="0">
                        <a:buNone/>
                      </a:pPr>
                      <a:r>
                        <a:rPr lang="en-GB" sz="1200" b="1" baseline="0" dirty="0"/>
          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3. Find a quotation that demonstrates each of the following types of language in the 'Romeo and Juliet'. Explain the effects. </a:t>
                      </a:r>
                    </a:p>
                    <a:p>
                      <a:pPr lvl="0">
                        <a:buNone/>
                      </a:pPr>
                      <a:endParaRPr lang="en-GB" sz="1200" b="1"/>
                    </a:p>
                    <a:p>
                      <a:pPr lvl="0">
                        <a:buNone/>
                      </a:pPr>
                      <a:r>
                        <a:rPr lang="en-GB" sz="1200" b="1" dirty="0"/>
                        <a:t>Religious Imagery: _________________________________</a:t>
                      </a:r>
                    </a:p>
                    <a:p>
                      <a:pPr lvl="0">
                        <a:buNone/>
                      </a:pPr>
                      <a:r>
                        <a:rPr lang="en-GB" sz="1200" b="1" dirty="0"/>
                        <a:t>____________________________________________________________________________________________________________________________________________________________________________________________________</a:t>
                      </a:r>
                    </a:p>
                    <a:p>
                      <a:pPr lvl="0">
                        <a:buNone/>
                      </a:pPr>
                      <a:endParaRPr lang="en-GB" sz="1200" b="1"/>
                    </a:p>
                    <a:p>
                      <a:pPr lvl="0">
                        <a:buNone/>
                      </a:pPr>
                      <a:r>
                        <a:rPr lang="en-GB" sz="1200" b="1" dirty="0"/>
                        <a:t>Semantic field : _________________________________</a:t>
                      </a:r>
                    </a:p>
                    <a:p>
                      <a:pPr lvl="0">
                        <a:buNone/>
                      </a:pPr>
                      <a:r>
                        <a:rPr lang="en-GB" sz="1200" b="1" dirty="0"/>
                        <a:t>____________________________________________________________________________________________________________________________________________________________________________________________________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664193"/>
                  </a:ext>
                </a:extLst>
              </a:tr>
              <a:tr h="2892820">
                <a:tc>
                  <a:txBody>
                    <a:bodyPr/>
                    <a:lstStyle/>
                    <a:p>
                      <a:r>
                        <a:rPr lang="en-GB" sz="1200" b="1" dirty="0"/>
                        <a:t>4. Re-write by completing the fragments: </a:t>
                      </a:r>
                      <a:endParaRPr lang="en-GB" sz="1200" b="1" baseline="0" dirty="0"/>
                    </a:p>
                    <a:p>
                      <a:pPr lvl="0">
                        <a:buNone/>
                      </a:pPr>
                      <a:endParaRPr lang="en-GB" sz="1200" b="1"/>
                    </a:p>
                    <a:p>
                      <a:pPr lvl="0">
                        <a:buNone/>
                      </a:pPr>
                      <a:r>
                        <a:rPr lang="en-GB" sz="1200" b="1" dirty="0"/>
                        <a:t>1. singing along to the wonderful tune</a:t>
                      </a:r>
                      <a:endParaRPr lang="en-GB" dirty="0"/>
                    </a:p>
                    <a:p>
                      <a:pPr lvl="0">
                        <a:buNone/>
                      </a:pPr>
                      <a:r>
                        <a:rPr lang="en-GB" sz="1200" b="1" dirty="0"/>
                        <a:t>___________________________________________________________________________________________________________________________________________________</a:t>
                      </a:r>
                      <a:endParaRPr lang="en-GB" dirty="0"/>
                    </a:p>
                    <a:p>
                      <a:pPr lvl="0">
                        <a:buNone/>
                      </a:pPr>
                      <a:endParaRPr lang="en-GB" sz="1200" b="1"/>
                    </a:p>
                    <a:p>
                      <a:pPr lvl="0">
                        <a:buNone/>
                      </a:pPr>
                      <a:r>
                        <a:rPr lang="en-GB" sz="1200" b="1" dirty="0"/>
                        <a:t>2. thoughtfully </a:t>
                      </a:r>
                      <a:endParaRPr lang="en-GB" dirty="0"/>
                    </a:p>
                    <a:p>
                      <a:pPr lvl="0">
                        <a:buNone/>
                      </a:pPr>
                      <a:r>
                        <a:rPr lang="en-GB" sz="1200" b="1" dirty="0"/>
                        <a:t>___________________________________________________________________________________________________________________________________________________</a:t>
                      </a:r>
                      <a:endParaRPr lang="en-GB" dirty="0"/>
                    </a:p>
                    <a:p>
                      <a:pPr lvl="0">
                        <a:buNone/>
                      </a:pPr>
                      <a:endParaRPr lang="en-GB" sz="1200" b="1"/>
                    </a:p>
                    <a:p>
                      <a:pPr lvl="0">
                        <a:buNone/>
                      </a:pPr>
                      <a:r>
                        <a:rPr lang="en-GB" sz="1200" b="1" dirty="0"/>
                        <a:t>3. as the clouds scattered </a:t>
                      </a:r>
                      <a:endParaRPr lang="en-GB" dirty="0"/>
                    </a:p>
                    <a:p>
                      <a:pPr lvl="0">
                        <a:buNone/>
                      </a:pPr>
                      <a:r>
                        <a:rPr lang="en-GB" sz="1200" b="1" dirty="0"/>
                        <a:t>___________________________________________________________________________________________________________________________________________________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b="1" dirty="0"/>
                        <a:t>5.</a:t>
                      </a:r>
                      <a:r>
                        <a:rPr lang="en-GB" sz="1200" b="1" baseline="0" dirty="0"/>
                        <a:t> Identify two techniques in the below short poem and explain their effect. </a:t>
                      </a:r>
                      <a:endParaRPr lang="en-GB" dirty="0"/>
                    </a:p>
                    <a:p>
                      <a:pPr lvl="0">
                        <a:buNone/>
                      </a:pPr>
                      <a:r>
                        <a:rPr lang="en-GB" sz="1200" b="1" i="1" u="none" strike="noStrike" baseline="0" noProof="0" dirty="0">
                          <a:latin typeface="Calibri"/>
                        </a:rPr>
                        <a:t>How does the poet present the speaker's feelings? </a:t>
                      </a:r>
                      <a:endParaRPr lang="en-GB" sz="1200" b="0" i="0" u="none" strike="noStrike" baseline="0" noProof="0" dirty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GB" sz="1200" b="1" i="1" u="sng" strike="noStrike" baseline="0" noProof="0"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sng" dirty="0"/>
                        <a:t>To Heck With Tech</a:t>
                      </a:r>
                      <a:endParaRPr lang="en-GB" sz="1200" b="0" i="0" u="none" strike="noStrike" baseline="0" noProof="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baseline="0" noProof="0" dirty="0"/>
                        <a:t>A little old lady, I do not mind being.</a:t>
                      </a:r>
                      <a:br>
                        <a:rPr lang="en-GB" sz="1200" b="0" i="0" u="none" strike="noStrike" baseline="0" noProof="0" dirty="0"/>
                      </a:br>
                      <a:r>
                        <a:rPr lang="en-GB" sz="1200" b="0" i="0" u="none" strike="noStrike" baseline="0" noProof="0" dirty="0"/>
                        <a:t>What I find I don't like are the changes I'm seeing.</a:t>
                      </a:r>
                      <a:br>
                        <a:rPr lang="en-GB" sz="1200" b="0" i="0" u="none" strike="noStrike" baseline="0" noProof="0" dirty="0"/>
                      </a:br>
                      <a:r>
                        <a:rPr lang="en-GB" sz="1200" b="0" i="0" u="none" strike="noStrike" baseline="0" noProof="0" dirty="0"/>
                        <a:t>My marbles are still rolling in the right direction.</a:t>
                      </a:r>
                      <a:br>
                        <a:rPr lang="en-GB" sz="1200" b="0" i="0" u="none" strike="noStrike" baseline="0" noProof="0" dirty="0"/>
                      </a:br>
                      <a:r>
                        <a:rPr lang="en-GB" sz="1200" b="0" i="0" u="none" strike="noStrike" baseline="0" noProof="0" dirty="0"/>
                        <a:t>I enjoy this old world, though it has imperfections.</a:t>
                      </a:r>
                      <a:br>
                        <a:rPr lang="en-GB" sz="1200" b="0" i="0" u="none" strike="noStrike" baseline="0" noProof="0" dirty="0"/>
                      </a:br>
                      <a:r>
                        <a:rPr lang="en-GB" sz="1200" b="0" i="0" u="none" strike="noStrike" baseline="0" noProof="0" dirty="0"/>
                        <a:t>...</a:t>
                      </a:r>
                      <a:br>
                        <a:rPr lang="en-GB" sz="1200" b="0" i="0" u="none" strike="noStrike" baseline="0" noProof="0" dirty="0"/>
                      </a:br>
                      <a:r>
                        <a:rPr lang="en-GB" sz="1200" b="0" i="0" u="none" strike="noStrike" baseline="0" noProof="0" dirty="0"/>
                        <a:t>The words that you say have a new meaning now. </a:t>
                      </a:r>
                      <a:br>
                        <a:rPr lang="en-GB" sz="1200" b="0" i="0" u="none" strike="noStrike" baseline="0" noProof="0" dirty="0"/>
                      </a:br>
                      <a:r>
                        <a:rPr lang="en-GB" sz="1200" b="0" i="0" u="none" strike="noStrike" baseline="0" noProof="0" dirty="0"/>
                        <a:t>I admit that I find they confuse me, somehow.</a:t>
                      </a:r>
                      <a:br>
                        <a:rPr lang="en-GB" sz="1200" b="0" i="0" u="none" strike="noStrike" baseline="0" noProof="0" dirty="0"/>
                      </a:br>
                      <a:r>
                        <a:rPr lang="en-GB" sz="1200" b="0" i="0" u="none" strike="noStrike" baseline="0" noProof="0" dirty="0"/>
                        <a:t>Websites were something we swished with the broom.</a:t>
                      </a:r>
                      <a:br>
                        <a:rPr lang="en-GB" sz="1200" b="0" i="0" u="none" strike="noStrike" baseline="0" noProof="0" dirty="0"/>
                      </a:br>
                      <a:r>
                        <a:rPr lang="en-GB" sz="1200" b="0" i="0" u="none" strike="noStrike" baseline="0" noProof="0" dirty="0"/>
                        <a:t>We wouldn't have endured a mouse in the room.</a:t>
                      </a:r>
                    </a:p>
                    <a:p>
                      <a:pPr lvl="0">
                        <a:buNone/>
                      </a:pPr>
                      <a:r>
                        <a:rPr lang="en-GB" sz="1100" b="1" i="1" u="none" strike="noStrike" baseline="0" noProof="0" dirty="0">
                          <a:latin typeface="Calibri"/>
                        </a:rPr>
                        <a:t>(Tips – Remember to first get the overall feeling – does the speaker of the poem see books as positive or negative? Then identify the language feature/s used and explain their effects.)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b="1" i="0" u="none" strike="noStrike" baseline="0" noProof="0" dirty="0">
                          <a:latin typeface="Calibri"/>
                        </a:rPr>
                        <a:t>1.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  <a:r>
                        <a:rPr lang="en-GB" sz="1200" b="1" i="0" u="none" strike="noStrike" baseline="0" noProof="0" dirty="0"/>
                        <a:t>__________________________________________________________________________________________________</a:t>
                      </a:r>
                      <a:endParaRPr lang="en-GB" sz="1200" b="1" i="0" u="none" strike="noStrike" baseline="0" noProof="0" dirty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GB" sz="1200" b="1" i="0" u="none" strike="noStrike" baseline="0" noProof="0"/>
                    </a:p>
                    <a:p>
                      <a:pPr lvl="0">
                        <a:buNone/>
                      </a:pPr>
                      <a:r>
                        <a:rPr lang="en-GB" sz="1200" b="1" i="0" u="none" strike="noStrike" baseline="0" noProof="0" dirty="0"/>
                        <a:t>2. ____________________________________________________________________________________________________________________________________________________________________________________________________</a:t>
                      </a:r>
                      <a:r>
                        <a:rPr lang="en-GB" sz="1200" b="1" i="0" u="none" strike="noStrike" baseline="0" noProof="0" dirty="0">
                          <a:latin typeface="Calibri"/>
                        </a:rPr>
                        <a:t>__________________________________________________________________________________________________________________________________________________________________________________________________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184444"/>
                  </a:ext>
                </a:extLst>
              </a:tr>
            </a:tbl>
          </a:graphicData>
        </a:graphic>
      </p:graphicFrame>
      <p:graphicFrame>
        <p:nvGraphicFramePr>
          <p:cNvPr id="6" name="Diagram 28">
            <a:extLst>
              <a:ext uri="{FF2B5EF4-FFF2-40B4-BE49-F238E27FC236}">
                <a16:creationId xmlns:a16="http://schemas.microsoft.com/office/drawing/2014/main" id="{9F8A9DF1-D654-43A3-9729-B612C72B3E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8628793"/>
              </p:ext>
            </p:extLst>
          </p:nvPr>
        </p:nvGraphicFramePr>
        <p:xfrm>
          <a:off x="566351" y="1033848"/>
          <a:ext cx="2594919" cy="1907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15">
            <a:extLst>
              <a:ext uri="{FF2B5EF4-FFF2-40B4-BE49-F238E27FC236}">
                <a16:creationId xmlns:a16="http://schemas.microsoft.com/office/drawing/2014/main" id="{207314CC-E605-4132-A3EB-1A8757011E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6951" y="1034492"/>
            <a:ext cx="1411503" cy="143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56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3A1D6-2C7B-4FCD-87AF-4EC83293D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790"/>
            <a:ext cx="10515600" cy="689952"/>
          </a:xfrm>
        </p:spPr>
        <p:txBody>
          <a:bodyPr>
            <a:normAutofit fontScale="90000"/>
          </a:bodyPr>
          <a:lstStyle/>
          <a:p>
            <a:r>
              <a:rPr lang="en-GB" sz="2400" b="1"/>
              <a:t>Week 4 Language HW</a:t>
            </a:r>
            <a:r>
              <a:rPr lang="en-GB" sz="2400"/>
              <a:t>: Paper __ Q: ____ </a:t>
            </a:r>
            <a:br>
              <a:rPr lang="en-GB" sz="2400"/>
            </a:br>
            <a:r>
              <a:rPr lang="en-GB" sz="2400"/>
              <a:t>Name of Source: _____________________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02EDE6-8957-4BA6-9537-5E8845AF0CC4}"/>
              </a:ext>
            </a:extLst>
          </p:cNvPr>
          <p:cNvSpPr txBox="1"/>
          <p:nvPr/>
        </p:nvSpPr>
        <p:spPr>
          <a:xfrm>
            <a:off x="914400" y="1069145"/>
            <a:ext cx="5181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4DC68E-45C1-48A6-9349-C2A3FD93CAEA}"/>
              </a:ext>
            </a:extLst>
          </p:cNvPr>
          <p:cNvSpPr txBox="1"/>
          <p:nvPr/>
        </p:nvSpPr>
        <p:spPr>
          <a:xfrm>
            <a:off x="6623539" y="279790"/>
            <a:ext cx="51816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228939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5f71bee-26e1-45d7-9db5-e4529f37cebc">
      <UserInfo>
        <DisplayName>Lisa Simcox</DisplayName>
        <AccountId>82</AccountId>
        <AccountType/>
      </UserInfo>
    </SharedWithUsers>
    <UniqueSourceRef xmlns="b0291392-46c3-446b-b4e2-e6b1ee46160b" xsi:nil="true"/>
    <CloudMigratorVersion xmlns="b0291392-46c3-446b-b4e2-e6b1ee46160b" xsi:nil="true"/>
    <CloudMigratorOriginId xmlns="b0291392-46c3-446b-b4e2-e6b1ee46160b" xsi:nil="true"/>
    <FileHash xmlns="b0291392-46c3-446b-b4e2-e6b1ee46160b" xsi:nil="true"/>
    <MediaLengthInSeconds xmlns="b0291392-46c3-446b-b4e2-e6b1ee46160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DAD919C4A92C4A868A6EC556AE103C" ma:contentTypeVersion="17" ma:contentTypeDescription="Create a new document." ma:contentTypeScope="" ma:versionID="0cf8f7557adb50e6787e96358fe1d043">
  <xsd:schema xmlns:xsd="http://www.w3.org/2001/XMLSchema" xmlns:xs="http://www.w3.org/2001/XMLSchema" xmlns:p="http://schemas.microsoft.com/office/2006/metadata/properties" xmlns:ns2="b0291392-46c3-446b-b4e2-e6b1ee46160b" xmlns:ns3="55f71bee-26e1-45d7-9db5-e4529f37cebc" targetNamespace="http://schemas.microsoft.com/office/2006/metadata/properties" ma:root="true" ma:fieldsID="53e97828f00815f43168e8c920b4a715" ns2:_="" ns3:_="">
    <xsd:import namespace="b0291392-46c3-446b-b4e2-e6b1ee46160b"/>
    <xsd:import namespace="55f71bee-26e1-45d7-9db5-e4529f37cebc"/>
    <xsd:element name="properties">
      <xsd:complexType>
        <xsd:sequence>
          <xsd:element name="documentManagement">
            <xsd:complexType>
              <xsd:all>
                <xsd:element ref="ns2:CloudMigratorOriginId" minOccurs="0"/>
                <xsd:element ref="ns2:FileHash" minOccurs="0"/>
                <xsd:element ref="ns2:CloudMigratorVersion" minOccurs="0"/>
                <xsd:element ref="ns2:UniqueSourceRef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291392-46c3-446b-b4e2-e6b1ee46160b" elementFormDefault="qualified">
    <xsd:import namespace="http://schemas.microsoft.com/office/2006/documentManagement/types"/>
    <xsd:import namespace="http://schemas.microsoft.com/office/infopath/2007/PartnerControls"/>
    <xsd:element name="CloudMigratorOriginId" ma:index="8" nillable="true" ma:displayName="CloudMigratorOriginId" ma:internalName="CloudMigratorOriginId">
      <xsd:simpleType>
        <xsd:restriction base="dms:Note">
          <xsd:maxLength value="255"/>
        </xsd:restriction>
      </xsd:simpleType>
    </xsd:element>
    <xsd:element name="FileHash" ma:index="9" nillable="true" ma:displayName="FileHash" ma:internalName="FileHash">
      <xsd:simpleType>
        <xsd:restriction base="dms:Note">
          <xsd:maxLength value="255"/>
        </xsd:restriction>
      </xsd:simpleType>
    </xsd:element>
    <xsd:element name="CloudMigratorVersion" ma:index="10" nillable="true" ma:displayName="CloudMigratorVersion" ma:internalName="CloudMigratorVersion">
      <xsd:simpleType>
        <xsd:restriction base="dms:Note">
          <xsd:maxLength value="255"/>
        </xsd:restriction>
      </xsd:simpleType>
    </xsd:element>
    <xsd:element name="UniqueSourceRef" ma:index="11" nillable="true" ma:displayName="UniqueSourceRef" ma:internalName="UniqueSourceRef">
      <xsd:simpleType>
        <xsd:restriction base="dms:Note">
          <xsd:maxLength value="255"/>
        </xsd:restriction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f71bee-26e1-45d7-9db5-e4529f37cebc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D0C168-589E-4A60-A4D1-BF5166C85A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C8FBD4-896B-4317-B503-3AED9115A174}">
  <ds:schemaRefs>
    <ds:schemaRef ds:uri="005ea20c-23db-4c88-84d2-019caf5362fe"/>
    <ds:schemaRef ds:uri="8cd434a3-5e7c-415f-a99b-80187ac66f4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55f71bee-26e1-45d7-9db5-e4529f37cebc"/>
    <ds:schemaRef ds:uri="b0291392-46c3-446b-b4e2-e6b1ee46160b"/>
  </ds:schemaRefs>
</ds:datastoreItem>
</file>

<file path=customXml/itemProps3.xml><?xml version="1.0" encoding="utf-8"?>
<ds:datastoreItem xmlns:ds="http://schemas.openxmlformats.org/officeDocument/2006/customXml" ds:itemID="{94330006-DC55-410C-B132-84F0226B7161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Weekly Homework Grids and Extended Responses</vt:lpstr>
      <vt:lpstr>Year 11 Weekly Homework                                  Name: ________________________________________       Spring 1.1</vt:lpstr>
      <vt:lpstr>Week 1 Language HW: Paper __ Q: ____  Name of Source: _____________________</vt:lpstr>
      <vt:lpstr>Year 11 Weekly Homework                                  Name: ________________________________________       Spring 1.2</vt:lpstr>
      <vt:lpstr>Week 2 Language HW: Paper __ Q: ____  Name of Source: _____________________</vt:lpstr>
      <vt:lpstr>Year 11 Weekly Homework                                  Name: ________________________________________       Spring 1.3</vt:lpstr>
      <vt:lpstr>Week 3 Language HW: Paper __ Q: ____  Name of Source: _____________________</vt:lpstr>
      <vt:lpstr>Year 11 Weekly Homework                                  Name: ________________________________________       Spring 1.4</vt:lpstr>
      <vt:lpstr>Week 4 Language HW: Paper __ Q: ____  Name of Source: _____________________</vt:lpstr>
      <vt:lpstr>Year 11 Weekly Homework                                  Name: ________________________________________       Spring 1.5</vt:lpstr>
      <vt:lpstr>Week 5 Literature HW: Poetry Comparison  Explore how the power of a place is presented through ‘Exposure’ and one other poem of your choice. </vt:lpstr>
      <vt:lpstr>Year 11 Weekly Homework                                  Name: ________________________________________       Spring 1.6</vt:lpstr>
      <vt:lpstr>Week 6 Language HW: Paper __ Q: ____  Name of Source: _____________________</vt:lpstr>
    </vt:vector>
  </TitlesOfParts>
  <Company>Saint Benedict Catholic Voluntary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11 Weekly Homework                               Name: ________________________________________  Autumn 1.1</dc:title>
  <dc:creator>M.Kureczko</dc:creator>
  <cp:revision>44</cp:revision>
  <dcterms:created xsi:type="dcterms:W3CDTF">2019-08-10T13:15:12Z</dcterms:created>
  <dcterms:modified xsi:type="dcterms:W3CDTF">2021-11-25T16:23:21Z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0x010100DCDAD919C4A92C4A868A6EC556AE103C</vt:lpwstr>
  </property>
  <property fmtid="{D5CDD505-2E9C-101B-9397-08002B2CF9AE}" pid="3" name="Order">
    <vt:r8>2179900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</Properties>
</file>