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61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76" r:id="rId13"/>
    <p:sldId id="270" r:id="rId14"/>
    <p:sldId id="273" r:id="rId15"/>
    <p:sldId id="274" r:id="rId16"/>
    <p:sldId id="275" r:id="rId17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6F7FE2-41F4-B304-63BF-83B6DCF6A868}" v="2270" dt="2021-01-07T10:18:44.974"/>
    <p1510:client id="{544B7114-6729-43B4-9A1A-323A533EF016}" v="10" dt="2020-11-24T13:21:26.963"/>
    <p1510:client id="{64162244-14C1-BBC6-0EE6-221E1846C8B2}" v="2896" dt="2021-01-27T14:50:02.979"/>
    <p1510:client id="{81183049-8895-FA29-4A4C-7D6F8CEEEAE9}" v="42" dt="2020-12-15T11:48:46.475"/>
    <p1510:client id="{A26240CB-089C-C415-77DD-BE13F967670C}" v="1" dt="2021-03-03T13:31:36.114"/>
    <p1510:client id="{B6FC572E-FD84-68B2-1542-49BF6A6DAB34}" v="142" dt="2021-01-27T15:56:12.040"/>
    <p1510:client id="{BABE4505-AF08-5ADF-027D-4BCD2129AEEC}" v="498" dt="2020-12-16T09:46:22.687"/>
    <p1510:client id="{CE3BD59F-1FF6-1619-496B-FC799E94E433}" v="12" dt="2021-01-27T15:36:03.230"/>
    <p1510:client id="{E85B53B9-104F-95BC-B77A-A634F9F9A1C9}" v="35" dt="2021-09-27T07:20:36.655"/>
    <p1510:client id="{EB7391DC-04CD-3C2C-E8A1-88541331C5BB}" v="66" dt="2020-12-02T13:31:44.9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72"/>
  </p:normalViewPr>
  <p:slideViewPr>
    <p:cSldViewPr snapToGrid="0">
      <p:cViewPr varScale="1">
        <p:scale>
          <a:sx n="95" d="100"/>
          <a:sy n="95" d="100"/>
        </p:scale>
        <p:origin x="5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.Burton" userId="S::jburton@saintben.derby.sch.uk::af3819d5-3f8b-4e21-8f9f-846faa93cdfd" providerId="AD" clId="Web-{A26240CB-089C-C415-77DD-BE13F967670C}"/>
    <pc:docChg chg="modSld">
      <pc:chgData name="J.Burton" userId="S::jburton@saintben.derby.sch.uk::af3819d5-3f8b-4e21-8f9f-846faa93cdfd" providerId="AD" clId="Web-{A26240CB-089C-C415-77DD-BE13F967670C}" dt="2021-03-03T13:31:36.114" v="0"/>
      <pc:docMkLst>
        <pc:docMk/>
      </pc:docMkLst>
      <pc:sldChg chg="modSp">
        <pc:chgData name="J.Burton" userId="S::jburton@saintben.derby.sch.uk::af3819d5-3f8b-4e21-8f9f-846faa93cdfd" providerId="AD" clId="Web-{A26240CB-089C-C415-77DD-BE13F967670C}" dt="2021-03-03T13:31:36.114" v="0"/>
        <pc:sldMkLst>
          <pc:docMk/>
          <pc:sldMk cId="229926765" sldId="264"/>
        </pc:sldMkLst>
        <pc:graphicFrameChg chg="mod modGraphic">
          <ac:chgData name="J.Burton" userId="S::jburton@saintben.derby.sch.uk::af3819d5-3f8b-4e21-8f9f-846faa93cdfd" providerId="AD" clId="Web-{A26240CB-089C-C415-77DD-BE13F967670C}" dt="2021-03-03T13:31:36.114" v="0"/>
          <ac:graphicFrameMkLst>
            <pc:docMk/>
            <pc:sldMk cId="229926765" sldId="264"/>
            <ac:graphicFrameMk id="6" creationId="{95573491-785B-1B48-97E5-8A22C8DFF94A}"/>
          </ac:graphicFrameMkLst>
        </pc:graphicFrameChg>
      </pc:sldChg>
    </pc:docChg>
  </pc:docChgLst>
  <pc:docChgLst>
    <pc:chgData name="J.Burton" userId="S::jburton@saintben.derby.sch.uk::af3819d5-3f8b-4e21-8f9f-846faa93cdfd" providerId="AD" clId="Web-{E85B53B9-104F-95BC-B77A-A634F9F9A1C9}"/>
    <pc:docChg chg="modSld">
      <pc:chgData name="J.Burton" userId="S::jburton@saintben.derby.sch.uk::af3819d5-3f8b-4e21-8f9f-846faa93cdfd" providerId="AD" clId="Web-{E85B53B9-104F-95BC-B77A-A634F9F9A1C9}" dt="2021-09-27T07:20:35.092" v="28" actId="20577"/>
      <pc:docMkLst>
        <pc:docMk/>
      </pc:docMkLst>
      <pc:sldChg chg="modSp">
        <pc:chgData name="J.Burton" userId="S::jburton@saintben.derby.sch.uk::af3819d5-3f8b-4e21-8f9f-846faa93cdfd" providerId="AD" clId="Web-{E85B53B9-104F-95BC-B77A-A634F9F9A1C9}" dt="2021-09-27T07:18:25.714" v="1" actId="20577"/>
        <pc:sldMkLst>
          <pc:docMk/>
          <pc:sldMk cId="937260827" sldId="260"/>
        </pc:sldMkLst>
        <pc:spChg chg="mod">
          <ac:chgData name="J.Burton" userId="S::jburton@saintben.derby.sch.uk::af3819d5-3f8b-4e21-8f9f-846faa93cdfd" providerId="AD" clId="Web-{E85B53B9-104F-95BC-B77A-A634F9F9A1C9}" dt="2021-09-27T07:18:25.714" v="1" actId="20577"/>
          <ac:spMkLst>
            <pc:docMk/>
            <pc:sldMk cId="937260827" sldId="260"/>
            <ac:spMk id="2" creationId="{00000000-0000-0000-0000-000000000000}"/>
          </ac:spMkLst>
        </pc:spChg>
      </pc:sldChg>
      <pc:sldChg chg="modSp">
        <pc:chgData name="J.Burton" userId="S::jburton@saintben.derby.sch.uk::af3819d5-3f8b-4e21-8f9f-846faa93cdfd" providerId="AD" clId="Web-{E85B53B9-104F-95BC-B77A-A634F9F9A1C9}" dt="2021-09-27T07:18:35.152" v="3" actId="20577"/>
        <pc:sldMkLst>
          <pc:docMk/>
          <pc:sldMk cId="4135477865" sldId="262"/>
        </pc:sldMkLst>
        <pc:spChg chg="mod">
          <ac:chgData name="J.Burton" userId="S::jburton@saintben.derby.sch.uk::af3819d5-3f8b-4e21-8f9f-846faa93cdfd" providerId="AD" clId="Web-{E85B53B9-104F-95BC-B77A-A634F9F9A1C9}" dt="2021-09-27T07:18:35.152" v="3" actId="20577"/>
          <ac:spMkLst>
            <pc:docMk/>
            <pc:sldMk cId="4135477865" sldId="262"/>
            <ac:spMk id="2" creationId="{00000000-0000-0000-0000-000000000000}"/>
          </ac:spMkLst>
        </pc:spChg>
      </pc:sldChg>
      <pc:sldChg chg="modSp">
        <pc:chgData name="J.Burton" userId="S::jburton@saintben.derby.sch.uk::af3819d5-3f8b-4e21-8f9f-846faa93cdfd" providerId="AD" clId="Web-{E85B53B9-104F-95BC-B77A-A634F9F9A1C9}" dt="2021-09-27T07:19:02.793" v="6" actId="20577"/>
        <pc:sldMkLst>
          <pc:docMk/>
          <pc:sldMk cId="1459445888" sldId="263"/>
        </pc:sldMkLst>
        <pc:spChg chg="mod">
          <ac:chgData name="J.Burton" userId="S::jburton@saintben.derby.sch.uk::af3819d5-3f8b-4e21-8f9f-846faa93cdfd" providerId="AD" clId="Web-{E85B53B9-104F-95BC-B77A-A634F9F9A1C9}" dt="2021-09-27T07:19:02.793" v="6" actId="20577"/>
          <ac:spMkLst>
            <pc:docMk/>
            <pc:sldMk cId="1459445888" sldId="263"/>
            <ac:spMk id="2" creationId="{00000000-0000-0000-0000-000000000000}"/>
          </ac:spMkLst>
        </pc:spChg>
      </pc:sldChg>
      <pc:sldChg chg="modSp">
        <pc:chgData name="J.Burton" userId="S::jburton@saintben.derby.sch.uk::af3819d5-3f8b-4e21-8f9f-846faa93cdfd" providerId="AD" clId="Web-{E85B53B9-104F-95BC-B77A-A634F9F9A1C9}" dt="2021-09-27T07:19:21.138" v="11" actId="20577"/>
        <pc:sldMkLst>
          <pc:docMk/>
          <pc:sldMk cId="229926765" sldId="264"/>
        </pc:sldMkLst>
        <pc:spChg chg="mod">
          <ac:chgData name="J.Burton" userId="S::jburton@saintben.derby.sch.uk::af3819d5-3f8b-4e21-8f9f-846faa93cdfd" providerId="AD" clId="Web-{E85B53B9-104F-95BC-B77A-A634F9F9A1C9}" dt="2021-09-27T07:19:21.138" v="11" actId="20577"/>
          <ac:spMkLst>
            <pc:docMk/>
            <pc:sldMk cId="229926765" sldId="264"/>
            <ac:spMk id="2" creationId="{00000000-0000-0000-0000-000000000000}"/>
          </ac:spMkLst>
        </pc:spChg>
      </pc:sldChg>
      <pc:sldChg chg="modSp">
        <pc:chgData name="J.Burton" userId="S::jburton@saintben.derby.sch.uk::af3819d5-3f8b-4e21-8f9f-846faa93cdfd" providerId="AD" clId="Web-{E85B53B9-104F-95BC-B77A-A634F9F9A1C9}" dt="2021-09-27T07:19:38.497" v="15" actId="20577"/>
        <pc:sldMkLst>
          <pc:docMk/>
          <pc:sldMk cId="2399735266" sldId="265"/>
        </pc:sldMkLst>
        <pc:spChg chg="mod">
          <ac:chgData name="J.Burton" userId="S::jburton@saintben.derby.sch.uk::af3819d5-3f8b-4e21-8f9f-846faa93cdfd" providerId="AD" clId="Web-{E85B53B9-104F-95BC-B77A-A634F9F9A1C9}" dt="2021-09-27T07:19:38.497" v="15" actId="20577"/>
          <ac:spMkLst>
            <pc:docMk/>
            <pc:sldMk cId="2399735266" sldId="265"/>
            <ac:spMk id="2" creationId="{00000000-0000-0000-0000-000000000000}"/>
          </ac:spMkLst>
        </pc:spChg>
      </pc:sldChg>
      <pc:sldChg chg="modSp">
        <pc:chgData name="J.Burton" userId="S::jburton@saintben.derby.sch.uk::af3819d5-3f8b-4e21-8f9f-846faa93cdfd" providerId="AD" clId="Web-{E85B53B9-104F-95BC-B77A-A634F9F9A1C9}" dt="2021-09-27T07:19:49.935" v="22" actId="20577"/>
        <pc:sldMkLst>
          <pc:docMk/>
          <pc:sldMk cId="2659641818" sldId="266"/>
        </pc:sldMkLst>
        <pc:spChg chg="mod">
          <ac:chgData name="J.Burton" userId="S::jburton@saintben.derby.sch.uk::af3819d5-3f8b-4e21-8f9f-846faa93cdfd" providerId="AD" clId="Web-{E85B53B9-104F-95BC-B77A-A634F9F9A1C9}" dt="2021-09-27T07:19:49.935" v="22" actId="20577"/>
          <ac:spMkLst>
            <pc:docMk/>
            <pc:sldMk cId="2659641818" sldId="266"/>
            <ac:spMk id="2" creationId="{00000000-0000-0000-0000-000000000000}"/>
          </ac:spMkLst>
        </pc:spChg>
      </pc:sldChg>
      <pc:sldChg chg="modSp">
        <pc:chgData name="J.Burton" userId="S::jburton@saintben.derby.sch.uk::af3819d5-3f8b-4e21-8f9f-846faa93cdfd" providerId="AD" clId="Web-{E85B53B9-104F-95BC-B77A-A634F9F9A1C9}" dt="2021-09-27T07:20:23.842" v="26" actId="20577"/>
        <pc:sldMkLst>
          <pc:docMk/>
          <pc:sldMk cId="1398396598" sldId="267"/>
        </pc:sldMkLst>
        <pc:spChg chg="mod">
          <ac:chgData name="J.Burton" userId="S::jburton@saintben.derby.sch.uk::af3819d5-3f8b-4e21-8f9f-846faa93cdfd" providerId="AD" clId="Web-{E85B53B9-104F-95BC-B77A-A634F9F9A1C9}" dt="2021-09-27T07:20:23.842" v="26" actId="20577"/>
          <ac:spMkLst>
            <pc:docMk/>
            <pc:sldMk cId="1398396598" sldId="267"/>
            <ac:spMk id="2" creationId="{00000000-0000-0000-0000-000000000000}"/>
          </ac:spMkLst>
        </pc:spChg>
      </pc:sldChg>
      <pc:sldChg chg="modSp">
        <pc:chgData name="J.Burton" userId="S::jburton@saintben.derby.sch.uk::af3819d5-3f8b-4e21-8f9f-846faa93cdfd" providerId="AD" clId="Web-{E85B53B9-104F-95BC-B77A-A634F9F9A1C9}" dt="2021-09-27T07:20:35.092" v="28" actId="20577"/>
        <pc:sldMkLst>
          <pc:docMk/>
          <pc:sldMk cId="1846129131" sldId="276"/>
        </pc:sldMkLst>
        <pc:spChg chg="mod">
          <ac:chgData name="J.Burton" userId="S::jburton@saintben.derby.sch.uk::af3819d5-3f8b-4e21-8f9f-846faa93cdfd" providerId="AD" clId="Web-{E85B53B9-104F-95BC-B77A-A634F9F9A1C9}" dt="2021-09-27T07:20:35.092" v="28" actId="20577"/>
          <ac:spMkLst>
            <pc:docMk/>
            <pc:sldMk cId="1846129131" sldId="276"/>
            <ac:spMk id="2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976EFA8-4CC0-4FCE-B7CA-E99A041D48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B0B411-062E-4104-B441-6653B07328E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B24D0-4EB8-44B5-9A86-BE828C8B008E}" type="datetimeFigureOut">
              <a:rPr lang="en-GB" smtClean="0"/>
              <a:t>27/09/2021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6D7E49-CB32-48C3-9246-5DB4FEB8EB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6A89DE-F616-4412-A78D-84820F0A106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FF0E10-F1D7-49DA-B82D-2C86B042D2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5659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BB5E34-77CE-4C93-A051-15949F04376C}" type="datetimeFigureOut">
              <a:rPr lang="en-GB" smtClean="0"/>
              <a:t>27/09/2021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40363" cy="39100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92C0F8-C8DC-44AA-B0E0-886333BD24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82211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2C0F8-C8DC-44AA-B0E0-886333BD243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0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A99CC-F61B-4B02-AC7B-507632EFA4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425565-1009-4B32-8D54-EEA5892929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35954-709B-4912-939F-C7D72BE65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870C9-0A50-45EA-9D83-8792A9DB7FB4}" type="datetime1">
              <a:rPr lang="en-GB" smtClean="0"/>
              <a:t>27/09/2021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78365-9069-4852-8DC6-A9B19E645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74D8D-6B88-4410-990C-9A0BBE974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590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17177-0374-450A-9E5D-44B84D58B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B4897E-3ABC-47B2-B080-0957BD2ACC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46D9-DFE2-4544-9A81-8D829D370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5485B-7FE8-43A6-920F-D19135B4909A}" type="datetime1">
              <a:rPr lang="en-GB" smtClean="0"/>
              <a:t>27/09/2021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04282-3285-4FE3-90C6-385FBEFB8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186E1-0757-4770-9118-5E989148F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808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DAA056-96C7-489B-8809-0F818FED47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CBE941-2393-4C36-AC1F-4F5A776ED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15BA50-DFE8-4F5A-A52C-1AFFF9543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77941-C21F-488B-8125-C88C628CE185}" type="datetime1">
              <a:rPr lang="en-GB" smtClean="0"/>
              <a:t>27/09/2021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7A8A0-32D8-4909-A904-28722A7F5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D504B-8FA6-4825-B974-B5A6B2775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621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C96C8-EC69-4CEA-8C19-10C8F82AC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1CB88-D0EC-48F3-B9FC-9C18E82B1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94098-C600-486B-9181-0AC4953B9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45F1-E31F-43FA-ABF5-2D2E16AF7A46}" type="datetime1">
              <a:rPr lang="en-GB" smtClean="0"/>
              <a:t>27/09/2021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F48DC-FF29-40AF-B39B-10CAA5687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C1F92-8EF1-43D5-BFAE-7355B42DE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3833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A8A0A-129C-447C-AF82-EE61ADFE2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06746A-DF43-4F8C-B0DF-C5DBD72278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D1ABC-1531-40EE-AE7A-038A8424A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7E89C-94FB-47B3-90DF-0323378D61A3}" type="datetime1">
              <a:rPr lang="en-GB" smtClean="0"/>
              <a:t>27/09/2021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092CA0-113D-4B33-BE17-D18530382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419D3-E9AF-4F83-ACC4-BE46A4D94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466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CA091-039A-4B96-B97A-30D6978E8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7975C-A20E-4862-81E8-1CD2EA7513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2BC6D9-5D7A-446C-82C3-2FDCA89E3E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A5F4D2-C589-43E0-947A-903F0C406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A95F0-35AD-483E-836F-437A76023731}" type="datetime1">
              <a:rPr lang="en-GB" smtClean="0"/>
              <a:t>27/09/2021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0DDAF0-9D0B-4E70-8C51-931FAEDE9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140FE9-F0C1-4720-8EE1-BA714DCDA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241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28E5A-951E-42B2-B3AF-EAFEEA98E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119CB-7940-4A56-81A3-654D34922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8230CE-CAD8-4C55-8B1E-385C2E80C7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FCFA01-E90C-4CB4-81A0-582420F68E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6ED03B-4F8E-44EA-9242-1A67E66C1B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EBBF43-97FB-4116-A646-6EFAA3EF8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0F70F-38AA-4ECD-9B63-5609FCDD9F91}" type="datetime1">
              <a:rPr lang="en-GB" smtClean="0"/>
              <a:t>27/09/2021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2177B8-1DBA-4021-B1E1-61386A484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524D69-CEDD-4891-83E7-A236C9E3B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360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C283D-D5F9-449C-9C2B-4C6CF69FF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B6A782-017F-4AED-BADE-288EBB62D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EDAFF-F604-4700-95F6-CCDF47F7F152}" type="datetime1">
              <a:rPr lang="en-GB" smtClean="0"/>
              <a:t>27/09/2021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B9433B-D347-44DA-B296-57FD438E6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0A2D0E-5770-417E-B3BD-91CFB3A4A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988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B0D413-8C44-4F49-ACFC-4D2DA9A54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1E5D4-C441-416A-93BC-D797E970DCEA}" type="datetime1">
              <a:rPr lang="en-GB" smtClean="0"/>
              <a:t>27/09/2021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800A40-024B-459B-AA57-3563B93F3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C290BA-5F08-4D1C-8CE7-755BE46AA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241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CCCA8-0153-427C-911A-433424592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FBB6A-EB9C-44AC-B328-B368959EA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D8B976-E151-4108-9705-AA9DA091F8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C89623-E459-471D-8FD5-FB63F0E01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521F4-D52A-4678-A054-4AC012AB1ED5}" type="datetime1">
              <a:rPr lang="en-GB" smtClean="0"/>
              <a:t>27/09/2021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F1149A-609C-4315-AC0E-3641473BA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265CA2-C0D2-4F5E-BDC6-D5178714C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535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9F7C9-3135-49E1-9713-287FE4234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AD7D8F-0671-4ACB-9E63-5F66AFDEB1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BE0AE5-43D3-45BE-98C9-114CEA1AE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72DCB8-E673-4832-86CB-93360AE2B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8A80-6538-4F2E-B8FE-21D26473F874}" type="datetime1">
              <a:rPr lang="en-GB" smtClean="0"/>
              <a:t>27/09/2021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BDCA90-B7CA-42D1-BF49-D32D528BF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9A4CD6-2E0F-4755-AC3D-04BCC4BD4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049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BDF162-3B16-4CF7-9CBA-E15694BB4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84A81C-19C0-4542-A44C-ED3026EC6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00301-510F-4806-A5E5-98C8A4293B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34045-73B5-4450-AE14-2D18E713899A}" type="datetime1">
              <a:rPr lang="en-GB" smtClean="0"/>
              <a:t>27/09/2021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01D09-2CF6-4337-A365-07D3F2C449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D1008-AFC4-4A72-8835-E3D56B5BCE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811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13" Type="http://schemas.openxmlformats.org/officeDocument/2006/relationships/image" Target="../media/image12.tiff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12" Type="http://schemas.openxmlformats.org/officeDocument/2006/relationships/image" Target="../media/image11.tiff"/><Relationship Id="rId2" Type="http://schemas.openxmlformats.org/officeDocument/2006/relationships/image" Target="../media/image1.png"/><Relationship Id="rId16" Type="http://schemas.openxmlformats.org/officeDocument/2006/relationships/image" Target="../media/image15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tiff"/><Relationship Id="rId11" Type="http://schemas.openxmlformats.org/officeDocument/2006/relationships/image" Target="../media/image10.tiff"/><Relationship Id="rId5" Type="http://schemas.openxmlformats.org/officeDocument/2006/relationships/image" Target="../media/image4.tiff"/><Relationship Id="rId15" Type="http://schemas.openxmlformats.org/officeDocument/2006/relationships/image" Target="../media/image14.tiff"/><Relationship Id="rId10" Type="http://schemas.openxmlformats.org/officeDocument/2006/relationships/image" Target="../media/image9.tiff"/><Relationship Id="rId4" Type="http://schemas.openxmlformats.org/officeDocument/2006/relationships/image" Target="../media/image3.tiff"/><Relationship Id="rId9" Type="http://schemas.openxmlformats.org/officeDocument/2006/relationships/image" Target="../media/image8.tiff"/><Relationship Id="rId14" Type="http://schemas.openxmlformats.org/officeDocument/2006/relationships/image" Target="../media/image13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7247A1C-1068-4477-B2A9-DEA3F041B1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11200" y="963507"/>
            <a:ext cx="4815769" cy="2304627"/>
          </a:xfrm>
        </p:spPr>
        <p:txBody>
          <a:bodyPr anchor="b">
            <a:normAutofit lnSpcReduction="10000"/>
          </a:bodyPr>
          <a:lstStyle/>
          <a:p>
            <a:pPr marL="0" indent="0">
              <a:buNone/>
            </a:pPr>
            <a:r>
              <a:rPr lang="en-GB" sz="2000" b="1" dirty="0">
                <a:latin typeface="Arial"/>
                <a:cs typeface="Arial"/>
              </a:rPr>
              <a:t>History Homework Booklet</a:t>
            </a:r>
          </a:p>
          <a:p>
            <a:pPr marL="0" indent="0">
              <a:buNone/>
            </a:pPr>
            <a:r>
              <a:rPr lang="en-GB" sz="2000" b="1" dirty="0">
                <a:latin typeface="Arial"/>
                <a:cs typeface="Arial"/>
              </a:rPr>
              <a:t>Year 11 Spring 2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000" b="1" dirty="0">
                <a:latin typeface="Arial"/>
                <a:cs typeface="Arial"/>
              </a:rPr>
              <a:t>Name:</a:t>
            </a:r>
          </a:p>
          <a:p>
            <a:pPr marL="0" indent="0">
              <a:buNone/>
            </a:pPr>
            <a:r>
              <a:rPr lang="en-GB" sz="2000" b="1" dirty="0">
                <a:latin typeface="Arial"/>
                <a:cs typeface="Arial"/>
              </a:rPr>
              <a:t>Class:</a:t>
            </a:r>
          </a:p>
          <a:p>
            <a:pPr marL="0" indent="0">
              <a:buNone/>
            </a:pPr>
            <a:r>
              <a:rPr lang="en-GB" sz="2000" b="1" dirty="0">
                <a:latin typeface="Arial"/>
                <a:cs typeface="Arial"/>
              </a:rPr>
              <a:t>Teacher: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2989D8-7BD8-49CF-9568-B5EA01392F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0874" y="3589865"/>
            <a:ext cx="4866095" cy="238355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Homework Expectations:</a:t>
            </a: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You must keep this booklet neat and presentable</a:t>
            </a: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All homework must be completed for the date set</a:t>
            </a: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High effort is expected in all tasks</a:t>
            </a: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You will boost all work in red pen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90B0C5A-ED86-D94E-AAE5-0987BCEF5637}"/>
              </a:ext>
            </a:extLst>
          </p:cNvPr>
          <p:cNvGrpSpPr/>
          <p:nvPr/>
        </p:nvGrpSpPr>
        <p:grpSpPr>
          <a:xfrm>
            <a:off x="465630" y="848902"/>
            <a:ext cx="5147187" cy="5279923"/>
            <a:chOff x="465630" y="848902"/>
            <a:chExt cx="5147187" cy="527992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6AA4BB6-B931-E74D-B7CC-20FC360F5859}"/>
                </a:ext>
              </a:extLst>
            </p:cNvPr>
            <p:cNvGrpSpPr/>
            <p:nvPr/>
          </p:nvGrpSpPr>
          <p:grpSpPr>
            <a:xfrm>
              <a:off x="465630" y="848902"/>
              <a:ext cx="5147187" cy="5279923"/>
              <a:chOff x="6106639" y="861137"/>
              <a:chExt cx="5147187" cy="5279923"/>
            </a:xfrm>
          </p:grpSpPr>
          <p:pic>
            <p:nvPicPr>
              <p:cNvPr id="10" name="Picture 10" descr="A drawing of a person&#10;&#10;Description generated with high confidence">
                <a:extLst>
                  <a:ext uri="{FF2B5EF4-FFF2-40B4-BE49-F238E27FC236}">
                    <a16:creationId xmlns:a16="http://schemas.microsoft.com/office/drawing/2014/main" id="{D6546A01-B451-2E41-AB23-4E646F5D34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AFAFA"/>
                  </a:clrFrom>
                  <a:clrTo>
                    <a:srgbClr val="FAFAFA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267848" y="1250532"/>
                <a:ext cx="955741" cy="1213622"/>
              </a:xfrm>
              <a:prstGeom prst="rect">
                <a:avLst/>
              </a:prstGeom>
            </p:spPr>
          </p:pic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92DC546B-11D1-4644-9CED-C9F8A1A88F5E}"/>
                  </a:ext>
                </a:extLst>
              </p:cNvPr>
              <p:cNvGrpSpPr/>
              <p:nvPr/>
            </p:nvGrpSpPr>
            <p:grpSpPr>
              <a:xfrm>
                <a:off x="6106639" y="861137"/>
                <a:ext cx="5147187" cy="5279923"/>
                <a:chOff x="469489" y="789038"/>
                <a:chExt cx="5147187" cy="5279923"/>
              </a:xfrm>
            </p:grpSpPr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5BCCC23B-936C-B541-B536-3883A252691A}"/>
                    </a:ext>
                  </a:extLst>
                </p:cNvPr>
                <p:cNvSpPr/>
                <p:nvPr/>
              </p:nvSpPr>
              <p:spPr>
                <a:xfrm>
                  <a:off x="469489" y="789038"/>
                  <a:ext cx="5147187" cy="5279923"/>
                </a:xfrm>
                <a:prstGeom prst="ellipse">
                  <a:avLst/>
                </a:prstGeom>
                <a:noFill/>
                <a:ln w="57150">
                  <a:solidFill>
                    <a:schemeClr val="tx1"/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B733AB5B-FD2C-EF4D-BE93-76233D484907}"/>
                    </a:ext>
                  </a:extLst>
                </p:cNvPr>
                <p:cNvSpPr/>
                <p:nvPr/>
              </p:nvSpPr>
              <p:spPr>
                <a:xfrm>
                  <a:off x="1770439" y="2931256"/>
                  <a:ext cx="2693366" cy="769441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GB" sz="4400" b="1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Cavolini" panose="020B0604020202020204" pitchFamily="34" charset="0"/>
                      <a:cs typeface="Cavolini" panose="020B0604020202020204" pitchFamily="34" charset="0"/>
                    </a:rPr>
                    <a:t>HISTORY</a:t>
                  </a:r>
                </a:p>
              </p:txBody>
            </p:sp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80817FB4-7BC5-864D-AB23-00BF67F4E0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548121" y="1087935"/>
                  <a:ext cx="731961" cy="940619"/>
                </a:xfrm>
                <a:prstGeom prst="rect">
                  <a:avLst/>
                </a:prstGeom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02ED3597-3A7E-5441-A82A-F6EA70E7A9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789636" y="2560813"/>
                  <a:ext cx="731961" cy="750593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A42E2149-CA2A-494E-AB4B-3523E82DEC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719002" y="2180872"/>
                  <a:ext cx="805659" cy="720853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D9B571E4-1F6E-A048-AE93-9F506A39C5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806381" y="4925527"/>
                  <a:ext cx="854334" cy="815636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705BE291-522F-AE40-9E61-34E670BEC1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027049" y="2086500"/>
                  <a:ext cx="919111" cy="966603"/>
                </a:xfrm>
                <a:prstGeom prst="rect">
                  <a:avLst/>
                </a:prstGeom>
              </p:spPr>
            </p:pic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73BABE0A-5412-1F41-90F6-BBCAF53ABF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858132" y="1943126"/>
                  <a:ext cx="892485" cy="720853"/>
                </a:xfrm>
                <a:prstGeom prst="rect">
                  <a:avLst/>
                </a:prstGeom>
              </p:spPr>
            </p:pic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4501FF80-855E-1648-A3D8-F474937A96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694682" y="3397101"/>
                  <a:ext cx="805659" cy="586169"/>
                </a:xfrm>
                <a:prstGeom prst="rect">
                  <a:avLst/>
                </a:prstGeom>
              </p:spPr>
            </p:pic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DF860314-7962-314E-969A-FF4801B289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2756080" y="840432"/>
                  <a:ext cx="677887" cy="895418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0DB62608-B05E-8342-935A-04CF6C3DF4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962338" y="4387321"/>
                  <a:ext cx="977963" cy="807057"/>
                </a:xfrm>
                <a:prstGeom prst="rect">
                  <a:avLst/>
                </a:prstGeom>
              </p:spPr>
            </p:pic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C902024B-78F6-534F-ACFE-1F73298520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044336" y="4401894"/>
                  <a:ext cx="805659" cy="815636"/>
                </a:xfrm>
                <a:prstGeom prst="rect">
                  <a:avLst/>
                </a:prstGeom>
              </p:spPr>
            </p:pic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95F0E9EC-675F-6447-AAA7-76BCCE918B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117123" y="3607494"/>
                  <a:ext cx="947862" cy="885240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5EA80D1F-993B-6346-8AE5-F828372CEF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869943" y="3600129"/>
                  <a:ext cx="805659" cy="818696"/>
                </a:xfrm>
                <a:prstGeom prst="rect">
                  <a:avLst/>
                </a:prstGeom>
              </p:spPr>
            </p:pic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829DA2F4-B3BC-374D-BEE7-6F2BBBD76F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10946" y="3027910"/>
                  <a:ext cx="977306" cy="946379"/>
                </a:xfrm>
                <a:prstGeom prst="rect">
                  <a:avLst/>
                </a:prstGeom>
              </p:spPr>
            </p:pic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5A810E12-E59C-B24A-BBB3-8A43818F7B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206135" y="5002806"/>
                  <a:ext cx="1031179" cy="863479"/>
                </a:xfrm>
                <a:prstGeom prst="rect">
                  <a:avLst/>
                </a:prstGeom>
              </p:spPr>
            </p:pic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FEE08318-60E4-2043-A1B3-DF6C6B778E39}"/>
                    </a:ext>
                  </a:extLst>
                </p:cNvPr>
                <p:cNvSpPr/>
                <p:nvPr/>
              </p:nvSpPr>
              <p:spPr>
                <a:xfrm rot="8876447">
                  <a:off x="1182334" y="1678686"/>
                  <a:ext cx="448268" cy="572852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281E0A45-DFB2-B947-B8F4-7D2652F7B9F3}"/>
                    </a:ext>
                  </a:extLst>
                </p:cNvPr>
                <p:cNvSpPr/>
                <p:nvPr/>
              </p:nvSpPr>
              <p:spPr>
                <a:xfrm rot="8876447">
                  <a:off x="4301013" y="3514649"/>
                  <a:ext cx="389100" cy="576273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677C046B-C9D0-4048-8726-5594C3AB8FC0}"/>
                    </a:ext>
                  </a:extLst>
                </p:cNvPr>
                <p:cNvSpPr/>
                <p:nvPr/>
              </p:nvSpPr>
              <p:spPr>
                <a:xfrm rot="8876447">
                  <a:off x="2018032" y="4405555"/>
                  <a:ext cx="414646" cy="620575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750107A5-7203-464E-BE95-5ECFA317A172}"/>
                    </a:ext>
                  </a:extLst>
                </p:cNvPr>
                <p:cNvGrpSpPr/>
                <p:nvPr/>
              </p:nvGrpSpPr>
              <p:grpSpPr>
                <a:xfrm>
                  <a:off x="1718906" y="2748973"/>
                  <a:ext cx="1026242" cy="269544"/>
                  <a:chOff x="7928751" y="634181"/>
                  <a:chExt cx="1636028" cy="304800"/>
                </a:xfrm>
              </p:grpSpPr>
              <p:cxnSp>
                <p:nvCxnSpPr>
                  <p:cNvPr id="59" name="Straight Connector 58">
                    <a:extLst>
                      <a:ext uri="{FF2B5EF4-FFF2-40B4-BE49-F238E27FC236}">
                        <a16:creationId xmlns:a16="http://schemas.microsoft.com/office/drawing/2014/main" id="{B8333468-10B5-9448-BD85-06897D47B104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A016FBD6-12BB-0744-8F19-F238E38C9BBC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ED9F7CE8-5A29-4642-B748-1C8C63F7D5D4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60214FFD-8D06-B741-9394-8624F72B0952}"/>
                    </a:ext>
                  </a:extLst>
                </p:cNvPr>
                <p:cNvGrpSpPr/>
                <p:nvPr/>
              </p:nvGrpSpPr>
              <p:grpSpPr>
                <a:xfrm>
                  <a:off x="831890" y="4043404"/>
                  <a:ext cx="1026242" cy="269544"/>
                  <a:chOff x="7928751" y="634181"/>
                  <a:chExt cx="1636028" cy="304800"/>
                </a:xfrm>
              </p:grpSpPr>
              <p:cxnSp>
                <p:nvCxnSpPr>
                  <p:cNvPr id="56" name="Straight Connector 55">
                    <a:extLst>
                      <a:ext uri="{FF2B5EF4-FFF2-40B4-BE49-F238E27FC236}">
                        <a16:creationId xmlns:a16="http://schemas.microsoft.com/office/drawing/2014/main" id="{2627C292-A6CE-C44B-A981-891B7B8463C5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Connector 56">
                    <a:extLst>
                      <a:ext uri="{FF2B5EF4-FFF2-40B4-BE49-F238E27FC236}">
                        <a16:creationId xmlns:a16="http://schemas.microsoft.com/office/drawing/2014/main" id="{E5FC096F-57BF-424C-9AB3-4BA411804E8A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Straight Connector 57">
                    <a:extLst>
                      <a:ext uri="{FF2B5EF4-FFF2-40B4-BE49-F238E27FC236}">
                        <a16:creationId xmlns:a16="http://schemas.microsoft.com/office/drawing/2014/main" id="{FBD9076B-D6E6-784C-8349-61A7768171B0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1FF8F170-7F92-E94A-BBE5-3531A40947F3}"/>
                    </a:ext>
                  </a:extLst>
                </p:cNvPr>
                <p:cNvGrpSpPr/>
                <p:nvPr/>
              </p:nvGrpSpPr>
              <p:grpSpPr>
                <a:xfrm>
                  <a:off x="4165929" y="4137029"/>
                  <a:ext cx="1026242" cy="269544"/>
                  <a:chOff x="7928751" y="634181"/>
                  <a:chExt cx="1636028" cy="304800"/>
                </a:xfrm>
              </p:grpSpPr>
              <p:cxnSp>
                <p:nvCxnSpPr>
                  <p:cNvPr id="53" name="Straight Connector 52">
                    <a:extLst>
                      <a:ext uri="{FF2B5EF4-FFF2-40B4-BE49-F238E27FC236}">
                        <a16:creationId xmlns:a16="http://schemas.microsoft.com/office/drawing/2014/main" id="{DF5E3A8B-63C3-7049-93C2-DF6A4B4EE482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Connector 53">
                    <a:extLst>
                      <a:ext uri="{FF2B5EF4-FFF2-40B4-BE49-F238E27FC236}">
                        <a16:creationId xmlns:a16="http://schemas.microsoft.com/office/drawing/2014/main" id="{6382813D-8421-4348-AA53-DE0FDA972B9A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Straight Connector 54">
                    <a:extLst>
                      <a:ext uri="{FF2B5EF4-FFF2-40B4-BE49-F238E27FC236}">
                        <a16:creationId xmlns:a16="http://schemas.microsoft.com/office/drawing/2014/main" id="{E06BCF69-8F2B-AC4B-9EA8-C72B02E9BF43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17CF60F6-7E1D-044D-97A4-444224D0BDF7}"/>
                    </a:ext>
                  </a:extLst>
                </p:cNvPr>
                <p:cNvGrpSpPr/>
                <p:nvPr/>
              </p:nvGrpSpPr>
              <p:grpSpPr>
                <a:xfrm>
                  <a:off x="2655063" y="1771899"/>
                  <a:ext cx="1026242" cy="269544"/>
                  <a:chOff x="7928751" y="634181"/>
                  <a:chExt cx="1636028" cy="304800"/>
                </a:xfrm>
              </p:grpSpPr>
              <p:cxnSp>
                <p:nvCxnSpPr>
                  <p:cNvPr id="50" name="Straight Connector 49">
                    <a:extLst>
                      <a:ext uri="{FF2B5EF4-FFF2-40B4-BE49-F238E27FC236}">
                        <a16:creationId xmlns:a16="http://schemas.microsoft.com/office/drawing/2014/main" id="{C01E96BA-9003-234D-B91E-3701D5D4B514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Straight Connector 50">
                    <a:extLst>
                      <a:ext uri="{FF2B5EF4-FFF2-40B4-BE49-F238E27FC236}">
                        <a16:creationId xmlns:a16="http://schemas.microsoft.com/office/drawing/2014/main" id="{52E7ADD4-93CF-A442-8F9F-E888D5568A0C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>
                    <a:extLst>
                      <a:ext uri="{FF2B5EF4-FFF2-40B4-BE49-F238E27FC236}">
                        <a16:creationId xmlns:a16="http://schemas.microsoft.com/office/drawing/2014/main" id="{D30861A3-051F-9F49-B35D-F7724E6FC5AC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4A7F1C6B-7838-0742-94FC-777BAE83A5ED}"/>
                    </a:ext>
                  </a:extLst>
                </p:cNvPr>
                <p:cNvGrpSpPr/>
                <p:nvPr/>
              </p:nvGrpSpPr>
              <p:grpSpPr>
                <a:xfrm>
                  <a:off x="2550326" y="4664107"/>
                  <a:ext cx="1419572" cy="261420"/>
                  <a:chOff x="7928751" y="634181"/>
                  <a:chExt cx="1636028" cy="304800"/>
                </a:xfrm>
              </p:grpSpPr>
              <p:cxnSp>
                <p:nvCxnSpPr>
                  <p:cNvPr id="47" name="Straight Connector 46">
                    <a:extLst>
                      <a:ext uri="{FF2B5EF4-FFF2-40B4-BE49-F238E27FC236}">
                        <a16:creationId xmlns:a16="http://schemas.microsoft.com/office/drawing/2014/main" id="{BD6C49A2-B9A0-5C4F-BFC4-593FA01AB3FD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Straight Connector 47">
                    <a:extLst>
                      <a:ext uri="{FF2B5EF4-FFF2-40B4-BE49-F238E27FC236}">
                        <a16:creationId xmlns:a16="http://schemas.microsoft.com/office/drawing/2014/main" id="{1043A2D5-E977-6149-8AF0-584BD257A9BF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Straight Connector 48">
                    <a:extLst>
                      <a:ext uri="{FF2B5EF4-FFF2-40B4-BE49-F238E27FC236}">
                        <a16:creationId xmlns:a16="http://schemas.microsoft.com/office/drawing/2014/main" id="{C244E1D9-28F2-1C45-BC3A-9711A2E92429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196B6694-D9A9-F04F-A773-48C863E34913}"/>
                    </a:ext>
                  </a:extLst>
                </p:cNvPr>
                <p:cNvSpPr/>
                <p:nvPr/>
              </p:nvSpPr>
              <p:spPr>
                <a:xfrm rot="8876447">
                  <a:off x="2344911" y="995414"/>
                  <a:ext cx="389100" cy="576273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5EBA560-D7E7-744A-9F9D-0C6CB6BA314E}"/>
                    </a:ext>
                  </a:extLst>
                </p:cNvPr>
                <p:cNvSpPr/>
                <p:nvPr/>
              </p:nvSpPr>
              <p:spPr>
                <a:xfrm rot="8876447">
                  <a:off x="3395648" y="1070579"/>
                  <a:ext cx="389100" cy="576273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740E360C-7F03-B640-8894-366ABFABEF54}"/>
                    </a:ext>
                  </a:extLst>
                </p:cNvPr>
                <p:cNvGrpSpPr/>
                <p:nvPr/>
              </p:nvGrpSpPr>
              <p:grpSpPr>
                <a:xfrm>
                  <a:off x="4064985" y="2457262"/>
                  <a:ext cx="875316" cy="359731"/>
                  <a:chOff x="7928751" y="634181"/>
                  <a:chExt cx="1636028" cy="304800"/>
                </a:xfrm>
              </p:grpSpPr>
              <p:cxnSp>
                <p:nvCxnSpPr>
                  <p:cNvPr id="44" name="Straight Connector 43">
                    <a:extLst>
                      <a:ext uri="{FF2B5EF4-FFF2-40B4-BE49-F238E27FC236}">
                        <a16:creationId xmlns:a16="http://schemas.microsoft.com/office/drawing/2014/main" id="{B7D9B1C9-11E2-FF41-A300-9D9646C7015D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Straight Connector 44">
                    <a:extLst>
                      <a:ext uri="{FF2B5EF4-FFF2-40B4-BE49-F238E27FC236}">
                        <a16:creationId xmlns:a16="http://schemas.microsoft.com/office/drawing/2014/main" id="{56388BC6-09A2-2648-B9DD-8CBA164843FA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Connector 45">
                    <a:extLst>
                      <a:ext uri="{FF2B5EF4-FFF2-40B4-BE49-F238E27FC236}">
                        <a16:creationId xmlns:a16="http://schemas.microsoft.com/office/drawing/2014/main" id="{89A62ED4-1162-5049-891C-194D4AA189D2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083C46C5-C5D3-B14A-A21D-CF0B648533E2}"/>
                    </a:ext>
                  </a:extLst>
                </p:cNvPr>
                <p:cNvSpPr/>
                <p:nvPr/>
              </p:nvSpPr>
              <p:spPr>
                <a:xfrm rot="8876447">
                  <a:off x="4602962" y="1792150"/>
                  <a:ext cx="389100" cy="576273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3E6917F8-7A19-6444-848E-294BC037B34A}"/>
                    </a:ext>
                  </a:extLst>
                </p:cNvPr>
                <p:cNvSpPr/>
                <p:nvPr/>
              </p:nvSpPr>
              <p:spPr>
                <a:xfrm rot="8876447">
                  <a:off x="2687522" y="5257105"/>
                  <a:ext cx="414646" cy="620575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0994524A-34D5-AD40-994A-8B6D3B1D40FB}"/>
                    </a:ext>
                  </a:extLst>
                </p:cNvPr>
                <p:cNvSpPr/>
                <p:nvPr/>
              </p:nvSpPr>
              <p:spPr>
                <a:xfrm rot="8876447">
                  <a:off x="2692433" y="3772585"/>
                  <a:ext cx="414646" cy="620575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B582F97-18CA-544A-9986-2E30BD6319E1}"/>
                </a:ext>
              </a:extLst>
            </p:cNvPr>
            <p:cNvSpPr/>
            <p:nvPr/>
          </p:nvSpPr>
          <p:spPr>
            <a:xfrm rot="8876447">
              <a:off x="1207371" y="2928412"/>
              <a:ext cx="389100" cy="576273"/>
            </a:xfrm>
            <a:custGeom>
              <a:avLst/>
              <a:gdLst>
                <a:gd name="connsiteX0" fmla="*/ 0 w 855407"/>
                <a:gd name="connsiteY0" fmla="*/ 378380 h 757747"/>
                <a:gd name="connsiteX1" fmla="*/ 545691 w 855407"/>
                <a:gd name="connsiteY1" fmla="*/ 747090 h 757747"/>
                <a:gd name="connsiteX2" fmla="*/ 221226 w 855407"/>
                <a:gd name="connsiteY2" fmla="*/ 9670 h 757747"/>
                <a:gd name="connsiteX3" fmla="*/ 855407 w 855407"/>
                <a:gd name="connsiteY3" fmla="*/ 393128 h 75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5407" h="757747">
                  <a:moveTo>
                    <a:pt x="0" y="378380"/>
                  </a:moveTo>
                  <a:cubicBezTo>
                    <a:pt x="254410" y="593461"/>
                    <a:pt x="508820" y="808542"/>
                    <a:pt x="545691" y="747090"/>
                  </a:cubicBezTo>
                  <a:cubicBezTo>
                    <a:pt x="582562" y="685638"/>
                    <a:pt x="169607" y="68664"/>
                    <a:pt x="221226" y="9670"/>
                  </a:cubicBezTo>
                  <a:cubicBezTo>
                    <a:pt x="272845" y="-49324"/>
                    <a:pt x="564126" y="171902"/>
                    <a:pt x="855407" y="39312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80509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39788" y="335688"/>
            <a:ext cx="5157787" cy="823912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Questions to ask: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839788" y="1159600"/>
            <a:ext cx="5157787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172200" y="335688"/>
            <a:ext cx="5183188" cy="823912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Notes: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6172200" y="1159600"/>
            <a:ext cx="5183188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indent="0">
              <a:buNone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814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39788" y="335688"/>
            <a:ext cx="5157787" cy="823912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Questions to ask: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839788" y="1159600"/>
            <a:ext cx="5157787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172200" y="335688"/>
            <a:ext cx="5183188" cy="823912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Notes: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6172200" y="1159600"/>
            <a:ext cx="5183188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indent="0">
              <a:buNone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677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39788" y="335688"/>
            <a:ext cx="5157787" cy="823912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Questions to ask: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839788" y="1159600"/>
            <a:ext cx="5157787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172200" y="335688"/>
            <a:ext cx="5183188" cy="823912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Notes: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6172200" y="1159600"/>
            <a:ext cx="5183188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indent="0">
              <a:buNone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032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39788" y="335688"/>
            <a:ext cx="5157787" cy="823912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Questions to ask: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839788" y="1159600"/>
            <a:ext cx="5157787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172200" y="335688"/>
            <a:ext cx="5183188" cy="823912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Notes: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6172200" y="1159600"/>
            <a:ext cx="5183188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indent="0">
              <a:buNone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886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600" dirty="0">
                <a:cs typeface="Arial"/>
              </a:rPr>
              <a:t>Year 11 Weekly Homework Spring 2.1	</a:t>
            </a:r>
            <a:r>
              <a:rPr lang="en-GB" sz="1600" b="1" dirty="0">
                <a:cs typeface="Arial"/>
              </a:rPr>
              <a:t>	</a:t>
            </a:r>
            <a:r>
              <a:rPr lang="en-GB" sz="1600" b="1" dirty="0">
                <a:solidFill>
                  <a:schemeClr val="tx1"/>
                </a:solidFill>
                <a:cs typeface="Arial"/>
              </a:rPr>
              <a:t>Appeasement </a:t>
            </a:r>
            <a:r>
              <a:rPr lang="en-GB" sz="1600" dirty="0">
                <a:solidFill>
                  <a:schemeClr val="tx1"/>
                </a:solidFill>
                <a:cs typeface="Arial"/>
              </a:rPr>
              <a:t>		</a:t>
            </a:r>
            <a:r>
              <a:rPr lang="en-GB" sz="1600" dirty="0">
                <a:cs typeface="Arial"/>
              </a:rPr>
              <a:t>KB: page 69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4786285"/>
              </p:ext>
            </p:extLst>
          </p:nvPr>
        </p:nvGraphicFramePr>
        <p:xfrm>
          <a:off x="121915" y="676120"/>
          <a:ext cx="11956872" cy="57840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296071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1. Identify if the following statements are true or false:</a:t>
                      </a:r>
                      <a:endParaRPr lang="en-US" dirty="0"/>
                    </a:p>
                    <a:p>
                      <a:pPr marL="685800" lvl="1" indent="-228600">
                        <a:lnSpc>
                          <a:spcPct val="200000"/>
                        </a:lnSpc>
                        <a:buAutoNum type="arabicPeriod"/>
                      </a:pPr>
                      <a:r>
                        <a:rPr lang="en-GB" sz="1200" b="0" baseline="0" dirty="0">
                          <a:latin typeface="+mn-lt"/>
                          <a:cs typeface="Arial"/>
                        </a:rPr>
                        <a:t>Hitler claimed he was a man of peace                                                  TRUE  /  FALSE</a:t>
                      </a:r>
                      <a:endParaRPr lang="en-GB" sz="1200" b="1" baseline="0" dirty="0">
                        <a:latin typeface="+mn-lt"/>
                        <a:cs typeface="Arial"/>
                      </a:endParaRPr>
                    </a:p>
                    <a:p>
                      <a:pPr marL="685800" lvl="1" indent="-228600">
                        <a:lnSpc>
                          <a:spcPct val="200000"/>
                        </a:lnSpc>
                        <a:buAutoNum type="arabicPeriod"/>
                      </a:pPr>
                      <a:r>
                        <a:rPr lang="en-GB" sz="1200" b="0" baseline="0" dirty="0">
                          <a:latin typeface="+mn-lt"/>
                          <a:cs typeface="Arial"/>
                        </a:rPr>
                        <a:t>Britain thought Hitler could be an ally against Communism             TRUE /  FALSE</a:t>
                      </a:r>
                    </a:p>
                    <a:p>
                      <a:pPr marL="685800" lvl="1" indent="-228600">
                        <a:lnSpc>
                          <a:spcPct val="200000"/>
                        </a:lnSpc>
                        <a:buAutoNum type="arabicPeriod"/>
                      </a:pPr>
                      <a:r>
                        <a:rPr lang="en-GB" sz="1200" b="0" baseline="0" dirty="0">
                          <a:latin typeface="+mn-lt"/>
                          <a:cs typeface="Arial"/>
                        </a:rPr>
                        <a:t>Britain could have been ready to fight in 1936                                    TRUE /  FALSE</a:t>
                      </a:r>
                    </a:p>
                    <a:p>
                      <a:pPr marL="685800" lvl="1" indent="-228600">
                        <a:lnSpc>
                          <a:spcPct val="200000"/>
                        </a:lnSpc>
                        <a:buAutoNum type="arabicPeriod"/>
                      </a:pPr>
                      <a:r>
                        <a:rPr lang="en-GB" sz="1200" b="0" baseline="0" dirty="0">
                          <a:latin typeface="+mn-lt"/>
                          <a:cs typeface="Arial"/>
                        </a:rPr>
                        <a:t>The USA was an ally of Britain and France                                            TRUE /  FALSE</a:t>
                      </a:r>
                    </a:p>
                    <a:p>
                      <a:pPr marL="685800" lvl="1" indent="-228600">
                        <a:lnSpc>
                          <a:spcPct val="200000"/>
                        </a:lnSpc>
                        <a:buAutoNum type="arabicPeriod"/>
                      </a:pPr>
                      <a:r>
                        <a:rPr lang="en-GB" sz="1200" b="0" baseline="0" dirty="0">
                          <a:latin typeface="+mn-lt"/>
                          <a:cs typeface="Arial"/>
                        </a:rPr>
                        <a:t>Czechoslovakia was strong and could have fought back                     TRUE /  FALSE</a:t>
                      </a:r>
                    </a:p>
                    <a:p>
                      <a:pPr marL="685800" lvl="1" indent="-228600">
                        <a:lnSpc>
                          <a:spcPct val="200000"/>
                        </a:lnSpc>
                        <a:buAutoNum type="arabicPeriod"/>
                      </a:pPr>
                      <a:r>
                        <a:rPr lang="en-GB" sz="1200" b="0" baseline="0" dirty="0">
                          <a:latin typeface="+mn-lt"/>
                          <a:cs typeface="Arial"/>
                        </a:rPr>
                        <a:t>Appeasement allowed Hitler to grow too confident                           TRUE /  FALSE</a:t>
                      </a:r>
                    </a:p>
                    <a:p>
                      <a:pPr marL="685800" lvl="1" indent="-228600">
                        <a:lnSpc>
                          <a:spcPct val="250000"/>
                        </a:lnSpc>
                        <a:buAutoNum type="arabicPeriod"/>
                      </a:pPr>
                      <a:endParaRPr lang="en-GB" sz="1200" b="1" baseline="0" dirty="0">
                        <a:latin typeface="+mn-lt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+mn-lt"/>
                        </a:rPr>
                        <a:t> </a:t>
                      </a:r>
                      <a:r>
                        <a:rPr lang="en-GB" sz="1200" b="1" dirty="0">
                          <a:latin typeface="+mn-lt"/>
                          <a:cs typeface="Arial"/>
                        </a:rPr>
                        <a:t>2.</a:t>
                      </a:r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 </a:t>
                      </a:r>
                      <a:r>
                        <a:rPr lang="en-GB" sz="1200" b="1" i="0" u="none" strike="noStrike" baseline="0" noProof="0" dirty="0">
                          <a:latin typeface="+mn-lt"/>
                          <a:cs typeface="Arial"/>
                        </a:rPr>
                        <a:t>Design a propaganda poster to </a:t>
                      </a:r>
                      <a:r>
                        <a:rPr lang="en-GB" sz="1200" b="1" i="1" u="none" strike="noStrike" baseline="0" noProof="0" dirty="0">
                          <a:latin typeface="+mn-lt"/>
                          <a:cs typeface="Arial"/>
                        </a:rPr>
                        <a:t>either </a:t>
                      </a:r>
                      <a:r>
                        <a:rPr lang="en-GB" sz="1200" b="1" i="0" u="none" strike="noStrike" baseline="0" noProof="0" dirty="0">
                          <a:latin typeface="+mn-lt"/>
                          <a:cs typeface="Arial"/>
                        </a:rPr>
                        <a:t>support or oppose the policy of appeasement</a:t>
                      </a:r>
                      <a:endParaRPr lang="en-GB" i="1" dirty="0">
                        <a:latin typeface="+mn-lt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</a:endParaRPr>
                    </a:p>
                    <a:p>
                      <a:pPr lvl="0">
                        <a:buNone/>
                      </a:pPr>
                      <a:endParaRPr lang="en-GB" sz="1200" b="1" i="0" u="none" strike="noStrike" baseline="0" noProof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823341">
                <a:tc>
                  <a:txBody>
                    <a:bodyPr/>
                    <a:lstStyle/>
                    <a:p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3. Explain how appeasement made war </a:t>
                      </a:r>
                      <a:r>
                        <a:rPr lang="en-GB" sz="1200" b="1" i="1" baseline="0" dirty="0">
                          <a:latin typeface="+mn-lt"/>
                          <a:cs typeface="Arial"/>
                        </a:rPr>
                        <a:t>less </a:t>
                      </a:r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likely: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200" b="0" baseline="0" dirty="0">
                          <a:latin typeface="+mn-lt"/>
                          <a:cs typeface="Arial"/>
                        </a:rPr>
          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+mn-lt"/>
                          <a:cs typeface="Arial"/>
                        </a:rPr>
                        <a:t>4.</a:t>
                      </a:r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 Explain how appeasement made war </a:t>
                      </a:r>
                      <a:r>
                        <a:rPr lang="en-GB" sz="1200" b="1" i="1" baseline="0" dirty="0">
                          <a:latin typeface="+mn-lt"/>
                          <a:cs typeface="Arial"/>
                        </a:rPr>
                        <a:t>more</a:t>
                      </a:r>
                      <a:r>
                        <a:rPr lang="en-GB" sz="1200" b="1" i="0" baseline="0" dirty="0">
                          <a:latin typeface="+mn-lt"/>
                          <a:cs typeface="Arial"/>
                        </a:rPr>
                        <a:t> likely:</a:t>
                      </a:r>
                      <a:endParaRPr lang="en-US" dirty="0">
                        <a:latin typeface="+mn-lt"/>
                        <a:cs typeface="Arial"/>
                      </a:endParaRPr>
                    </a:p>
                    <a:p>
                      <a:pPr lvl="0">
                        <a:lnSpc>
                          <a:spcPct val="150000"/>
                        </a:lnSpc>
                        <a:buNone/>
                      </a:pPr>
                      <a:r>
                        <a:rPr lang="en-GB" sz="1200" b="0" i="0" u="none" strike="noStrike" baseline="0" noProof="0" dirty="0">
                          <a:latin typeface="Calibri"/>
                        </a:rPr>
          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7260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600" dirty="0">
                <a:solidFill>
                  <a:schemeClr val="tx1"/>
                </a:solidFill>
                <a:cs typeface="Arial"/>
              </a:rPr>
              <a:t>Year 11 Weekly Homework Spring 2.2                                </a:t>
            </a:r>
            <a:r>
              <a:rPr lang="en-GB" sz="1600" b="1" dirty="0">
                <a:solidFill>
                  <a:schemeClr val="tx1"/>
                </a:solidFill>
                <a:cs typeface="Arial"/>
              </a:rPr>
              <a:t>Hitler's Foreign Policy 1933-35</a:t>
            </a:r>
            <a:r>
              <a:rPr lang="en-GB" sz="1600" dirty="0">
                <a:cs typeface="Arial"/>
              </a:rPr>
              <a:t>                                                                     KB: page 64</a:t>
            </a:r>
            <a:endParaRPr lang="en-GB" sz="1600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0120876"/>
              </p:ext>
            </p:extLst>
          </p:nvPr>
        </p:nvGraphicFramePr>
        <p:xfrm>
          <a:off x="121915" y="676120"/>
          <a:ext cx="11956872" cy="57840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2960716"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Answer these questions:</a:t>
                      </a:r>
                    </a:p>
                    <a:p>
                      <a:pPr marL="228600" indent="-228600">
                        <a:buAutoNum type="arabicPeriod"/>
                      </a:pPr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28600" lvl="0" indent="-228600">
                        <a:lnSpc>
                          <a:spcPct val="200000"/>
                        </a:lnSpc>
                        <a:buAutoNum type="alphaLcParenR"/>
                      </a:pPr>
                      <a:r>
                        <a:rPr lang="en-GB" sz="1200" b="1" dirty="0">
                          <a:latin typeface="Arial"/>
                          <a:cs typeface="Arial"/>
                        </a:rPr>
                        <a:t>When did Hitler leave the disarmament conference?</a:t>
                      </a:r>
                    </a:p>
                    <a:p>
                      <a:pPr marL="228600" lvl="0" indent="-228600">
                        <a:lnSpc>
                          <a:spcPct val="200000"/>
                        </a:lnSpc>
                        <a:buAutoNum type="alphaLcParenR"/>
                      </a:pPr>
                      <a:r>
                        <a:rPr lang="en-GB" sz="1200" b="1" dirty="0">
                          <a:latin typeface="Arial"/>
                          <a:cs typeface="Arial"/>
                        </a:rPr>
                        <a:t>What was the name of the Austrian leader in 1934?</a:t>
                      </a:r>
                    </a:p>
                    <a:p>
                      <a:pPr marL="228600" lvl="0" indent="-228600">
                        <a:lnSpc>
                          <a:spcPct val="200000"/>
                        </a:lnSpc>
                        <a:buAutoNum type="alphaLcParenR"/>
                      </a:pPr>
                      <a:r>
                        <a:rPr lang="en-GB" sz="1200" b="1" dirty="0">
                          <a:latin typeface="Arial"/>
                          <a:cs typeface="Arial"/>
                        </a:rPr>
                        <a:t>What was the name of the rally held in 1935?</a:t>
                      </a:r>
                    </a:p>
                    <a:p>
                      <a:pPr marL="228600" lvl="0" indent="-228600">
                        <a:lnSpc>
                          <a:spcPct val="200000"/>
                        </a:lnSpc>
                        <a:buAutoNum type="alphaLcParenR"/>
                      </a:pPr>
                      <a:r>
                        <a:rPr lang="en-GB" sz="1200" b="1" dirty="0">
                          <a:latin typeface="Arial"/>
                          <a:cs typeface="Arial"/>
                        </a:rPr>
                        <a:t>What was signed in June 1935?</a:t>
                      </a:r>
                    </a:p>
                    <a:p>
                      <a:pPr marL="228600" lvl="0" indent="-228600">
                        <a:lnSpc>
                          <a:spcPct val="200000"/>
                        </a:lnSpc>
                        <a:buAutoNum type="alphaLcParenR"/>
                      </a:pPr>
                      <a:r>
                        <a:rPr lang="en-GB" sz="1200" b="1" dirty="0">
                          <a:latin typeface="Arial"/>
                          <a:cs typeface="Arial"/>
                        </a:rPr>
                        <a:t>What area of Germany was returned to them in January 1935?</a:t>
                      </a:r>
                    </a:p>
                    <a:p>
                      <a:pPr marL="228600" lvl="0" indent="-228600">
                        <a:lnSpc>
                          <a:spcPct val="200000"/>
                        </a:lnSpc>
                        <a:buAutoNum type="alphaLcParenR"/>
                      </a:pPr>
                      <a:endParaRPr lang="en-GB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In what ways did Hitler become stronger between 1933-35:</a:t>
                      </a:r>
                    </a:p>
                    <a:p>
                      <a:pPr marL="228600" lvl="0" indent="-228600">
                        <a:buAutoNum type="arabicPeriod"/>
                      </a:pPr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pPr marL="228600" lvl="0" indent="-228600">
                        <a:lnSpc>
                          <a:spcPct val="200000"/>
                        </a:lnSpc>
                        <a:buFont typeface="Arial"/>
                        <a:buChar char="•"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_________________________________________________________________</a:t>
                      </a:r>
                    </a:p>
                    <a:p>
                      <a:pPr marL="228600" lvl="0" indent="-228600">
                        <a:lnSpc>
                          <a:spcPct val="200000"/>
                        </a:lnSpc>
                        <a:buFont typeface="Arial"/>
                        <a:buChar char="•"/>
                      </a:pPr>
                      <a:r>
                        <a:rPr lang="en-GB" sz="1200" b="1" i="0" u="none" strike="noStrike" baseline="0" noProof="0" dirty="0">
                          <a:latin typeface="Arial"/>
                        </a:rPr>
                        <a:t>_________________________________________________________________</a:t>
                      </a:r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pPr marL="228600" lvl="0" indent="-228600">
                        <a:lnSpc>
                          <a:spcPct val="200000"/>
                        </a:lnSpc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GB" sz="1200" b="1" i="0" u="none" strike="noStrike" baseline="0" noProof="0" dirty="0">
                          <a:latin typeface="Arial"/>
                        </a:rPr>
                        <a:t>_________________________________________________________________</a:t>
                      </a:r>
                      <a:endParaRPr lang="en-GB" sz="1200" b="0" i="0" u="none" strike="noStrike" baseline="0" noProof="0" dirty="0"/>
                    </a:p>
                    <a:p>
                      <a:pPr marL="228600" lvl="0" indent="-228600">
                        <a:lnSpc>
                          <a:spcPct val="200000"/>
                        </a:lnSpc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GB" sz="1200" b="1" i="0" u="none" strike="noStrike" baseline="0" noProof="0" dirty="0">
                          <a:latin typeface="Arial"/>
                        </a:rPr>
                        <a:t>_________________________________________________________________</a:t>
                      </a:r>
                      <a:endParaRPr lang="en-GB" dirty="0"/>
                    </a:p>
                    <a:p>
                      <a:pPr marL="228600" lvl="0" indent="-228600">
                        <a:lnSpc>
                          <a:spcPct val="200000"/>
                        </a:lnSpc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GB" sz="1200" b="1" i="0" u="none" strike="noStrike" baseline="0" noProof="0" dirty="0">
                          <a:latin typeface="Arial"/>
                        </a:rPr>
                        <a:t>_________________________________________________________________</a:t>
                      </a:r>
                      <a:endParaRPr lang="en-GB" sz="1200" b="0" i="0" u="none" strike="noStrike" baseline="0" noProof="0" dirty="0"/>
                    </a:p>
                    <a:p>
                      <a:pPr marL="228600" lvl="0" indent="-228600">
                        <a:lnSpc>
                          <a:spcPct val="200000"/>
                        </a:lnSpc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GB" sz="1200" b="1" i="0" u="none" strike="noStrike" baseline="0" noProof="0" dirty="0">
                          <a:latin typeface="Arial"/>
                        </a:rPr>
                        <a:t>_________________________________________________________________</a:t>
                      </a:r>
                      <a:endParaRPr lang="en-GB" dirty="0"/>
                    </a:p>
                    <a:p>
                      <a:pPr marL="0" indent="0">
                        <a:buFont typeface="+mj-lt"/>
                        <a:buNone/>
                      </a:pPr>
                      <a:endParaRPr lang="en-GB" sz="1200" b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823341">
                <a:tc>
                  <a:txBody>
                    <a:bodyPr/>
                    <a:lstStyle/>
                    <a:p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3. Write an account of the Dollfuss Affair in 1934</a:t>
                      </a:r>
                      <a:endParaRPr lang="en-GB" sz="1200" b="1" baseline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baseline="0" dirty="0">
                          <a:latin typeface="+mn-lt"/>
                          <a:cs typeface="Arial" panose="020B0604020202020204" pitchFamily="34" charset="0"/>
                        </a:rPr>
          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          </a:r>
                      <a:endParaRPr lang="en-GB" sz="1200" b="1" baseline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Create a timeline/flow diagram of the actions Hitler took from 1933-35:</a:t>
                      </a:r>
                    </a:p>
                    <a:p>
                      <a:pPr marL="0" lvl="0" indent="0">
                        <a:buNone/>
                      </a:pPr>
                      <a:endParaRPr lang="en-GB" sz="1200" b="1" baseline="0" dirty="0">
                        <a:latin typeface="+mn-lt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5477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600" dirty="0">
                <a:solidFill>
                  <a:schemeClr val="tx1"/>
                </a:solidFill>
                <a:cs typeface="Arial"/>
              </a:rPr>
              <a:t>Year 11 Weekly Homework Spring 2.3                                    </a:t>
            </a:r>
            <a:r>
              <a:rPr lang="en-GB" sz="1600" b="1" dirty="0">
                <a:solidFill>
                  <a:schemeClr val="tx1"/>
                </a:solidFill>
                <a:cs typeface="Arial"/>
              </a:rPr>
              <a:t>Churches in Nazi Germany       </a:t>
            </a:r>
            <a:r>
              <a:rPr lang="en-GB" sz="1600" b="1" dirty="0">
                <a:cs typeface="Arial"/>
              </a:rPr>
              <a:t>                                                                                   </a:t>
            </a:r>
            <a:r>
              <a:rPr lang="en-GB" sz="1600" dirty="0">
                <a:cs typeface="Arial"/>
              </a:rPr>
              <a:t>KB 34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3382291"/>
              </p:ext>
            </p:extLst>
          </p:nvPr>
        </p:nvGraphicFramePr>
        <p:xfrm>
          <a:off x="121915" y="676119"/>
          <a:ext cx="11956872" cy="60183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2635117"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Answer the following questions:</a:t>
                      </a:r>
                    </a:p>
                    <a:p>
                      <a:pPr marL="685800" lvl="1" indent="-228600">
                        <a:lnSpc>
                          <a:spcPct val="150000"/>
                        </a:lnSpc>
                        <a:buFont typeface="+mj-lt"/>
                        <a:buAutoNum type="alphaLcParenR"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What church was set up to rival the Reich Church?   _______________________</a:t>
                      </a:r>
                    </a:p>
                    <a:p>
                      <a:pPr marL="685800" lvl="1" indent="-228600">
                        <a:lnSpc>
                          <a:spcPct val="150000"/>
                        </a:lnSpc>
                        <a:buAutoNum type="alphaLcParenR"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What was Eugenics? ____________________</a:t>
                      </a:r>
                      <a:r>
                        <a:rPr lang="en-GB" sz="1200" b="1" i="0" u="none" strike="noStrike" baseline="0" noProof="0" dirty="0">
                          <a:latin typeface="Arial"/>
                        </a:rPr>
                        <a:t>________________________________________</a:t>
                      </a:r>
                    </a:p>
                    <a:p>
                      <a:pPr marL="685800" lvl="1" indent="-228600">
                        <a:lnSpc>
                          <a:spcPct val="150000"/>
                        </a:lnSpc>
                        <a:buFont typeface="+mj-lt"/>
                        <a:buAutoNum type="alphaLcParenR"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What was Euthanasia?  ___________________________</a:t>
                      </a:r>
                    </a:p>
                    <a:p>
                      <a:pPr marL="685800" lvl="1" indent="-228600">
                        <a:lnSpc>
                          <a:spcPct val="150000"/>
                        </a:lnSpc>
                        <a:buAutoNum type="alphaLcParenR"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How many priests were arrested? ___________________________</a:t>
                      </a:r>
                    </a:p>
                    <a:p>
                      <a:pPr marL="685800" lvl="1" indent="-228600">
                        <a:lnSpc>
                          <a:spcPct val="150000"/>
                        </a:lnSpc>
                        <a:buAutoNum type="alphaLcParenR"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What did the Catholic Church sign with the Nazis in 1933?_______________</a:t>
                      </a:r>
                      <a:r>
                        <a:rPr lang="en-GB" sz="1200" b="1" i="0" u="none" strike="noStrike" baseline="0" noProof="0" dirty="0">
                          <a:latin typeface="Arial"/>
                        </a:rPr>
                        <a:t>____________________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1" dirty="0">
                          <a:latin typeface="Arial"/>
                          <a:cs typeface="Arial"/>
                        </a:rPr>
                        <a:t>2. How were different religious groups treated in Nazi Germany?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3324727">
                <a:tc>
                  <a:txBody>
                    <a:bodyPr/>
                    <a:lstStyle/>
                    <a:p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3.  Who were these three people?</a:t>
                      </a:r>
                      <a:endParaRPr lang="en-US" dirty="0"/>
                    </a:p>
                    <a:p>
                      <a:pPr lvl="0">
                        <a:buNone/>
                      </a:pPr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endParaRPr lang="en-GB" sz="1200" b="0" i="0" u="none" strike="noStrike" baseline="0" noProof="0" dirty="0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i="0" u="none" strike="noStrike" baseline="0" noProof="0" dirty="0">
                          <a:latin typeface="Arial"/>
                        </a:rPr>
                        <a:t> </a:t>
                      </a:r>
                      <a:r>
                        <a:rPr lang="en-GB" sz="1200" b="0" i="0" u="none" strike="noStrike" baseline="0" noProof="0" dirty="0">
                          <a:latin typeface="Arial"/>
                        </a:rPr>
                        <a:t> </a:t>
                      </a:r>
                      <a:endParaRPr lang="en-GB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sp>
        <p:nvSpPr>
          <p:cNvPr id="7" name="Cloud 6">
            <a:extLst>
              <a:ext uri="{FF2B5EF4-FFF2-40B4-BE49-F238E27FC236}">
                <a16:creationId xmlns:a16="http://schemas.microsoft.com/office/drawing/2014/main" id="{B4A5C014-931D-41F4-B279-85E7F1998CBB}"/>
              </a:ext>
            </a:extLst>
          </p:cNvPr>
          <p:cNvSpPr/>
          <p:nvPr/>
        </p:nvSpPr>
        <p:spPr>
          <a:xfrm>
            <a:off x="8312727" y="3290455"/>
            <a:ext cx="1482436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200" dirty="0">
                <a:cs typeface="Calibri"/>
              </a:rPr>
              <a:t>Nazi Policies towards the Church</a:t>
            </a:r>
            <a:endParaRPr lang="en-GB" sz="12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159E52E-3DDA-4814-94A3-2EBBB2016856}"/>
              </a:ext>
            </a:extLst>
          </p:cNvPr>
          <p:cNvSpPr/>
          <p:nvPr/>
        </p:nvSpPr>
        <p:spPr>
          <a:xfrm>
            <a:off x="6211164" y="4320020"/>
            <a:ext cx="3435111" cy="203661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200" b="1" dirty="0">
                <a:cs typeface="Calibri"/>
              </a:rPr>
              <a:t>Protestants</a:t>
            </a:r>
          </a:p>
          <a:p>
            <a:pPr algn="ctr"/>
            <a:endParaRPr lang="en-GB" sz="1200" b="1" dirty="0">
              <a:cs typeface="Calibri"/>
            </a:endParaRPr>
          </a:p>
          <a:p>
            <a:pPr algn="ctr"/>
            <a:endParaRPr lang="en-GB" sz="1200" b="1" dirty="0">
              <a:cs typeface="Calibri"/>
            </a:endParaRPr>
          </a:p>
          <a:p>
            <a:pPr algn="ctr"/>
            <a:endParaRPr lang="en-GB" sz="1200" b="1" dirty="0">
              <a:cs typeface="Calibri"/>
            </a:endParaRPr>
          </a:p>
          <a:p>
            <a:pPr algn="ctr"/>
            <a:endParaRPr lang="en-GB" sz="1200" b="1" dirty="0">
              <a:cs typeface="Calibri"/>
            </a:endParaRPr>
          </a:p>
          <a:p>
            <a:pPr algn="ctr"/>
            <a:endParaRPr lang="en-GB" sz="1200" b="1" dirty="0">
              <a:cs typeface="Calibri"/>
            </a:endParaRPr>
          </a:p>
          <a:p>
            <a:pPr algn="ctr"/>
            <a:endParaRPr lang="en-GB" sz="1200" b="1" dirty="0">
              <a:cs typeface="Calibri"/>
            </a:endParaRPr>
          </a:p>
          <a:p>
            <a:pPr algn="ctr"/>
            <a:endParaRPr lang="en-GB" sz="1200" b="1" dirty="0">
              <a:cs typeface="Calibri"/>
            </a:endParaRPr>
          </a:p>
          <a:p>
            <a:pPr algn="ctr"/>
            <a:endParaRPr lang="en-GB" sz="1200" b="1" dirty="0">
              <a:cs typeface="Calibri"/>
            </a:endParaRPr>
          </a:p>
          <a:p>
            <a:pPr algn="ctr"/>
            <a:endParaRPr lang="en-GB" sz="1200" b="1" dirty="0">
              <a:cs typeface="Calibri"/>
            </a:endParaRPr>
          </a:p>
          <a:p>
            <a:pPr algn="ctr"/>
            <a:endParaRPr lang="en-GB" sz="1200" b="1" dirty="0">
              <a:cs typeface="Calibri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0AC49DA-9898-4E99-8387-FEA8CA8345EF}"/>
              </a:ext>
            </a:extLst>
          </p:cNvPr>
          <p:cNvSpPr/>
          <p:nvPr/>
        </p:nvSpPr>
        <p:spPr>
          <a:xfrm>
            <a:off x="10132000" y="1659947"/>
            <a:ext cx="1759527" cy="4236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200" b="1" dirty="0">
                <a:cs typeface="Calibri"/>
              </a:rPr>
              <a:t>Catholics</a:t>
            </a:r>
          </a:p>
          <a:p>
            <a:pPr algn="ctr"/>
            <a:endParaRPr lang="en-GB" sz="1200" b="1" dirty="0">
              <a:cs typeface="Calibri"/>
            </a:endParaRPr>
          </a:p>
          <a:p>
            <a:pPr algn="ctr"/>
            <a:endParaRPr lang="en-GB" sz="1200" b="1" dirty="0">
              <a:cs typeface="Calibri"/>
            </a:endParaRPr>
          </a:p>
          <a:p>
            <a:pPr algn="ctr"/>
            <a:endParaRPr lang="en-GB" sz="1200" b="1" dirty="0">
              <a:cs typeface="Calibri"/>
            </a:endParaRPr>
          </a:p>
          <a:p>
            <a:pPr algn="ctr"/>
            <a:endParaRPr lang="en-GB" sz="1200" b="1" dirty="0">
              <a:cs typeface="Calibri"/>
            </a:endParaRPr>
          </a:p>
          <a:p>
            <a:pPr algn="ctr"/>
            <a:endParaRPr lang="en-GB" sz="1200" b="1" dirty="0">
              <a:cs typeface="Calibri"/>
            </a:endParaRPr>
          </a:p>
          <a:p>
            <a:pPr algn="ctr"/>
            <a:endParaRPr lang="en-GB" sz="1200" b="1" dirty="0">
              <a:cs typeface="Calibri"/>
            </a:endParaRPr>
          </a:p>
          <a:p>
            <a:pPr algn="ctr"/>
            <a:endParaRPr lang="en-GB" sz="1200" b="1" dirty="0">
              <a:cs typeface="Calibri"/>
            </a:endParaRPr>
          </a:p>
          <a:p>
            <a:pPr algn="ctr"/>
            <a:endParaRPr lang="en-GB" sz="1200" b="1" dirty="0">
              <a:cs typeface="Calibri"/>
            </a:endParaRPr>
          </a:p>
          <a:p>
            <a:pPr algn="ctr"/>
            <a:endParaRPr lang="en-GB" sz="1200" b="1" dirty="0">
              <a:cs typeface="Calibri"/>
            </a:endParaRPr>
          </a:p>
          <a:p>
            <a:pPr algn="ctr"/>
            <a:endParaRPr lang="en-GB" sz="1200" b="1" dirty="0">
              <a:cs typeface="Calibri"/>
            </a:endParaRPr>
          </a:p>
          <a:p>
            <a:pPr algn="ctr"/>
            <a:endParaRPr lang="en-GB" sz="1200" b="1" dirty="0">
              <a:cs typeface="Calibri"/>
            </a:endParaRPr>
          </a:p>
          <a:p>
            <a:pPr algn="ctr"/>
            <a:endParaRPr lang="en-GB" sz="1200" b="1" dirty="0">
              <a:cs typeface="Calibri"/>
            </a:endParaRPr>
          </a:p>
          <a:p>
            <a:pPr algn="ctr"/>
            <a:endParaRPr lang="en-GB" sz="1200" b="1" dirty="0">
              <a:cs typeface="Calibri"/>
            </a:endParaRPr>
          </a:p>
          <a:p>
            <a:pPr algn="ctr"/>
            <a:endParaRPr lang="en-GB" sz="1200" b="1" dirty="0">
              <a:cs typeface="Calibri"/>
            </a:endParaRPr>
          </a:p>
          <a:p>
            <a:pPr algn="ctr"/>
            <a:endParaRPr lang="en-GB" sz="1200" b="1" dirty="0">
              <a:cs typeface="Calibri"/>
            </a:endParaRPr>
          </a:p>
          <a:p>
            <a:pPr algn="ctr"/>
            <a:endParaRPr lang="en-GB" sz="1200" b="1" dirty="0">
              <a:cs typeface="Calibri"/>
            </a:endParaRPr>
          </a:p>
          <a:p>
            <a:pPr algn="ctr"/>
            <a:endParaRPr lang="en-GB" sz="1200" b="1" dirty="0">
              <a:cs typeface="Calibri"/>
            </a:endParaRPr>
          </a:p>
          <a:p>
            <a:pPr algn="ctr"/>
            <a:endParaRPr lang="en-GB" sz="1200" b="1" dirty="0">
              <a:cs typeface="Calibri"/>
            </a:endParaRPr>
          </a:p>
          <a:p>
            <a:pPr algn="ctr"/>
            <a:endParaRPr lang="en-GB" sz="1200" b="1" dirty="0">
              <a:cs typeface="Calibri"/>
            </a:endParaRPr>
          </a:p>
          <a:p>
            <a:pPr algn="ctr"/>
            <a:endParaRPr lang="en-GB" sz="1200" b="1" dirty="0">
              <a:cs typeface="Calibri"/>
            </a:endParaRPr>
          </a:p>
          <a:p>
            <a:pPr algn="ctr"/>
            <a:endParaRPr lang="en-GB" sz="1200" b="1" dirty="0">
              <a:cs typeface="Calibri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9E056C4-C3A9-4203-8F7A-A78A209B7CAF}"/>
              </a:ext>
            </a:extLst>
          </p:cNvPr>
          <p:cNvSpPr/>
          <p:nvPr/>
        </p:nvSpPr>
        <p:spPr>
          <a:xfrm>
            <a:off x="6762087" y="994929"/>
            <a:ext cx="3175950" cy="202276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200" b="1" dirty="0">
                <a:cs typeface="Calibri"/>
              </a:rPr>
              <a:t>Jehovah Witnesses</a:t>
            </a:r>
          </a:p>
          <a:p>
            <a:pPr algn="ctr"/>
            <a:endParaRPr lang="en-GB" sz="1200" b="1" dirty="0">
              <a:cs typeface="Calibri"/>
            </a:endParaRPr>
          </a:p>
          <a:p>
            <a:pPr algn="ctr"/>
            <a:endParaRPr lang="en-GB" sz="1200" b="1" dirty="0">
              <a:cs typeface="Calibri"/>
            </a:endParaRPr>
          </a:p>
          <a:p>
            <a:pPr algn="ctr"/>
            <a:endParaRPr lang="en-GB" sz="1200" b="1" dirty="0">
              <a:cs typeface="Calibri"/>
            </a:endParaRPr>
          </a:p>
          <a:p>
            <a:pPr algn="ctr"/>
            <a:endParaRPr lang="en-GB" sz="1200" b="1" dirty="0">
              <a:cs typeface="Calibri"/>
            </a:endParaRPr>
          </a:p>
          <a:p>
            <a:pPr algn="ctr"/>
            <a:endParaRPr lang="en-GB" sz="1200" b="1" dirty="0">
              <a:cs typeface="Calibri"/>
            </a:endParaRPr>
          </a:p>
          <a:p>
            <a:pPr algn="ctr"/>
            <a:endParaRPr lang="en-GB" sz="1200" b="1" dirty="0">
              <a:cs typeface="Calibri"/>
            </a:endParaRPr>
          </a:p>
          <a:p>
            <a:pPr algn="ctr"/>
            <a:endParaRPr lang="en-GB" sz="1200" b="1" dirty="0">
              <a:cs typeface="Calibri"/>
            </a:endParaRPr>
          </a:p>
          <a:p>
            <a:pPr algn="ctr"/>
            <a:endParaRPr lang="en-GB" sz="1200" b="1" dirty="0">
              <a:cs typeface="Calibri"/>
            </a:endParaRPr>
          </a:p>
          <a:p>
            <a:pPr algn="ctr"/>
            <a:endParaRPr lang="en-GB" sz="1200" b="1" dirty="0">
              <a:cs typeface="Calibri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CE5985A7-C508-4521-BC33-5618905296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2953971"/>
              </p:ext>
            </p:extLst>
          </p:nvPr>
        </p:nvGraphicFramePr>
        <p:xfrm>
          <a:off x="469751" y="3698658"/>
          <a:ext cx="5266776" cy="22985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55592">
                  <a:extLst>
                    <a:ext uri="{9D8B030D-6E8A-4147-A177-3AD203B41FA5}">
                      <a16:colId xmlns:a16="http://schemas.microsoft.com/office/drawing/2014/main" val="120132575"/>
                    </a:ext>
                  </a:extLst>
                </a:gridCol>
                <a:gridCol w="1755592">
                  <a:extLst>
                    <a:ext uri="{9D8B030D-6E8A-4147-A177-3AD203B41FA5}">
                      <a16:colId xmlns:a16="http://schemas.microsoft.com/office/drawing/2014/main" val="1536762112"/>
                    </a:ext>
                  </a:extLst>
                </a:gridCol>
                <a:gridCol w="1755592">
                  <a:extLst>
                    <a:ext uri="{9D8B030D-6E8A-4147-A177-3AD203B41FA5}">
                      <a16:colId xmlns:a16="http://schemas.microsoft.com/office/drawing/2014/main" val="1064161476"/>
                    </a:ext>
                  </a:extLst>
                </a:gridCol>
              </a:tblGrid>
              <a:tr h="313764">
                <a:tc>
                  <a:txBody>
                    <a:bodyPr/>
                    <a:lstStyle/>
                    <a:p>
                      <a:r>
                        <a:rPr lang="en-GB" sz="1200" b="1" dirty="0"/>
                        <a:t>Archbishop Galen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/>
                        <a:t>Martin </a:t>
                      </a:r>
                      <a:r>
                        <a:rPr lang="en-GB" sz="1200" b="1" dirty="0" err="1"/>
                        <a:t>Niemoller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/>
                        <a:t>Joseph Goebbels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22334"/>
                  </a:ext>
                </a:extLst>
              </a:tr>
              <a:tr h="1984767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19876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9445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/>
            <a:r>
              <a:rPr lang="en-GB" sz="1600" dirty="0">
                <a:cs typeface="Arial"/>
              </a:rPr>
              <a:t>Year 11 Weekly Homework Spring 2.4                                             </a:t>
            </a:r>
            <a:r>
              <a:rPr lang="en-GB" sz="1600" dirty="0">
                <a:solidFill>
                  <a:srgbClr val="FF0000"/>
                </a:solidFill>
                <a:cs typeface="Arial"/>
              </a:rPr>
              <a:t> </a:t>
            </a:r>
            <a:r>
              <a:rPr lang="en-GB" sz="1600" b="1" dirty="0">
                <a:solidFill>
                  <a:schemeClr val="tx1"/>
                </a:solidFill>
                <a:cs typeface="Arial"/>
              </a:rPr>
              <a:t>The Economy in Nazi Germany                                                                          </a:t>
            </a:r>
            <a:r>
              <a:rPr lang="en-GB" sz="1600" dirty="0">
                <a:cs typeface="Arial"/>
              </a:rPr>
              <a:t>KB 25-26</a:t>
            </a:r>
            <a:endParaRPr lang="en-GB" sz="1600" dirty="0">
              <a:latin typeface="Arial" panose="020B0604020202020204" pitchFamily="34" charset="0"/>
              <a:cs typeface="Arial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5551403"/>
              </p:ext>
            </p:extLst>
          </p:nvPr>
        </p:nvGraphicFramePr>
        <p:xfrm>
          <a:off x="121915" y="676118"/>
          <a:ext cx="11956872" cy="61818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2674783"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Match the term with the definition:</a:t>
                      </a:r>
                    </a:p>
                    <a:p>
                      <a:pPr marL="0" indent="0">
                        <a:buNone/>
                      </a:pPr>
                      <a:endParaRPr lang="en-US" sz="1200" b="0" i="0" u="none" strike="noStrike" baseline="0" noProof="0" dirty="0">
                        <a:latin typeface="Arial"/>
                        <a:cs typeface="Arial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1" dirty="0">
                          <a:latin typeface="Arial"/>
                          <a:cs typeface="Arial"/>
                        </a:rPr>
                        <a:t> 2.</a:t>
                      </a: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  Explain the schemes the Nazis used to control the workforce in Germany</a:t>
                      </a:r>
                      <a:endParaRPr lang="en-GB" sz="1200" b="1" dirty="0">
                        <a:latin typeface="Arial"/>
                        <a:cs typeface="Arial"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200" b="1" baseline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3507098">
                <a:tc>
                  <a:txBody>
                    <a:bodyPr/>
                    <a:lstStyle/>
                    <a:p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3. Explain the difference between the economic changes made under Schacht and Goering.  End with who you think was more successful. Remember to use facts in your answer.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Arial"/>
                          <a:cs typeface="Arial"/>
                        </a:rPr>
                        <a:t>4.</a:t>
                      </a: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 Create a quiz with answers about the impact of Nazi economic policies on different social groups.</a:t>
                      </a:r>
                    </a:p>
                    <a:p>
                      <a:endParaRPr lang="en-GB" sz="1200" b="1" baseline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381481"/>
              </p:ext>
            </p:extLst>
          </p:nvPr>
        </p:nvGraphicFramePr>
        <p:xfrm>
          <a:off x="268195" y="933087"/>
          <a:ext cx="5716257" cy="22673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6476">
                  <a:extLst>
                    <a:ext uri="{9D8B030D-6E8A-4147-A177-3AD203B41FA5}">
                      <a16:colId xmlns:a16="http://schemas.microsoft.com/office/drawing/2014/main" val="3720703643"/>
                    </a:ext>
                  </a:extLst>
                </a:gridCol>
                <a:gridCol w="4249781">
                  <a:extLst>
                    <a:ext uri="{9D8B030D-6E8A-4147-A177-3AD203B41FA5}">
                      <a16:colId xmlns:a16="http://schemas.microsoft.com/office/drawing/2014/main" val="2039205728"/>
                    </a:ext>
                  </a:extLst>
                </a:gridCol>
              </a:tblGrid>
              <a:tr h="183552">
                <a:tc>
                  <a:txBody>
                    <a:bodyPr/>
                    <a:lstStyle/>
                    <a:p>
                      <a:r>
                        <a:rPr lang="en-GB" sz="1200" b="1" dirty="0"/>
                        <a:t>Term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/>
                        <a:t>Definition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194644"/>
                  </a:ext>
                </a:extLst>
              </a:tr>
              <a:tr h="285217">
                <a:tc>
                  <a:txBody>
                    <a:bodyPr/>
                    <a:lstStyle/>
                    <a:p>
                      <a:r>
                        <a:rPr lang="en-GB" sz="1200"/>
                        <a:t>RAD</a:t>
                      </a:r>
                      <a:endParaRPr lang="en-GB" sz="1200" dirty="0" err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/>
                        <a:t>The motorway 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731674"/>
                  </a:ext>
                </a:extLst>
              </a:tr>
              <a:tr h="45276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/>
                        <a:t>Autobahn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/>
                        <a:t>Building up Germany’s army and weaponry again.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729628"/>
                  </a:ext>
                </a:extLst>
              </a:tr>
              <a:tr h="34061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/>
                        <a:t>Conscription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/>
                        <a:t>National Labour Service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525932"/>
                  </a:ext>
                </a:extLst>
              </a:tr>
              <a:tr h="452762">
                <a:tc>
                  <a:txBody>
                    <a:bodyPr/>
                    <a:lstStyle/>
                    <a:p>
                      <a:r>
                        <a:rPr lang="en-GB" sz="1200"/>
                        <a:t>Rearmament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Jews and women who were forced to give up their jobs were no longer counted in unemployment figures.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4832151"/>
                  </a:ext>
                </a:extLst>
              </a:tr>
              <a:tr h="452762">
                <a:tc>
                  <a:txBody>
                    <a:bodyPr/>
                    <a:lstStyle/>
                    <a:p>
                      <a:r>
                        <a:rPr lang="en-GB" sz="1200"/>
                        <a:t>Invisible unemployment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In 1935, all men 18-25 were forced to join the army for 2 years.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0129559"/>
                  </a:ext>
                </a:extLst>
              </a:tr>
            </a:tbl>
          </a:graphicData>
        </a:graphic>
      </p:graphicFrame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3B2C6866-A09C-4328-9B8E-3B162492AB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9618614"/>
              </p:ext>
            </p:extLst>
          </p:nvPr>
        </p:nvGraphicFramePr>
        <p:xfrm>
          <a:off x="6172418" y="933087"/>
          <a:ext cx="5751387" cy="21722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75509">
                  <a:extLst>
                    <a:ext uri="{9D8B030D-6E8A-4147-A177-3AD203B41FA5}">
                      <a16:colId xmlns:a16="http://schemas.microsoft.com/office/drawing/2014/main" val="2456716730"/>
                    </a:ext>
                  </a:extLst>
                </a:gridCol>
                <a:gridCol w="4275878">
                  <a:extLst>
                    <a:ext uri="{9D8B030D-6E8A-4147-A177-3AD203B41FA5}">
                      <a16:colId xmlns:a16="http://schemas.microsoft.com/office/drawing/2014/main" val="3783025500"/>
                    </a:ext>
                  </a:extLst>
                </a:gridCol>
              </a:tblGrid>
              <a:tr h="240586">
                <a:tc>
                  <a:txBody>
                    <a:bodyPr/>
                    <a:lstStyle/>
                    <a:p>
                      <a:r>
                        <a:rPr lang="en-GB" sz="1200" b="1" dirty="0"/>
                        <a:t>Scheme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/>
                        <a:t>Description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942289"/>
                  </a:ext>
                </a:extLst>
              </a:tr>
              <a:tr h="632655">
                <a:tc>
                  <a:txBody>
                    <a:bodyPr/>
                    <a:lstStyle/>
                    <a:p>
                      <a:r>
                        <a:rPr lang="en-GB" sz="1200" b="1" dirty="0"/>
                        <a:t>DAF (German Labour Force)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09975"/>
                  </a:ext>
                </a:extLst>
              </a:tr>
              <a:tr h="63265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b="1" dirty="0"/>
                        <a:t>KDF (Strength through Joy)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0666085"/>
                  </a:ext>
                </a:extLst>
              </a:tr>
              <a:tr h="632655">
                <a:tc>
                  <a:txBody>
                    <a:bodyPr/>
                    <a:lstStyle/>
                    <a:p>
                      <a:r>
                        <a:rPr lang="en-GB" sz="1200" b="1" dirty="0"/>
                        <a:t>SDA (Beauty of Labour)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1488321"/>
                  </a:ext>
                </a:extLst>
              </a:tr>
            </a:tbl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5573491-785B-1B48-97E5-8A22C8DFF9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105296"/>
              </p:ext>
            </p:extLst>
          </p:nvPr>
        </p:nvGraphicFramePr>
        <p:xfrm>
          <a:off x="6203576" y="3792070"/>
          <a:ext cx="5680362" cy="3017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40181">
                  <a:extLst>
                    <a:ext uri="{9D8B030D-6E8A-4147-A177-3AD203B41FA5}">
                      <a16:colId xmlns:a16="http://schemas.microsoft.com/office/drawing/2014/main" val="1056267726"/>
                    </a:ext>
                  </a:extLst>
                </a:gridCol>
                <a:gridCol w="2840181">
                  <a:extLst>
                    <a:ext uri="{9D8B030D-6E8A-4147-A177-3AD203B41FA5}">
                      <a16:colId xmlns:a16="http://schemas.microsoft.com/office/drawing/2014/main" val="3794594943"/>
                    </a:ext>
                  </a:extLst>
                </a:gridCol>
              </a:tblGrid>
              <a:tr h="253121">
                <a:tc>
                  <a:txBody>
                    <a:bodyPr/>
                    <a:lstStyle/>
                    <a:p>
                      <a:r>
                        <a:rPr lang="en-GB" sz="1200" b="1" dirty="0"/>
                        <a:t>Question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/>
                        <a:t>Answer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388202"/>
                  </a:ext>
                </a:extLst>
              </a:tr>
              <a:tr h="261558">
                <a:tc>
                  <a:txBody>
                    <a:bodyPr/>
                    <a:lstStyle/>
                    <a:p>
                      <a:r>
                        <a:rPr lang="en-GB" sz="1200" dirty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1269965"/>
                  </a:ext>
                </a:extLst>
              </a:tr>
              <a:tr h="261558">
                <a:tc>
                  <a:txBody>
                    <a:bodyPr/>
                    <a:lstStyle/>
                    <a:p>
                      <a:r>
                        <a:rPr lang="en-GB" sz="1200" dirty="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1875449"/>
                  </a:ext>
                </a:extLst>
              </a:tr>
              <a:tr h="261558">
                <a:tc>
                  <a:txBody>
                    <a:bodyPr/>
                    <a:lstStyle/>
                    <a:p>
                      <a:r>
                        <a:rPr lang="en-GB" sz="1200" dirty="0"/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2355683"/>
                  </a:ext>
                </a:extLst>
              </a:tr>
              <a:tr h="261558">
                <a:tc>
                  <a:txBody>
                    <a:bodyPr/>
                    <a:lstStyle/>
                    <a:p>
                      <a:r>
                        <a:rPr lang="en-GB" sz="1200" dirty="0"/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436115"/>
                  </a:ext>
                </a:extLst>
              </a:tr>
              <a:tr h="261558">
                <a:tc>
                  <a:txBody>
                    <a:bodyPr/>
                    <a:lstStyle/>
                    <a:p>
                      <a:r>
                        <a:rPr lang="en-GB" sz="1200" dirty="0"/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0483584"/>
                  </a:ext>
                </a:extLst>
              </a:tr>
              <a:tr h="261558">
                <a:tc>
                  <a:txBody>
                    <a:bodyPr/>
                    <a:lstStyle/>
                    <a:p>
                      <a:r>
                        <a:rPr lang="en-GB" sz="1200" dirty="0"/>
                        <a:t>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3371606"/>
                  </a:ext>
                </a:extLst>
              </a:tr>
              <a:tr h="261558">
                <a:tc>
                  <a:txBody>
                    <a:bodyPr/>
                    <a:lstStyle/>
                    <a:p>
                      <a:r>
                        <a:rPr lang="en-GB" sz="1200" dirty="0"/>
                        <a:t>7.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8430745"/>
                  </a:ext>
                </a:extLst>
              </a:tr>
              <a:tr h="261558">
                <a:tc>
                  <a:txBody>
                    <a:bodyPr/>
                    <a:lstStyle/>
                    <a:p>
                      <a:r>
                        <a:rPr lang="en-GB" sz="1200" dirty="0"/>
                        <a:t>8.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957012"/>
                  </a:ext>
                </a:extLst>
              </a:tr>
              <a:tr h="261558">
                <a:tc>
                  <a:txBody>
                    <a:bodyPr/>
                    <a:lstStyle/>
                    <a:p>
                      <a:r>
                        <a:rPr lang="en-GB" sz="1200" dirty="0"/>
                        <a:t>9.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1037527"/>
                  </a:ext>
                </a:extLst>
              </a:tr>
              <a:tr h="261558">
                <a:tc>
                  <a:txBody>
                    <a:bodyPr/>
                    <a:lstStyle/>
                    <a:p>
                      <a:r>
                        <a:rPr lang="en-GB" sz="1200" dirty="0"/>
                        <a:t>10.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56983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926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600" dirty="0">
                <a:cs typeface="Arial"/>
              </a:rPr>
              <a:t>Year 11 Weekly Homework Spring  2.5                       </a:t>
            </a:r>
            <a:r>
              <a:rPr lang="en-GB" sz="1600" dirty="0">
                <a:solidFill>
                  <a:srgbClr val="000000"/>
                </a:solidFill>
                <a:cs typeface="Arial"/>
              </a:rPr>
              <a:t>                   </a:t>
            </a:r>
            <a:r>
              <a:rPr lang="en-GB" sz="1600" b="1" dirty="0">
                <a:solidFill>
                  <a:schemeClr val="tx1"/>
                </a:solidFill>
                <a:cs typeface="Arial"/>
              </a:rPr>
              <a:t>Elizabeth: Poverty  </a:t>
            </a:r>
            <a:r>
              <a:rPr lang="en-GB" sz="1600" b="1" dirty="0">
                <a:cs typeface="Arial"/>
              </a:rPr>
              <a:t>                                                                          </a:t>
            </a:r>
            <a:r>
              <a:rPr lang="en-GB" sz="1600" dirty="0">
                <a:cs typeface="Arial"/>
              </a:rPr>
              <a:t>KB 89-91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4438444"/>
              </p:ext>
            </p:extLst>
          </p:nvPr>
        </p:nvGraphicFramePr>
        <p:xfrm>
          <a:off x="121915" y="676120"/>
          <a:ext cx="11956872" cy="60156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3079250">
                <a:tc>
                  <a:txBody>
                    <a:bodyPr/>
                    <a:lstStyle/>
                    <a:p>
                      <a:r>
                        <a:rPr lang="en-GB" sz="1200" b="1" baseline="0">
                          <a:latin typeface="Arial"/>
                          <a:cs typeface="Arial"/>
                        </a:rPr>
                        <a:t>1. List as many punishments for the Poor as you can:</a:t>
                      </a:r>
                      <a:endParaRPr lang="en-GB" sz="1200" b="1" i="0" u="none" strike="noStrike" baseline="0" noProof="0">
                        <a:latin typeface="Arial"/>
                        <a:cs typeface="Arial"/>
                      </a:endParaRPr>
                    </a:p>
                    <a:p>
                      <a:pPr lvl="0">
                        <a:buNone/>
                      </a:pPr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pPr marL="171450" lvl="0" indent="-171450">
                        <a:buFont typeface="Wingdings"/>
                        <a:buChar char="Ø"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  </a:t>
                      </a:r>
                    </a:p>
                    <a:p>
                      <a:pPr marL="171450" lvl="0" indent="-171450">
                        <a:buFont typeface="Wingdings"/>
                        <a:buChar char="Ø"/>
                      </a:pPr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pPr marL="171450" lvl="0" indent="-171450">
                        <a:buFont typeface="Wingdings"/>
                        <a:buChar char="Ø"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   </a:t>
                      </a:r>
                    </a:p>
                    <a:p>
                      <a:pPr marL="171450" lvl="0" indent="-171450">
                        <a:buFont typeface="Wingdings"/>
                        <a:buChar char="Ø"/>
                      </a:pPr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pPr marL="171450" lvl="0" indent="-171450">
                        <a:buFont typeface="Wingdings"/>
                        <a:buChar char="Ø"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  </a:t>
                      </a: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r>
                        <a:rPr lang="en-GB" sz="1200" b="0" i="0" u="none" strike="noStrike" baseline="0" noProof="0">
                          <a:latin typeface="Arial"/>
                          <a:cs typeface="Arial"/>
                        </a:rPr>
                        <a:t>What was the one place the Poor could go for help after the monasteries had closed?</a:t>
                      </a:r>
                      <a:endParaRPr lang="en-GB" sz="1200" b="0" i="0" u="none" strike="noStrike" baseline="0" noProof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1" dirty="0">
                          <a:latin typeface="Arial"/>
                          <a:cs typeface="Arial"/>
                        </a:rPr>
                        <a:t> 2.</a:t>
                      </a: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1200" b="1" dirty="0">
                          <a:latin typeface="Arial"/>
                          <a:cs typeface="Arial"/>
                        </a:rPr>
                        <a:t>Match the description to the cause of poverty.</a:t>
                      </a:r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200" b="1" dirty="0">
                        <a:latin typeface="Arial"/>
                        <a:cs typeface="Arial"/>
                      </a:endParaRPr>
                    </a:p>
                    <a:p>
                      <a:endParaRPr lang="en-GB" sz="1200" b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936375">
                <a:tc>
                  <a:txBody>
                    <a:bodyPr/>
                    <a:lstStyle/>
                    <a:p>
                      <a:pPr marL="228600" indent="-228600">
                        <a:buAutoNum type="arabicPeriod" startAt="3"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For each statement decide whether it applies to York/Ipswich/Norwich.</a:t>
                      </a:r>
                    </a:p>
                    <a:p>
                      <a:pPr marL="0" lvl="0" indent="0">
                        <a:lnSpc>
                          <a:spcPct val="150000"/>
                        </a:lnSpc>
                        <a:buNone/>
                      </a:pPr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endParaRPr lang="en-GB" sz="1200" b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>
                          <a:latin typeface="Arial"/>
                          <a:cs typeface="Arial"/>
                        </a:rPr>
                        <a:t>4.</a:t>
                      </a:r>
                      <a:r>
                        <a:rPr lang="en-GB" sz="1200" b="1" baseline="0">
                          <a:latin typeface="Arial"/>
                          <a:cs typeface="Arial"/>
                        </a:rPr>
                        <a:t> The Poor Law</a:t>
                      </a:r>
                      <a:endParaRPr lang="en-GB" sz="1200" b="1" i="0" u="none" strike="noStrike" baseline="0" noProof="0" dirty="0">
                        <a:latin typeface="Arial"/>
                      </a:endParaRPr>
                    </a:p>
                    <a:p>
                      <a:pPr lvl="0">
                        <a:buNone/>
                      </a:pPr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pPr lvl="0">
                        <a:buNone/>
                      </a:pPr>
                      <a:r>
                        <a:rPr lang="en-GB" sz="1200" b="1" baseline="0">
                          <a:latin typeface="Arial"/>
                          <a:cs typeface="Arial"/>
                        </a:rPr>
                        <a:t>Define the Poor Law:</a:t>
                      </a:r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800" b="0" baseline="0">
                          <a:latin typeface="+mn-lt"/>
                          <a:cs typeface="Arial"/>
                        </a:rPr>
                        <a:t>____________________________________________________________________________________________________</a:t>
                      </a:r>
                      <a:endParaRPr lang="en-US" dirty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200" b="1" baseline="0" dirty="0">
                        <a:latin typeface="+mn-lt"/>
                        <a:cs typeface="Arial"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1" baseline="0">
                          <a:latin typeface="+mn-lt"/>
                          <a:cs typeface="Arial"/>
                        </a:rPr>
                        <a:t>In your opinion did the Poor Law work?</a:t>
                      </a:r>
                      <a:r>
                        <a:rPr lang="en-GB" sz="1800" b="1" baseline="0" dirty="0">
                          <a:latin typeface="+mn-lt"/>
                          <a:cs typeface="Arial"/>
                        </a:rPr>
                        <a:t> </a:t>
                      </a:r>
                      <a:endParaRPr lang="en-US" dirty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800" b="0" baseline="0">
                          <a:latin typeface="+mn-lt"/>
                          <a:cs typeface="Arial"/>
                        </a:rPr>
                        <a:t>________________________________________________________________________________________________________________________________________________________________________________________________________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598FD5F-037B-4DC5-B671-A1B00A95FB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5400139"/>
              </p:ext>
            </p:extLst>
          </p:nvPr>
        </p:nvGraphicFramePr>
        <p:xfrm>
          <a:off x="259939" y="4017616"/>
          <a:ext cx="5680364" cy="26533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6313">
                  <a:extLst>
                    <a:ext uri="{9D8B030D-6E8A-4147-A177-3AD203B41FA5}">
                      <a16:colId xmlns:a16="http://schemas.microsoft.com/office/drawing/2014/main" val="2973029421"/>
                    </a:ext>
                  </a:extLst>
                </a:gridCol>
                <a:gridCol w="4764051">
                  <a:extLst>
                    <a:ext uri="{9D8B030D-6E8A-4147-A177-3AD203B41FA5}">
                      <a16:colId xmlns:a16="http://schemas.microsoft.com/office/drawing/2014/main" val="1850538843"/>
                    </a:ext>
                  </a:extLst>
                </a:gridCol>
              </a:tblGrid>
              <a:tr h="257520">
                <a:tc>
                  <a:txBody>
                    <a:bodyPr/>
                    <a:lstStyle/>
                    <a:p>
                      <a:r>
                        <a:rPr lang="en-GB" sz="1200" b="1" dirty="0"/>
                        <a:t>Town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b="1" dirty="0"/>
                        <a:t>Statement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4993054"/>
                  </a:ext>
                </a:extLst>
              </a:tr>
              <a:tr h="465988">
                <a:tc>
                  <a:txBody>
                    <a:bodyPr/>
                    <a:lstStyle/>
                    <a:p>
                      <a:endParaRPr lang="en-GB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b="0" dirty="0"/>
                        <a:t>Used House of Correction.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7148626"/>
                  </a:ext>
                </a:extLst>
              </a:tr>
              <a:tr h="465988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/>
                        <a:t>Issued licenses to beggars and had a Master beggar.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2690051"/>
                  </a:ext>
                </a:extLst>
              </a:tr>
              <a:tr h="465988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aseline="0" dirty="0"/>
                        <a:t>A hospital was established for the Poor.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051229"/>
                  </a:ext>
                </a:extLst>
              </a:tr>
              <a:tr h="465988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baseline="0"/>
                        <a:t>Taxed the rich to help pay for help for the poor.</a:t>
                      </a:r>
                      <a:endParaRPr lang="en-GB" sz="12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6150388"/>
                  </a:ext>
                </a:extLst>
              </a:tr>
              <a:tr h="515040">
                <a:tc>
                  <a:txBody>
                    <a:bodyPr/>
                    <a:lstStyle/>
                    <a:p>
                      <a:endParaRPr lang="en-GB" sz="12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aseline="0" dirty="0"/>
                        <a:t>Youth training scheme was set up.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3537947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0BB061F4-2A0B-4CA5-B0C2-D9E5374395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811240"/>
              </p:ext>
            </p:extLst>
          </p:nvPr>
        </p:nvGraphicFramePr>
        <p:xfrm>
          <a:off x="6226543" y="1027126"/>
          <a:ext cx="5680363" cy="26304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2520">
                  <a:extLst>
                    <a:ext uri="{9D8B030D-6E8A-4147-A177-3AD203B41FA5}">
                      <a16:colId xmlns:a16="http://schemas.microsoft.com/office/drawing/2014/main" val="2973029421"/>
                    </a:ext>
                  </a:extLst>
                </a:gridCol>
                <a:gridCol w="4567843">
                  <a:extLst>
                    <a:ext uri="{9D8B030D-6E8A-4147-A177-3AD203B41FA5}">
                      <a16:colId xmlns:a16="http://schemas.microsoft.com/office/drawing/2014/main" val="1850538843"/>
                    </a:ext>
                  </a:extLst>
                </a:gridCol>
              </a:tblGrid>
              <a:tr h="327516">
                <a:tc>
                  <a:txBody>
                    <a:bodyPr/>
                    <a:lstStyle/>
                    <a:p>
                      <a:r>
                        <a:rPr lang="en-GB" sz="1200" b="1" dirty="0"/>
                        <a:t>Term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4993054"/>
                  </a:ext>
                </a:extLst>
              </a:tr>
              <a:tr h="575739">
                <a:tc>
                  <a:txBody>
                    <a:bodyPr/>
                    <a:lstStyle/>
                    <a:p>
                      <a:r>
                        <a:rPr lang="en-GB" sz="1200" b="0"/>
                        <a:t>Farming</a:t>
                      </a:r>
                      <a:endParaRPr lang="en-GB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b="0"/>
                        <a:t>Unemployed had nowhere to go for help when the Monasteries closed.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7148626"/>
                  </a:ext>
                </a:extLst>
              </a:tr>
              <a:tr h="575739">
                <a:tc>
                  <a:txBody>
                    <a:bodyPr/>
                    <a:lstStyle/>
                    <a:p>
                      <a:r>
                        <a:rPr lang="en-GB" sz="1200"/>
                        <a:t>Ban on private armies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aseline="0"/>
                        <a:t>The birth rate was increasing and the death rate decreasing.</a:t>
                      </a:r>
                      <a:endParaRPr lang="en-GB" sz="12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2690051"/>
                  </a:ext>
                </a:extLst>
              </a:tr>
              <a:tr h="575739">
                <a:tc>
                  <a:txBody>
                    <a:bodyPr/>
                    <a:lstStyle/>
                    <a:p>
                      <a:r>
                        <a:rPr lang="en-GB" sz="1200"/>
                        <a:t>Population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aseline="0"/>
                        <a:t>Many soldiers were out of work</a:t>
                      </a:r>
                      <a:endParaRPr lang="en-GB" sz="12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051229"/>
                  </a:ext>
                </a:extLst>
              </a:tr>
              <a:tr h="5757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/>
                        <a:t>Reformation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aseline="0"/>
                        <a:t>Farming switcher to sheep farming, requiring less labour.</a:t>
                      </a:r>
                      <a:endParaRPr lang="en-GB" sz="12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35379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9735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600" dirty="0">
                <a:cs typeface="Arial"/>
              </a:rPr>
              <a:t>Year 11 Weekly Homework Spring 2.6		</a:t>
            </a:r>
            <a:r>
              <a:rPr lang="en-GB" sz="1600" b="1" dirty="0">
                <a:solidFill>
                  <a:schemeClr val="tx1"/>
                </a:solidFill>
                <a:cs typeface="Arial"/>
              </a:rPr>
              <a:t>Elizabeth: Exploration                                                               </a:t>
            </a:r>
            <a:r>
              <a:rPr lang="en-GB" sz="1600" dirty="0">
                <a:cs typeface="Arial"/>
              </a:rPr>
              <a:t>KB 92-94</a:t>
            </a:r>
            <a:endParaRPr lang="en-GB" sz="1600" dirty="0">
              <a:latin typeface="Arial" panose="020B0604020202020204" pitchFamily="34" charset="0"/>
              <a:cs typeface="Arial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2324910"/>
              </p:ext>
            </p:extLst>
          </p:nvPr>
        </p:nvGraphicFramePr>
        <p:xfrm>
          <a:off x="121915" y="642253"/>
          <a:ext cx="11956872" cy="61215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2941206">
                <a:tc>
                  <a:txBody>
                    <a:bodyPr/>
                    <a:lstStyle/>
                    <a:p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1. Use the look, cover, write, check method to define the following terms:</a:t>
                      </a:r>
                    </a:p>
                    <a:p>
                      <a:endParaRPr lang="en-US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r>
                        <a:rPr lang="en-GB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</a:t>
                      </a: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latin typeface="Arial"/>
                          <a:cs typeface="Arial"/>
                        </a:rPr>
                        <a:t>2.</a:t>
                      </a: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 Rank the reasons why Drake went exploring in order of importance and explain your ranking: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baseline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3180362">
                <a:tc>
                  <a:txBody>
                    <a:bodyPr/>
                    <a:lstStyle/>
                    <a:p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3. Answer the following questions:</a:t>
                      </a:r>
                    </a:p>
                    <a:p>
                      <a:endParaRPr lang="en-GB" sz="1200" b="1" baseline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</a:t>
                      </a:r>
                      <a:r>
                        <a:rPr lang="en-GB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Decide whether each statement supports the idea that voyages made England more powerful: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9902025"/>
              </p:ext>
            </p:extLst>
          </p:nvPr>
        </p:nvGraphicFramePr>
        <p:xfrm>
          <a:off x="260461" y="896892"/>
          <a:ext cx="5680364" cy="26442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5296">
                  <a:extLst>
                    <a:ext uri="{9D8B030D-6E8A-4147-A177-3AD203B41FA5}">
                      <a16:colId xmlns:a16="http://schemas.microsoft.com/office/drawing/2014/main" val="3720703643"/>
                    </a:ext>
                  </a:extLst>
                </a:gridCol>
                <a:gridCol w="3995068">
                  <a:extLst>
                    <a:ext uri="{9D8B030D-6E8A-4147-A177-3AD203B41FA5}">
                      <a16:colId xmlns:a16="http://schemas.microsoft.com/office/drawing/2014/main" val="2039205728"/>
                    </a:ext>
                  </a:extLst>
                </a:gridCol>
              </a:tblGrid>
              <a:tr h="180879">
                <a:tc>
                  <a:txBody>
                    <a:bodyPr/>
                    <a:lstStyle/>
                    <a:p>
                      <a:r>
                        <a:rPr lang="en-GB" sz="1200" b="1" dirty="0"/>
                        <a:t>Term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/>
                        <a:t>Definition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194644"/>
                  </a:ext>
                </a:extLst>
              </a:tr>
              <a:tr h="473980">
                <a:tc>
                  <a:txBody>
                    <a:bodyPr/>
                    <a:lstStyle/>
                    <a:p>
                      <a:r>
                        <a:rPr lang="en-GB" sz="1200" dirty="0"/>
                        <a:t>Circumnavigate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731674"/>
                  </a:ext>
                </a:extLst>
              </a:tr>
              <a:tr h="473980">
                <a:tc>
                  <a:txBody>
                    <a:bodyPr/>
                    <a:lstStyle/>
                    <a:p>
                      <a:r>
                        <a:rPr lang="en-GB" sz="1200" dirty="0"/>
                        <a:t>Astrolabe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4832151"/>
                  </a:ext>
                </a:extLst>
              </a:tr>
              <a:tr h="473980">
                <a:tc>
                  <a:txBody>
                    <a:bodyPr/>
                    <a:lstStyle/>
                    <a:p>
                      <a:r>
                        <a:rPr lang="en-GB" sz="1200" dirty="0"/>
                        <a:t>Privateers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0129559"/>
                  </a:ext>
                </a:extLst>
              </a:tr>
              <a:tr h="473980">
                <a:tc>
                  <a:txBody>
                    <a:bodyPr/>
                    <a:lstStyle/>
                    <a:p>
                      <a:r>
                        <a:rPr lang="en-GB" sz="1200" dirty="0"/>
                        <a:t>Lateen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4811332"/>
                  </a:ext>
                </a:extLst>
              </a:tr>
              <a:tr h="473980">
                <a:tc>
                  <a:txBody>
                    <a:bodyPr/>
                    <a:lstStyle/>
                    <a:p>
                      <a:r>
                        <a:rPr lang="en-GB" sz="1200" dirty="0"/>
                        <a:t>Colony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8041640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A070BDD-5C75-B444-8A30-615C546ADA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730076"/>
              </p:ext>
            </p:extLst>
          </p:nvPr>
        </p:nvGraphicFramePr>
        <p:xfrm>
          <a:off x="6173333" y="1218118"/>
          <a:ext cx="3060826" cy="22620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9226">
                  <a:extLst>
                    <a:ext uri="{9D8B030D-6E8A-4147-A177-3AD203B41FA5}">
                      <a16:colId xmlns:a16="http://schemas.microsoft.com/office/drawing/2014/main" val="3947290527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27909438"/>
                    </a:ext>
                  </a:extLst>
                </a:gridCol>
              </a:tblGrid>
              <a:tr h="383175">
                <a:tc>
                  <a:txBody>
                    <a:bodyPr/>
                    <a:lstStyle/>
                    <a:p>
                      <a:r>
                        <a:rPr lang="en-US" sz="1200" b="1" dirty="0"/>
                        <a:t>Reasons why Drake went exploring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Ranking (1</a:t>
                      </a:r>
                      <a:r>
                        <a:rPr lang="en-US" sz="1200" b="1" baseline="30000" dirty="0"/>
                        <a:t>st</a:t>
                      </a:r>
                      <a:r>
                        <a:rPr lang="en-US" sz="1200" b="1" dirty="0"/>
                        <a:t> most important, 4</a:t>
                      </a:r>
                      <a:r>
                        <a:rPr lang="en-US" sz="1200" b="1" baseline="30000" dirty="0"/>
                        <a:t>th</a:t>
                      </a:r>
                      <a:r>
                        <a:rPr lang="en-US" sz="1200" b="1" dirty="0"/>
                        <a:t> least important)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311132"/>
                  </a:ext>
                </a:extLst>
              </a:tr>
              <a:tr h="383175">
                <a:tc>
                  <a:txBody>
                    <a:bodyPr/>
                    <a:lstStyle/>
                    <a:p>
                      <a:r>
                        <a:rPr lang="en-US" sz="1200" dirty="0"/>
                        <a:t>Wealth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7047842"/>
                  </a:ext>
                </a:extLst>
              </a:tr>
              <a:tr h="383175">
                <a:tc>
                  <a:txBody>
                    <a:bodyPr/>
                    <a:lstStyle/>
                    <a:p>
                      <a:r>
                        <a:rPr lang="en-US" sz="1200" dirty="0"/>
                        <a:t>Revenge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5046408"/>
                  </a:ext>
                </a:extLst>
              </a:tr>
              <a:tr h="383175">
                <a:tc>
                  <a:txBody>
                    <a:bodyPr/>
                    <a:lstStyle/>
                    <a:p>
                      <a:r>
                        <a:rPr lang="en-US" sz="1200" dirty="0"/>
                        <a:t>New Technology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0069362"/>
                  </a:ext>
                </a:extLst>
              </a:tr>
              <a:tr h="472408">
                <a:tc>
                  <a:txBody>
                    <a:bodyPr/>
                    <a:lstStyle/>
                    <a:p>
                      <a:r>
                        <a:rPr lang="en-US" sz="1200" dirty="0"/>
                        <a:t>Colonies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642012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F9C7EB3C-CD9E-C84C-BC1A-551FA6331CCB}"/>
              </a:ext>
            </a:extLst>
          </p:cNvPr>
          <p:cNvSpPr txBox="1"/>
          <p:nvPr/>
        </p:nvSpPr>
        <p:spPr>
          <a:xfrm>
            <a:off x="9350289" y="972090"/>
            <a:ext cx="2581250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_______________________________</a:t>
            </a:r>
          </a:p>
          <a:p>
            <a:pPr lvl="0">
              <a:lnSpc>
                <a:spcPct val="200000"/>
              </a:lnSpc>
              <a:defRPr/>
            </a:pP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_______________________________</a:t>
            </a:r>
          </a:p>
          <a:p>
            <a:pPr>
              <a:lnSpc>
                <a:spcPct val="200000"/>
              </a:lnSpc>
            </a:pP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_______________________________</a:t>
            </a:r>
          </a:p>
          <a:p>
            <a:pPr lvl="0">
              <a:lnSpc>
                <a:spcPct val="200000"/>
              </a:lnSpc>
              <a:defRPr/>
            </a:pP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_______________________________</a:t>
            </a:r>
          </a:p>
          <a:p>
            <a:pPr>
              <a:lnSpc>
                <a:spcPct val="200000"/>
              </a:lnSpc>
            </a:pP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_______________________________</a:t>
            </a:r>
          </a:p>
          <a:p>
            <a:pPr lvl="0">
              <a:lnSpc>
                <a:spcPct val="200000"/>
              </a:lnSpc>
              <a:defRPr/>
            </a:pP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_______________________________</a:t>
            </a:r>
          </a:p>
          <a:p>
            <a:pPr>
              <a:lnSpc>
                <a:spcPct val="200000"/>
              </a:lnSpc>
            </a:pP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_______________________________</a:t>
            </a:r>
          </a:p>
          <a:p>
            <a:endParaRPr lang="en-US" sz="1200" dirty="0"/>
          </a:p>
        </p:txBody>
      </p:sp>
      <p:graphicFrame>
        <p:nvGraphicFramePr>
          <p:cNvPr id="13" name="Table 18">
            <a:extLst>
              <a:ext uri="{FF2B5EF4-FFF2-40B4-BE49-F238E27FC236}">
                <a16:creationId xmlns:a16="http://schemas.microsoft.com/office/drawing/2014/main" id="{545585F4-734A-314B-A8BC-2B9BC90D5A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8965700"/>
              </p:ext>
            </p:extLst>
          </p:nvPr>
        </p:nvGraphicFramePr>
        <p:xfrm>
          <a:off x="242977" y="3964139"/>
          <a:ext cx="5715332" cy="26278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57666">
                  <a:extLst>
                    <a:ext uri="{9D8B030D-6E8A-4147-A177-3AD203B41FA5}">
                      <a16:colId xmlns:a16="http://schemas.microsoft.com/office/drawing/2014/main" val="3725757236"/>
                    </a:ext>
                  </a:extLst>
                </a:gridCol>
                <a:gridCol w="2857666">
                  <a:extLst>
                    <a:ext uri="{9D8B030D-6E8A-4147-A177-3AD203B41FA5}">
                      <a16:colId xmlns:a16="http://schemas.microsoft.com/office/drawing/2014/main" val="3841971527"/>
                    </a:ext>
                  </a:extLst>
                </a:gridCol>
              </a:tblGrid>
              <a:tr h="341811">
                <a:tc>
                  <a:txBody>
                    <a:bodyPr/>
                    <a:lstStyle/>
                    <a:p>
                      <a:r>
                        <a:rPr lang="en-GB" sz="1200" b="1" dirty="0"/>
                        <a:t>Question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/>
                        <a:t>Answer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1669276"/>
                  </a:ext>
                </a:extLst>
              </a:tr>
              <a:tr h="341811">
                <a:tc>
                  <a:txBody>
                    <a:bodyPr/>
                    <a:lstStyle/>
                    <a:p>
                      <a:r>
                        <a:rPr lang="en-GB" sz="1200" dirty="0"/>
                        <a:t>1. Who tried and failed to find a sea route to the east 3 times?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7879754"/>
                  </a:ext>
                </a:extLst>
              </a:tr>
              <a:tr h="341811">
                <a:tc>
                  <a:txBody>
                    <a:bodyPr/>
                    <a:lstStyle/>
                    <a:p>
                      <a:r>
                        <a:rPr lang="en-GB" sz="1200" dirty="0"/>
                        <a:t>2.  When did Hawkins complete his first slave trade journey?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7877505"/>
                  </a:ext>
                </a:extLst>
              </a:tr>
              <a:tr h="341811">
                <a:tc>
                  <a:txBody>
                    <a:bodyPr/>
                    <a:lstStyle/>
                    <a:p>
                      <a:r>
                        <a:rPr lang="en-GB" sz="1200" dirty="0"/>
                        <a:t>3. Why did the demand for slaves grow over time?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6794808"/>
                  </a:ext>
                </a:extLst>
              </a:tr>
              <a:tr h="341811">
                <a:tc>
                  <a:txBody>
                    <a:bodyPr/>
                    <a:lstStyle/>
                    <a:p>
                      <a:r>
                        <a:rPr lang="en-GB" sz="1200" dirty="0"/>
                        <a:t>4. In which country was the trade company Muscovy established?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4630651"/>
                  </a:ext>
                </a:extLst>
              </a:tr>
              <a:tr h="341811">
                <a:tc>
                  <a:txBody>
                    <a:bodyPr/>
                    <a:lstStyle/>
                    <a:p>
                      <a:r>
                        <a:rPr lang="en-GB" sz="1200" dirty="0"/>
                        <a:t>5. Which country was the trade company Eastland established in?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3654829"/>
                  </a:ext>
                </a:extLst>
              </a:tr>
            </a:tbl>
          </a:graphicData>
        </a:graphic>
      </p:graphicFrame>
      <p:graphicFrame>
        <p:nvGraphicFramePr>
          <p:cNvPr id="14" name="Table 18">
            <a:extLst>
              <a:ext uri="{FF2B5EF4-FFF2-40B4-BE49-F238E27FC236}">
                <a16:creationId xmlns:a16="http://schemas.microsoft.com/office/drawing/2014/main" id="{E504962C-0D92-D24C-A33A-BD9D7F62BC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4865655"/>
              </p:ext>
            </p:extLst>
          </p:nvPr>
        </p:nvGraphicFramePr>
        <p:xfrm>
          <a:off x="6160882" y="3985742"/>
          <a:ext cx="5886956" cy="27727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11021">
                  <a:extLst>
                    <a:ext uri="{9D8B030D-6E8A-4147-A177-3AD203B41FA5}">
                      <a16:colId xmlns:a16="http://schemas.microsoft.com/office/drawing/2014/main" val="3725757236"/>
                    </a:ext>
                  </a:extLst>
                </a:gridCol>
                <a:gridCol w="2075935">
                  <a:extLst>
                    <a:ext uri="{9D8B030D-6E8A-4147-A177-3AD203B41FA5}">
                      <a16:colId xmlns:a16="http://schemas.microsoft.com/office/drawing/2014/main" val="3841971527"/>
                    </a:ext>
                  </a:extLst>
                </a:gridCol>
              </a:tblGrid>
              <a:tr h="303897">
                <a:tc>
                  <a:txBody>
                    <a:bodyPr/>
                    <a:lstStyle/>
                    <a:p>
                      <a:r>
                        <a:rPr lang="en-GB" sz="1200" b="1" dirty="0"/>
                        <a:t>Statement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/>
                        <a:t>Supports or does not support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1669276"/>
                  </a:ext>
                </a:extLst>
              </a:tr>
              <a:tr h="430354">
                <a:tc>
                  <a:txBody>
                    <a:bodyPr/>
                    <a:lstStyle/>
                    <a:p>
                      <a:r>
                        <a:rPr lang="en-GB" sz="1200" dirty="0"/>
                        <a:t>Raleigh explored North America and had to give 1/5 of his profits to the crown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7879754"/>
                  </a:ext>
                </a:extLst>
              </a:tr>
              <a:tr h="430354">
                <a:tc>
                  <a:txBody>
                    <a:bodyPr/>
                    <a:lstStyle/>
                    <a:p>
                      <a:r>
                        <a:rPr lang="en-GB" sz="1200" dirty="0"/>
                        <a:t>Many of the first English colonies in North America failed such as Roanoke.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7877505"/>
                  </a:ext>
                </a:extLst>
              </a:tr>
              <a:tr h="430354">
                <a:tc>
                  <a:txBody>
                    <a:bodyPr/>
                    <a:lstStyle/>
                    <a:p>
                      <a:r>
                        <a:rPr lang="en-GB" sz="1200" dirty="0"/>
                        <a:t>Spain and Portugal were more successful in expanding their trade.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6794808"/>
                  </a:ext>
                </a:extLst>
              </a:tr>
              <a:tr h="430354">
                <a:tc>
                  <a:txBody>
                    <a:bodyPr/>
                    <a:lstStyle/>
                    <a:p>
                      <a:r>
                        <a:rPr lang="en-GB" sz="1200" dirty="0"/>
                        <a:t>England’s navy grew due to exploration which helped in 1588.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4630651"/>
                  </a:ext>
                </a:extLst>
              </a:tr>
              <a:tr h="602496">
                <a:tc>
                  <a:txBody>
                    <a:bodyPr/>
                    <a:lstStyle/>
                    <a:p>
                      <a:r>
                        <a:rPr lang="en-GB" sz="1200" dirty="0"/>
                        <a:t>Drake and Hawkins stole from Spanish ships and shared the treasure with the Queen. They also started England’s involvement in the slave trade.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36548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9641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600" dirty="0">
                <a:cs typeface="Arial"/>
              </a:rPr>
              <a:t>Year 11 Weekly </a:t>
            </a:r>
            <a:r>
              <a:rPr lang="en-GB" sz="1600" dirty="0">
                <a:solidFill>
                  <a:schemeClr val="tx1"/>
                </a:solidFill>
                <a:cs typeface="Arial"/>
              </a:rPr>
              <a:t>Homework</a:t>
            </a:r>
            <a:r>
              <a:rPr lang="en-GB" sz="1600" dirty="0">
                <a:cs typeface="Arial"/>
              </a:rPr>
              <a:t> Spring 2.7	</a:t>
            </a:r>
            <a:r>
              <a:rPr lang="en-GB" sz="1600" dirty="0">
                <a:solidFill>
                  <a:schemeClr val="tx1"/>
                </a:solidFill>
                <a:cs typeface="Arial"/>
              </a:rPr>
              <a:t>	</a:t>
            </a:r>
            <a:r>
              <a:rPr lang="en-GB" sz="1600" b="1" dirty="0">
                <a:solidFill>
                  <a:schemeClr val="tx1"/>
                </a:solidFill>
                <a:cs typeface="Arial"/>
              </a:rPr>
              <a:t>Power: Development of Trade Unionism </a:t>
            </a:r>
            <a:r>
              <a:rPr lang="en-GB" sz="1600" b="1" dirty="0">
                <a:solidFill>
                  <a:srgbClr val="FF0000"/>
                </a:solidFill>
                <a:cs typeface="Arial"/>
              </a:rPr>
              <a:t>                                                    </a:t>
            </a:r>
            <a:r>
              <a:rPr lang="en-GB" sz="1600" dirty="0">
                <a:cs typeface="Arial"/>
              </a:rPr>
              <a:t>KB 143-144</a:t>
            </a:r>
            <a:endParaRPr lang="en-GB" sz="1600" dirty="0">
              <a:latin typeface="Arial" panose="020B0604020202020204" pitchFamily="34" charset="0"/>
              <a:cs typeface="Arial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9071295"/>
              </p:ext>
            </p:extLst>
          </p:nvPr>
        </p:nvGraphicFramePr>
        <p:xfrm>
          <a:off x="121915" y="676120"/>
          <a:ext cx="11956872" cy="60333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3015804"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1. Match the term/event with the description: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200" b="1" dirty="0">
                          <a:latin typeface="Arial"/>
                          <a:cs typeface="Arial"/>
                        </a:rPr>
                        <a:t> 3.</a:t>
                      </a: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1200" b="1" dirty="0">
                          <a:latin typeface="Arial"/>
                          <a:cs typeface="Arial"/>
                        </a:rPr>
                        <a:t>Explain how the Trade Unionism links to the other events below:</a:t>
                      </a:r>
                      <a:endParaRPr lang="en-GB" sz="1200" b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sz="1200" b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3015804">
                <a:tc>
                  <a:txBody>
                    <a:bodyPr/>
                    <a:lstStyle/>
                    <a:p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2. Highlight each one of the statements whether it is a feature of New Model Unions or New Unionism.</a:t>
                      </a:r>
                    </a:p>
                    <a:p>
                      <a:pPr lvl="0">
                        <a:buNone/>
                      </a:pPr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pPr marL="171450" lvl="0" indent="-171450">
                        <a:buFont typeface="Wingdings"/>
                        <a:buChar char="Ø"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Mainly skilled workers.</a:t>
                      </a:r>
                    </a:p>
                    <a:p>
                      <a:pPr marL="171450" lvl="0" indent="-171450">
                        <a:buFont typeface="Wingdings"/>
                        <a:buChar char="Ø"/>
                      </a:pPr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pPr marL="171450" lvl="0" indent="-171450">
                        <a:buFont typeface="Wingdings"/>
                        <a:buChar char="Ø"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Mainly unskilled workers.</a:t>
                      </a:r>
                    </a:p>
                    <a:p>
                      <a:pPr marL="171450" lvl="0" indent="-171450">
                        <a:buFont typeface="Wingdings"/>
                        <a:buChar char="Ø"/>
                      </a:pPr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pPr marL="171450" lvl="0" indent="-171450">
                        <a:buFont typeface="Wingdings"/>
                        <a:buChar char="Ø"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Began 1851.</a:t>
                      </a:r>
                    </a:p>
                    <a:p>
                      <a:pPr marL="171450" lvl="0" indent="-171450">
                        <a:buFont typeface="Wingdings"/>
                        <a:buChar char="Ø"/>
                      </a:pPr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pPr marL="171450" lvl="0" indent="-171450">
                        <a:buFont typeface="Wingdings"/>
                        <a:buChar char="Ø"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More militant.</a:t>
                      </a:r>
                    </a:p>
                    <a:p>
                      <a:pPr marL="171450" lvl="0" indent="-171450">
                        <a:buFont typeface="Wingdings"/>
                        <a:buChar char="Ø"/>
                      </a:pPr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pPr marL="171450" lvl="0" indent="-171450">
                        <a:buFont typeface="Wingdings"/>
                        <a:buChar char="Ø"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Had success with the Dockers and Match Girls strikes.</a:t>
                      </a:r>
                    </a:p>
                    <a:p>
                      <a:pPr marL="171450" lvl="0" indent="-171450">
                        <a:buFont typeface="Wingdings"/>
                        <a:buChar char="Ø"/>
                      </a:pPr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pPr marL="171450" lvl="0" indent="-171450">
                        <a:buFont typeface="Wingdings"/>
                        <a:buChar char="Ø"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Negotiated rather than strike action.</a:t>
                      </a:r>
                    </a:p>
                    <a:p>
                      <a:pPr marL="171450" lvl="0" indent="-171450">
                        <a:buFont typeface="Wingdings"/>
                        <a:buChar char="Ø"/>
                      </a:pPr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pPr marL="171450" lvl="0" indent="-171450">
                        <a:buFont typeface="Wingdings"/>
                        <a:buChar char="Ø"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Helped gain the right to picket.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4. Answer the following questions.</a:t>
                      </a:r>
                    </a:p>
                    <a:p>
                      <a:pPr lvl="0">
                        <a:buNone/>
                      </a:pPr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pPr lvl="0">
                        <a:buNone/>
                      </a:pPr>
                      <a:endParaRPr lang="en-GB" sz="1200" b="1" baseline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393131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317319E-7F5D-4CA6-AFCC-6E9BA6C30B0A}"/>
              </a:ext>
            </a:extLst>
          </p:cNvPr>
          <p:cNvSpPr txBox="1"/>
          <p:nvPr/>
        </p:nvSpPr>
        <p:spPr>
          <a:xfrm>
            <a:off x="8562110" y="2119389"/>
            <a:ext cx="87283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400" dirty="0">
                <a:cs typeface="Calibri"/>
              </a:rPr>
              <a:t>Peasants Revolt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17319E-7F5D-4CA6-AFCC-6E9BA6C30B0A}"/>
              </a:ext>
            </a:extLst>
          </p:cNvPr>
          <p:cNvSpPr txBox="1"/>
          <p:nvPr/>
        </p:nvSpPr>
        <p:spPr>
          <a:xfrm>
            <a:off x="6343264" y="1159879"/>
            <a:ext cx="111178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 dirty="0">
                <a:cs typeface="Calibri"/>
              </a:rPr>
              <a:t>New Unionism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17319E-7F5D-4CA6-AFCC-6E9BA6C30B0A}"/>
              </a:ext>
            </a:extLst>
          </p:cNvPr>
          <p:cNvSpPr txBox="1"/>
          <p:nvPr/>
        </p:nvSpPr>
        <p:spPr>
          <a:xfrm>
            <a:off x="10762864" y="1159879"/>
            <a:ext cx="985791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 dirty="0">
                <a:cs typeface="Calibri"/>
              </a:rPr>
              <a:t>New Model Unions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17319E-7F5D-4CA6-AFCC-6E9BA6C30B0A}"/>
              </a:ext>
            </a:extLst>
          </p:cNvPr>
          <p:cNvSpPr txBox="1"/>
          <p:nvPr/>
        </p:nvSpPr>
        <p:spPr>
          <a:xfrm>
            <a:off x="6343264" y="2997429"/>
            <a:ext cx="540510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 dirty="0">
                <a:cs typeface="Calibri"/>
              </a:rPr>
              <a:t>Can you think of any other events that Trade Unionism is similar to? (think about causes/methods and tactics/success)</a:t>
            </a:r>
            <a:endParaRPr lang="en-US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EA82D8E-7C59-4F56-9140-E265ECB258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726153"/>
              </p:ext>
            </p:extLst>
          </p:nvPr>
        </p:nvGraphicFramePr>
        <p:xfrm>
          <a:off x="237907" y="1070092"/>
          <a:ext cx="5680364" cy="23621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5296">
                  <a:extLst>
                    <a:ext uri="{9D8B030D-6E8A-4147-A177-3AD203B41FA5}">
                      <a16:colId xmlns:a16="http://schemas.microsoft.com/office/drawing/2014/main" val="3720703643"/>
                    </a:ext>
                  </a:extLst>
                </a:gridCol>
                <a:gridCol w="3995068">
                  <a:extLst>
                    <a:ext uri="{9D8B030D-6E8A-4147-A177-3AD203B41FA5}">
                      <a16:colId xmlns:a16="http://schemas.microsoft.com/office/drawing/2014/main" val="2039205728"/>
                    </a:ext>
                  </a:extLst>
                </a:gridCol>
              </a:tblGrid>
              <a:tr h="363416">
                <a:tc>
                  <a:txBody>
                    <a:bodyPr/>
                    <a:lstStyle/>
                    <a:p>
                      <a:r>
                        <a:rPr lang="en-GB" sz="1200" b="1" dirty="0"/>
                        <a:t>Event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b="1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194644"/>
                  </a:ext>
                </a:extLst>
              </a:tr>
              <a:tr h="61780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/>
                        <a:t>Worker's Guilds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/>
                        <a:t>Robert Owen formed to bring all Trade Unions together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731674"/>
                  </a:ext>
                </a:extLst>
              </a:tr>
              <a:tr h="61780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/>
                        <a:t>1825 Combination 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/>
                        <a:t>Allowed Trade Unions to form and negotiate wages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4832151"/>
                  </a:ext>
                </a:extLst>
              </a:tr>
              <a:tr h="76317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/>
                        <a:t>Grand National Consolidated Trade Unions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/>
                        <a:t>Controlled prices in the Medieval period.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0129559"/>
                  </a:ext>
                </a:extLst>
              </a:tr>
            </a:tbl>
          </a:graphicData>
        </a:graphic>
      </p:graphicFrame>
      <p:graphicFrame>
        <p:nvGraphicFramePr>
          <p:cNvPr id="18" name="Table 18">
            <a:extLst>
              <a:ext uri="{FF2B5EF4-FFF2-40B4-BE49-F238E27FC236}">
                <a16:creationId xmlns:a16="http://schemas.microsoft.com/office/drawing/2014/main" id="{9AD90736-A5B0-422D-A4E2-3EFABF3324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9668040"/>
              </p:ext>
            </p:extLst>
          </p:nvPr>
        </p:nvGraphicFramePr>
        <p:xfrm>
          <a:off x="6182264" y="3968151"/>
          <a:ext cx="5715332" cy="27388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57666">
                  <a:extLst>
                    <a:ext uri="{9D8B030D-6E8A-4147-A177-3AD203B41FA5}">
                      <a16:colId xmlns:a16="http://schemas.microsoft.com/office/drawing/2014/main" val="3725757236"/>
                    </a:ext>
                  </a:extLst>
                </a:gridCol>
                <a:gridCol w="2857666">
                  <a:extLst>
                    <a:ext uri="{9D8B030D-6E8A-4147-A177-3AD203B41FA5}">
                      <a16:colId xmlns:a16="http://schemas.microsoft.com/office/drawing/2014/main" val="3841971527"/>
                    </a:ext>
                  </a:extLst>
                </a:gridCol>
              </a:tblGrid>
              <a:tr h="341811">
                <a:tc>
                  <a:txBody>
                    <a:bodyPr/>
                    <a:lstStyle/>
                    <a:p>
                      <a:r>
                        <a:rPr lang="en-GB" sz="1200" b="1" dirty="0"/>
                        <a:t>Question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/>
                        <a:t>Answer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1669276"/>
                  </a:ext>
                </a:extLst>
              </a:tr>
              <a:tr h="341811">
                <a:tc>
                  <a:txBody>
                    <a:bodyPr/>
                    <a:lstStyle/>
                    <a:p>
                      <a:r>
                        <a:rPr lang="en-GB" sz="1200" dirty="0"/>
                        <a:t>1. What crime were the </a:t>
                      </a:r>
                      <a:r>
                        <a:rPr lang="en-GB" sz="1200" dirty="0" err="1"/>
                        <a:t>Tolpuddle</a:t>
                      </a:r>
                      <a:r>
                        <a:rPr lang="en-GB" sz="1200" dirty="0"/>
                        <a:t> martyrs accused of?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7879754"/>
                  </a:ext>
                </a:extLst>
              </a:tr>
              <a:tr h="341811">
                <a:tc>
                  <a:txBody>
                    <a:bodyPr/>
                    <a:lstStyle/>
                    <a:p>
                      <a:r>
                        <a:rPr lang="en-GB" sz="1200" dirty="0"/>
                        <a:t>2.  What punishment did they receive?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7877505"/>
                  </a:ext>
                </a:extLst>
              </a:tr>
              <a:tr h="341811">
                <a:tc>
                  <a:txBody>
                    <a:bodyPr/>
                    <a:lstStyle/>
                    <a:p>
                      <a:r>
                        <a:rPr lang="en-GB" sz="1200" dirty="0"/>
                        <a:t>3. Why did the matchbox girls go on strike?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6794808"/>
                  </a:ext>
                </a:extLst>
              </a:tr>
              <a:tr h="341811">
                <a:tc>
                  <a:txBody>
                    <a:bodyPr/>
                    <a:lstStyle/>
                    <a:p>
                      <a:r>
                        <a:rPr lang="en-GB" sz="1200" dirty="0"/>
                        <a:t>4. Who helped the matchbox workers during the strike?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4630651"/>
                  </a:ext>
                </a:extLst>
              </a:tr>
              <a:tr h="341811">
                <a:tc>
                  <a:txBody>
                    <a:bodyPr/>
                    <a:lstStyle/>
                    <a:p>
                      <a:r>
                        <a:rPr lang="en-GB" sz="1200" dirty="0"/>
                        <a:t>5. Why did the Dockers go on strike?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3654829"/>
                  </a:ext>
                </a:extLst>
              </a:tr>
              <a:tr h="341811">
                <a:tc>
                  <a:txBody>
                    <a:bodyPr/>
                    <a:lstStyle/>
                    <a:p>
                      <a:r>
                        <a:rPr lang="en-GB" sz="1200" dirty="0"/>
                        <a:t>6. What tactics did the Dockers use during the strike?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61647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8396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600" dirty="0">
                <a:cs typeface="Arial"/>
              </a:rPr>
              <a:t>Year 11 Weekly </a:t>
            </a:r>
            <a:r>
              <a:rPr lang="en-GB" sz="1600" dirty="0">
                <a:solidFill>
                  <a:schemeClr val="tx1"/>
                </a:solidFill>
                <a:cs typeface="Arial"/>
              </a:rPr>
              <a:t>Homework</a:t>
            </a:r>
            <a:r>
              <a:rPr lang="en-GB" sz="1600" dirty="0">
                <a:cs typeface="Arial"/>
              </a:rPr>
              <a:t> Spring 2.8	</a:t>
            </a:r>
            <a:r>
              <a:rPr lang="en-GB" sz="1600" dirty="0">
                <a:solidFill>
                  <a:schemeClr val="tx1"/>
                </a:solidFill>
                <a:cs typeface="Arial"/>
              </a:rPr>
              <a:t>	</a:t>
            </a:r>
            <a:r>
              <a:rPr lang="en-GB" sz="1600" b="1" dirty="0">
                <a:solidFill>
                  <a:schemeClr val="tx1"/>
                </a:solidFill>
                <a:cs typeface="Arial"/>
              </a:rPr>
              <a:t>Power: The General Strike 1926</a:t>
            </a:r>
            <a:r>
              <a:rPr lang="en-GB" sz="1600" b="1" dirty="0">
                <a:solidFill>
                  <a:srgbClr val="FF0000"/>
                </a:solidFill>
                <a:cs typeface="Arial"/>
              </a:rPr>
              <a:t>                                                                    </a:t>
            </a:r>
            <a:r>
              <a:rPr lang="en-GB" sz="1600" dirty="0">
                <a:cs typeface="Arial"/>
              </a:rPr>
              <a:t>KB 148</a:t>
            </a:r>
            <a:endParaRPr lang="en-GB" sz="1600" dirty="0">
              <a:latin typeface="Arial" panose="020B0604020202020204" pitchFamily="34" charset="0"/>
              <a:cs typeface="Arial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3220848"/>
              </p:ext>
            </p:extLst>
          </p:nvPr>
        </p:nvGraphicFramePr>
        <p:xfrm>
          <a:off x="121915" y="676120"/>
          <a:ext cx="11956872" cy="60156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2954789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1. Define these key terms/individuals: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1" dirty="0">
                          <a:latin typeface="Arial"/>
                          <a:cs typeface="Arial"/>
                        </a:rPr>
                        <a:t> 2.</a:t>
                      </a: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 What happened on these key dates?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3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endParaRPr lang="en-GB" sz="1200" b="1" baseline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3060836">
                <a:tc>
                  <a:txBody>
                    <a:bodyPr/>
                    <a:lstStyle/>
                    <a:p>
                      <a:r>
                        <a:rPr lang="en-GB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Explain the significance of the American Revolution</a:t>
                      </a:r>
                    </a:p>
                    <a:p>
                      <a:endParaRPr lang="en-GB" sz="1200" b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200" b="1" dirty="0">
                          <a:latin typeface="Arial"/>
                          <a:cs typeface="Arial"/>
                        </a:rPr>
                        <a:t>4.</a:t>
                      </a: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 List the methods used by the TUC during the strike:</a:t>
                      </a:r>
                      <a:endParaRPr lang="en-GB" sz="1200" b="1" dirty="0">
                        <a:latin typeface="Arial"/>
                        <a:cs typeface="Arial"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pPr marL="171450" marR="0" lvl="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Ø"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  </a:t>
                      </a:r>
                    </a:p>
                    <a:p>
                      <a:pPr marL="171450" marR="0" lvl="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Ø"/>
                      </a:pPr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pPr marL="171450" marR="0" lvl="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Ø"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  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/>
                    </a:p>
                    <a:p>
                      <a:pPr marL="171450" marR="0" lvl="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Ø"/>
                      </a:pPr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pPr marL="171450" marR="0" lvl="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Ø"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  </a:t>
                      </a:r>
                      <a:endParaRPr lang="en-GB"/>
                    </a:p>
                    <a:p>
                      <a:pPr marL="171450" marR="0" lvl="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Ø"/>
                      </a:pPr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pPr marL="171450" marR="0" lvl="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Ø"/>
                      </a:pPr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pPr marL="171450" marR="0" lvl="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Ø"/>
                      </a:pPr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pPr marL="171450" marR="0" lvl="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Ø"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  </a:t>
                      </a:r>
                      <a:endParaRPr lang="en-GB"/>
                    </a:p>
                    <a:p>
                      <a:pPr marL="171450" marR="0" lvl="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Ø"/>
                      </a:pPr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Highlight any militant methods used.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37965"/>
              </p:ext>
            </p:extLst>
          </p:nvPr>
        </p:nvGraphicFramePr>
        <p:xfrm>
          <a:off x="240288" y="952330"/>
          <a:ext cx="5680364" cy="23589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5296">
                  <a:extLst>
                    <a:ext uri="{9D8B030D-6E8A-4147-A177-3AD203B41FA5}">
                      <a16:colId xmlns:a16="http://schemas.microsoft.com/office/drawing/2014/main" val="3720703643"/>
                    </a:ext>
                  </a:extLst>
                </a:gridCol>
                <a:gridCol w="3995068">
                  <a:extLst>
                    <a:ext uri="{9D8B030D-6E8A-4147-A177-3AD203B41FA5}">
                      <a16:colId xmlns:a16="http://schemas.microsoft.com/office/drawing/2014/main" val="2039205728"/>
                    </a:ext>
                  </a:extLst>
                </a:gridCol>
              </a:tblGrid>
              <a:tr h="298168">
                <a:tc>
                  <a:txBody>
                    <a:bodyPr/>
                    <a:lstStyle/>
                    <a:p>
                      <a:r>
                        <a:rPr lang="en-GB" sz="1200" b="1" dirty="0"/>
                        <a:t>Key term/Individual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b="1" dirty="0"/>
                        <a:t>Definition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194644"/>
                  </a:ext>
                </a:extLst>
              </a:tr>
              <a:tr h="51518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/>
                        <a:t>Stanley Baldwin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731674"/>
                  </a:ext>
                </a:extLst>
              </a:tr>
              <a:tr h="51518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/>
                        <a:t>General Strike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4832151"/>
                  </a:ext>
                </a:extLst>
              </a:tr>
              <a:tr h="51518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/>
                        <a:t>TUC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0129559"/>
                  </a:ext>
                </a:extLst>
              </a:tr>
              <a:tr h="515185">
                <a:tc>
                  <a:txBody>
                    <a:bodyPr/>
                    <a:lstStyle/>
                    <a:p>
                      <a:r>
                        <a:rPr lang="en-GB" sz="1200" dirty="0"/>
                        <a:t>Nationalised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4811332"/>
                  </a:ext>
                </a:extLst>
              </a:tr>
            </a:tbl>
          </a:graphicData>
        </a:graphic>
      </p:graphicFrame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CA2572D7-388C-4A6B-8724-4DCF644BBF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0484566"/>
              </p:ext>
            </p:extLst>
          </p:nvPr>
        </p:nvGraphicFramePr>
        <p:xfrm>
          <a:off x="240288" y="3939094"/>
          <a:ext cx="5740140" cy="25032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0070">
                  <a:extLst>
                    <a:ext uri="{9D8B030D-6E8A-4147-A177-3AD203B41FA5}">
                      <a16:colId xmlns:a16="http://schemas.microsoft.com/office/drawing/2014/main" val="2772034291"/>
                    </a:ext>
                  </a:extLst>
                </a:gridCol>
                <a:gridCol w="2870070">
                  <a:extLst>
                    <a:ext uri="{9D8B030D-6E8A-4147-A177-3AD203B41FA5}">
                      <a16:colId xmlns:a16="http://schemas.microsoft.com/office/drawing/2014/main" val="1083818623"/>
                    </a:ext>
                  </a:extLst>
                </a:gridCol>
              </a:tblGrid>
              <a:tr h="272688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Why was it significant for...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Significance</a:t>
                      </a:r>
                      <a:endParaRPr lang="en-GB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4844255"/>
                  </a:ext>
                </a:extLst>
              </a:tr>
              <a:tr h="742970">
                <a:tc>
                  <a:txBody>
                    <a:bodyPr/>
                    <a:lstStyle/>
                    <a:p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Miners</a:t>
                      </a:r>
                      <a:endParaRPr lang="en-GB" sz="12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970127"/>
                  </a:ext>
                </a:extLst>
              </a:tr>
              <a:tr h="742971">
                <a:tc>
                  <a:txBody>
                    <a:bodyPr/>
                    <a:lstStyle/>
                    <a:p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Government</a:t>
                      </a:r>
                      <a:endParaRPr lang="en-GB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641613"/>
                  </a:ext>
                </a:extLst>
              </a:tr>
              <a:tr h="742970">
                <a:tc>
                  <a:txBody>
                    <a:bodyPr/>
                    <a:lstStyle/>
                    <a:p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Labour party</a:t>
                      </a:r>
                      <a:endParaRPr lang="en-GB" sz="12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183025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730190D-5071-4929-A067-3E5193A90B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3007749"/>
              </p:ext>
            </p:extLst>
          </p:nvPr>
        </p:nvGraphicFramePr>
        <p:xfrm>
          <a:off x="6235646" y="1024216"/>
          <a:ext cx="5680364" cy="23589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5296">
                  <a:extLst>
                    <a:ext uri="{9D8B030D-6E8A-4147-A177-3AD203B41FA5}">
                      <a16:colId xmlns:a16="http://schemas.microsoft.com/office/drawing/2014/main" val="3720703643"/>
                    </a:ext>
                  </a:extLst>
                </a:gridCol>
                <a:gridCol w="3995068">
                  <a:extLst>
                    <a:ext uri="{9D8B030D-6E8A-4147-A177-3AD203B41FA5}">
                      <a16:colId xmlns:a16="http://schemas.microsoft.com/office/drawing/2014/main" val="2039205728"/>
                    </a:ext>
                  </a:extLst>
                </a:gridCol>
              </a:tblGrid>
              <a:tr h="298168">
                <a:tc>
                  <a:txBody>
                    <a:bodyPr/>
                    <a:lstStyle/>
                    <a:p>
                      <a:r>
                        <a:rPr lang="en-GB" sz="1200" b="1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b="1" dirty="0"/>
                        <a:t>Event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194644"/>
                  </a:ext>
                </a:extLst>
              </a:tr>
              <a:tr h="51518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/>
                        <a:t>1918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731674"/>
                  </a:ext>
                </a:extLst>
              </a:tr>
              <a:tr h="51518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/>
                        <a:t>1921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4832151"/>
                  </a:ext>
                </a:extLst>
              </a:tr>
              <a:tr h="51518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/>
                        <a:t>1926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0129559"/>
                  </a:ext>
                </a:extLst>
              </a:tr>
              <a:tr h="51518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/>
                        <a:t>1927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48113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61291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5f71bee-26e1-45d7-9db5-e4529f37cebc">
      <UserInfo>
        <DisplayName>A.Tomlinson</DisplayName>
        <AccountId>16</AccountId>
        <AccountType/>
      </UserInfo>
      <UserInfo>
        <DisplayName>T.Hayre</DisplayName>
        <AccountId>84</AccountId>
        <AccountType/>
      </UserInfo>
      <UserInfo>
        <DisplayName>S.Bounds</DisplayName>
        <AccountId>21</AccountId>
        <AccountType/>
      </UserInfo>
      <UserInfo>
        <DisplayName>Dominic Farby-Hughes</DisplayName>
        <AccountId>711</AccountId>
        <AccountType/>
      </UserInfo>
      <UserInfo>
        <DisplayName>K.Difusco</DisplayName>
        <AccountId>15</AccountId>
        <AccountType/>
      </UserInfo>
      <UserInfo>
        <DisplayName>M.Booth</DisplayName>
        <AccountId>22</AccountId>
        <AccountType/>
      </UserInfo>
      <UserInfo>
        <DisplayName>R.Burton</DisplayName>
        <AccountId>358</AccountId>
        <AccountType/>
      </UserInfo>
      <UserInfo>
        <DisplayName>C.Beardsley</DisplayName>
        <AccountId>25</AccountId>
        <AccountType/>
      </UserInfo>
    </SharedWithUsers>
    <CloudMigratorVersion xmlns="b0291392-46c3-446b-b4e2-e6b1ee46160b">3.33.3.0</CloudMigratorVersion>
    <FileHash xmlns="b0291392-46c3-446b-b4e2-e6b1ee46160b">3a6be5a1f4d5b270a7cfab91dddc2e6b0ca10bac</FileHash>
    <UniqueSourceRef xmlns="b0291392-46c3-446b-b4e2-e6b1ee46160b" xsi:nil="true"/>
    <CloudMigratorOriginId xmlns="b0291392-46c3-446b-b4e2-e6b1ee46160b">b3358699-6222-4798-b435-f5ca43af02f7</CloudMigratorOriginId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DAD919C4A92C4A868A6EC556AE103C" ma:contentTypeVersion="17" ma:contentTypeDescription="Create a new document." ma:contentTypeScope="" ma:versionID="0cf8f7557adb50e6787e96358fe1d043">
  <xsd:schema xmlns:xsd="http://www.w3.org/2001/XMLSchema" xmlns:xs="http://www.w3.org/2001/XMLSchema" xmlns:p="http://schemas.microsoft.com/office/2006/metadata/properties" xmlns:ns2="b0291392-46c3-446b-b4e2-e6b1ee46160b" xmlns:ns3="55f71bee-26e1-45d7-9db5-e4529f37cebc" targetNamespace="http://schemas.microsoft.com/office/2006/metadata/properties" ma:root="true" ma:fieldsID="53e97828f00815f43168e8c920b4a715" ns2:_="" ns3:_="">
    <xsd:import namespace="b0291392-46c3-446b-b4e2-e6b1ee46160b"/>
    <xsd:import namespace="55f71bee-26e1-45d7-9db5-e4529f37cebc"/>
    <xsd:element name="properties">
      <xsd:complexType>
        <xsd:sequence>
          <xsd:element name="documentManagement">
            <xsd:complexType>
              <xsd:all>
                <xsd:element ref="ns2:CloudMigratorOriginId" minOccurs="0"/>
                <xsd:element ref="ns2:FileHash" minOccurs="0"/>
                <xsd:element ref="ns2:CloudMigratorVersion" minOccurs="0"/>
                <xsd:element ref="ns2:UniqueSourceRef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291392-46c3-446b-b4e2-e6b1ee46160b" elementFormDefault="qualified">
    <xsd:import namespace="http://schemas.microsoft.com/office/2006/documentManagement/types"/>
    <xsd:import namespace="http://schemas.microsoft.com/office/infopath/2007/PartnerControls"/>
    <xsd:element name="CloudMigratorOriginId" ma:index="8" nillable="true" ma:displayName="CloudMigratorOriginId" ma:internalName="CloudMigratorOriginId">
      <xsd:simpleType>
        <xsd:restriction base="dms:Note">
          <xsd:maxLength value="255"/>
        </xsd:restriction>
      </xsd:simpleType>
    </xsd:element>
    <xsd:element name="FileHash" ma:index="9" nillable="true" ma:displayName="FileHash" ma:internalName="FileHash">
      <xsd:simpleType>
        <xsd:restriction base="dms:Note">
          <xsd:maxLength value="255"/>
        </xsd:restriction>
      </xsd:simpleType>
    </xsd:element>
    <xsd:element name="CloudMigratorVersion" ma:index="10" nillable="true" ma:displayName="CloudMigratorVersion" ma:internalName="CloudMigratorVersion">
      <xsd:simpleType>
        <xsd:restriction base="dms:Note">
          <xsd:maxLength value="255"/>
        </xsd:restriction>
      </xsd:simpleType>
    </xsd:element>
    <xsd:element name="UniqueSourceRef" ma:index="11" nillable="true" ma:displayName="UniqueSourceRef" ma:internalName="UniqueSourceRef">
      <xsd:simpleType>
        <xsd:restriction base="dms:Note">
          <xsd:maxLength value="255"/>
        </xsd:restriction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f71bee-26e1-45d7-9db5-e4529f37cebc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E44DB3C-BDFD-442C-88FE-962F3AF985BB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a6ad1c22-1184-4f62-ab9a-7984d8b1e22d"/>
    <ds:schemaRef ds:uri="http://schemas.microsoft.com/office/2006/documentManagement/types"/>
    <ds:schemaRef ds:uri="f61d70ed-885f-4891-981e-18c834a22ba6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31BA484-BC3A-4947-883E-2A5A2947FFD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6EB81A4-B1F6-4319-81AE-5324B83786FC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1009</TotalTime>
  <Words>1389</Words>
  <Application>Microsoft Office PowerPoint</Application>
  <PresentationFormat>Widescreen</PresentationFormat>
  <Paragraphs>336</Paragraphs>
  <Slides>13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Year 11 Weekly Homework Spring 2.1  Appeasement   KB: page 69</vt:lpstr>
      <vt:lpstr>Year 11 Weekly Homework Spring 2.2                                Hitler's Foreign Policy 1933-35                                                                     KB: page 64</vt:lpstr>
      <vt:lpstr>Year 11 Weekly Homework Spring 2.3                                    Churches in Nazi Germany                                                                                          KB 34</vt:lpstr>
      <vt:lpstr>Year 11 Weekly Homework Spring 2.4                                              The Economy in Nazi Germany                                                                          KB 25-26</vt:lpstr>
      <vt:lpstr>Year 11 Weekly Homework Spring  2.5                                          Elizabeth: Poverty                                                                            KB 89-91</vt:lpstr>
      <vt:lpstr>Year 11 Weekly Homework Spring 2.6  Elizabeth: Exploration                                                               KB 92-94</vt:lpstr>
      <vt:lpstr>Year 11 Weekly Homework Spring 2.7  Power: Development of Trade Unionism                                                     KB 143-144</vt:lpstr>
      <vt:lpstr>Year 11 Weekly Homework Spring 2.8  Power: The General Strike 1926                                                                    KB 148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ann-marie hill</dc:creator>
  <cp:lastModifiedBy>T.Hayre</cp:lastModifiedBy>
  <cp:revision>745</cp:revision>
  <dcterms:created xsi:type="dcterms:W3CDTF">2020-03-12T18:14:32Z</dcterms:created>
  <dcterms:modified xsi:type="dcterms:W3CDTF">2021-09-27T07:20:40Z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0x010100DCDAD919C4A92C4A868A6EC556AE103C</vt:lpwstr>
  </property>
</Properties>
</file>