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77" r:id="rId5"/>
    <p:sldId id="263" r:id="rId6"/>
    <p:sldId id="279" r:id="rId7"/>
    <p:sldId id="280" r:id="rId8"/>
    <p:sldId id="282" r:id="rId9"/>
    <p:sldId id="281" r:id="rId10"/>
    <p:sldId id="283" r:id="rId11"/>
    <p:sldId id="287" r:id="rId12"/>
    <p:sldId id="261" r:id="rId13"/>
    <p:sldId id="285" r:id="rId14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DAB0A-E33B-3257-57DD-B2455AEE2718}" v="632" dt="2021-06-14T11:44:59.850"/>
    <p1510:client id="{4AD2DA60-FAB6-A151-6E75-803EDFEF57C6}" v="5473" dt="2022-07-12T09:41:47.978"/>
    <p1510:client id="{7B45DFC2-D4A9-F975-320B-6C3D334F425A}" v="4" dt="2021-07-15T11:57:40.300"/>
    <p1510:client id="{A837BC0B-ACE5-9AF6-34CB-42A48DF8A0E9}" v="2" dt="2021-06-14T14:29:22.407"/>
    <p1510:client id="{CABB89DA-B092-B529-8A8B-075D1D6C16D5}" v="1393" dt="2022-07-07T08:56:44.382"/>
    <p1510:client id="{D84E1D0A-A262-981D-E3BF-3437CF3932B4}" v="43" dt="2021-06-09T13:42:16.532"/>
    <p1510:client id="{E3C13BD3-2F97-1FB3-A4FF-8B7923570AAF}" v="2019" dt="2022-07-08T10:49:48.828"/>
    <p1510:client id="{F5D4A87B-C4F3-7C26-EB5C-DE7940CD57D9}" v="1290" dt="2022-07-08T10:03:11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E35F936-4E74-48EB-8D9C-2E79E14A862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DC558F-E56C-41DD-B203-C433ED60D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E969C53-0ECA-4EE9-90C4-6057A5BE41EE}"/>
              </a:ext>
            </a:extLst>
          </p:cNvPr>
          <p:cNvSpPr txBox="1">
            <a:spLocks/>
          </p:cNvSpPr>
          <p:nvPr/>
        </p:nvSpPr>
        <p:spPr>
          <a:xfrm>
            <a:off x="761999" y="784007"/>
            <a:ext cx="5986463" cy="4597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latin typeface="Arial"/>
                <a:cs typeface="Arial"/>
              </a:rPr>
              <a:t>Religious Studies Homework Booklet</a:t>
            </a:r>
          </a:p>
          <a:p>
            <a:pPr algn="l"/>
            <a:r>
              <a:rPr lang="en-GB" sz="1600" b="1" dirty="0">
                <a:latin typeface="Arial"/>
                <a:cs typeface="Arial"/>
              </a:rPr>
              <a:t>Year 9 Advent 1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latin typeface="Arial"/>
                <a:cs typeface="Arial"/>
              </a:rPr>
              <a:t>Name: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Class: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Teacher:</a:t>
            </a: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neat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presentable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completed for the date set</a:t>
            </a:r>
          </a:p>
          <a:p>
            <a:pPr algn="l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High effort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expected in all tasks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will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boost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all work in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red pen</a:t>
            </a:r>
          </a:p>
          <a:p>
            <a:endParaRPr lang="en-GB" sz="1625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13D63-6514-4A79-8EDF-60FB5C9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8463" y="784007"/>
            <a:ext cx="1776412" cy="3314457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5A9E8CB-0BA2-4BF6-BDD3-6D797D7A5580}"/>
              </a:ext>
            </a:extLst>
          </p:cNvPr>
          <p:cNvGraphicFramePr>
            <a:graphicFrameLocks noGrp="1"/>
          </p:cNvGraphicFramePr>
          <p:nvPr/>
        </p:nvGraphicFramePr>
        <p:xfrm>
          <a:off x="552451" y="4915653"/>
          <a:ext cx="8677276" cy="14546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74">
                  <a:extLst>
                    <a:ext uri="{9D8B030D-6E8A-4147-A177-3AD203B41FA5}">
                      <a16:colId xmlns:a16="http://schemas.microsoft.com/office/drawing/2014/main" val="3320810119"/>
                    </a:ext>
                  </a:extLst>
                </a:gridCol>
                <a:gridCol w="1985964">
                  <a:extLst>
                    <a:ext uri="{9D8B030D-6E8A-4147-A177-3AD203B41FA5}">
                      <a16:colId xmlns:a16="http://schemas.microsoft.com/office/drawing/2014/main" val="2587861013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1235917765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2636146551"/>
                    </a:ext>
                  </a:extLst>
                </a:gridCol>
              </a:tblGrid>
              <a:tr h="342147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 by: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 by: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4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9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1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10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Advent 1 – extra paper for any task you cannot fit into the </a:t>
            </a:r>
            <a:r>
              <a:rPr lang="en-GB" sz="1400">
                <a:latin typeface="Arial"/>
                <a:cs typeface="Arial"/>
              </a:rPr>
              <a:t>activity box.</a:t>
            </a:r>
            <a:r>
              <a:rPr lang="en-GB" sz="1400" dirty="0">
                <a:latin typeface="Arial"/>
                <a:cs typeface="Arial"/>
              </a:rPr>
              <a:t>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2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1 			Recap of Year 8 Learning – Bible Work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897153"/>
              </p:ext>
            </p:extLst>
          </p:nvPr>
        </p:nvGraphicFramePr>
        <p:xfrm>
          <a:off x="319086" y="628461"/>
          <a:ext cx="9267828" cy="5782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89107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Define the following words about the Bible: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Bible</a:t>
                      </a: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2. Inspiration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3. Revelation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 Match the characteristic of God to the correct definition: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8910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Write a paragraph to explain why God is called 'Creator'. Include key words and refer to the Bible.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4. What do these images tell Christians about God?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9906233"/>
                  </a:ext>
                </a:extLst>
              </a:tr>
            </a:tbl>
          </a:graphicData>
        </a:graphic>
      </p:graphicFrame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71CFF16-BA96-253C-006B-771B2BED7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374059"/>
              </p:ext>
            </p:extLst>
          </p:nvPr>
        </p:nvGraphicFramePr>
        <p:xfrm>
          <a:off x="4974257" y="1048537"/>
          <a:ext cx="4578922" cy="22865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6309">
                  <a:extLst>
                    <a:ext uri="{9D8B030D-6E8A-4147-A177-3AD203B41FA5}">
                      <a16:colId xmlns:a16="http://schemas.microsoft.com/office/drawing/2014/main" val="3038407950"/>
                    </a:ext>
                  </a:extLst>
                </a:gridCol>
                <a:gridCol w="595115">
                  <a:extLst>
                    <a:ext uri="{9D8B030D-6E8A-4147-A177-3AD203B41FA5}">
                      <a16:colId xmlns:a16="http://schemas.microsoft.com/office/drawing/2014/main" val="1658332265"/>
                    </a:ext>
                  </a:extLst>
                </a:gridCol>
                <a:gridCol w="2457498">
                  <a:extLst>
                    <a:ext uri="{9D8B030D-6E8A-4147-A177-3AD203B41FA5}">
                      <a16:colId xmlns:a16="http://schemas.microsoft.com/office/drawing/2014/main" val="3125316572"/>
                    </a:ext>
                  </a:extLst>
                </a:gridCol>
              </a:tblGrid>
              <a:tr h="38108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Omnipotent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All-knowing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483312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Omniscient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All-loving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71211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Outside of time and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476456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Eternal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All-powerful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435428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Omnibenevolent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Always existing</a:t>
                      </a:r>
                      <a:endParaRPr lang="en-GB" sz="1200" b="0" i="0" u="none" strike="noStrik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93058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Transcendent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Can be known by humans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0680"/>
                  </a:ext>
                </a:extLst>
              </a:tr>
            </a:tbl>
          </a:graphicData>
        </a:graphic>
      </p:graphicFrame>
      <p:pic>
        <p:nvPicPr>
          <p:cNvPr id="14" name="Picture 14">
            <a:extLst>
              <a:ext uri="{FF2B5EF4-FFF2-40B4-BE49-F238E27FC236}">
                <a16:creationId xmlns:a16="http://schemas.microsoft.com/office/drawing/2014/main" id="{A353487F-B0EC-BB10-539F-94CDD8580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718" y="4286250"/>
            <a:ext cx="4486313" cy="15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3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2                                         Recap of Year 8 Learning – People in the Bible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090955"/>
              </p:ext>
            </p:extLst>
          </p:nvPr>
        </p:nvGraphicFramePr>
        <p:xfrm>
          <a:off x="319086" y="628461"/>
          <a:ext cx="9267828" cy="6000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005076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1. People of God in the Bible</a:t>
                      </a:r>
                      <a:endParaRPr lang="en-US" sz="1200" b="1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What do these characteristics of the People of God mean that a person should be like?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1. Loving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2. Prayerful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3. Purposeful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4. Hopeful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5. Have character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6. Follower of the Bible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2. Simplify the account of Jonah and the Whale in five bullet points:</a:t>
                      </a:r>
                      <a:endParaRPr lang="en-US" sz="1200" b="1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1.</a:t>
                      </a:r>
                      <a:endParaRPr lang="en-US" sz="1200" b="0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2.</a:t>
                      </a:r>
                      <a:endParaRPr lang="en-US" sz="1200" b="0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3. </a:t>
                      </a:r>
                      <a:endParaRPr lang="en-US" sz="1200" b="0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4.</a:t>
                      </a:r>
                      <a:endParaRPr lang="en-US" sz="1200" b="0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5.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38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3. Women in the Bible </a:t>
                      </a:r>
                      <a:endParaRPr lang="en-US" sz="1200" b="1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Complete the table about important women found in the Bible.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990623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E6722B-7873-CF31-EF2D-FF33B922A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769103"/>
              </p:ext>
            </p:extLst>
          </p:nvPr>
        </p:nvGraphicFramePr>
        <p:xfrm>
          <a:off x="4952998" y="4361490"/>
          <a:ext cx="4619341" cy="2216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8157">
                  <a:extLst>
                    <a:ext uri="{9D8B030D-6E8A-4147-A177-3AD203B41FA5}">
                      <a16:colId xmlns:a16="http://schemas.microsoft.com/office/drawing/2014/main" val="4021502329"/>
                    </a:ext>
                  </a:extLst>
                </a:gridCol>
                <a:gridCol w="3701184">
                  <a:extLst>
                    <a:ext uri="{9D8B030D-6E8A-4147-A177-3AD203B41FA5}">
                      <a16:colId xmlns:a16="http://schemas.microsoft.com/office/drawing/2014/main" val="3175770365"/>
                    </a:ext>
                  </a:extLst>
                </a:gridCol>
              </a:tblGrid>
              <a:tr h="26652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dirty="0">
                          <a:effectLst/>
                          <a:latin typeface="Arial"/>
                        </a:rPr>
                        <a:t>Name​</a:t>
                      </a:r>
                      <a:endParaRPr lang="en-GB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dirty="0">
                          <a:effectLst/>
                          <a:latin typeface="Arial"/>
                        </a:rPr>
                        <a:t>Summary​</a:t>
                      </a:r>
                      <a:endParaRPr lang="en-GB">
                        <a:effectLst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681394"/>
                  </a:ext>
                </a:extLst>
              </a:tr>
              <a:tr h="437864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50" dirty="0">
                          <a:effectLst/>
                          <a:latin typeface="Arial"/>
                        </a:rPr>
                        <a:t>Hagar​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105128"/>
                  </a:ext>
                </a:extLst>
              </a:tr>
              <a:tr h="628241"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​Queen of the Persian Empire – risked her life to speak to the King to allow people to worship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326028"/>
                  </a:ext>
                </a:extLst>
              </a:tr>
              <a:tr h="437864"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​Deborah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6755"/>
                  </a:ext>
                </a:extLst>
              </a:tr>
              <a:tr h="437864"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50" dirty="0">
                          <a:effectLst/>
                          <a:latin typeface="Arial"/>
                        </a:rPr>
                        <a:t>​Ruth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100" dirty="0">
                          <a:effectLst/>
                          <a:latin typeface="Arial"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3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05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4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3                                         Recap of Year 8 Learning – Sin and Forgiveness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/>
        </p:nvGraphicFramePr>
        <p:xfrm>
          <a:off x="319086" y="628461"/>
          <a:ext cx="9267828" cy="5949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89107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Types of Evil: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Identify the two types of evil and give two examples of each.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                      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 Label this diagram of the Inconsistent Triad to show why some people find it difficult to believe in God.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8910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Jesus' teaching on forgiveness.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Simplify what Jesus means by these quotes:</a:t>
                      </a: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'Let he who is without sin cast the first stone.'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 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2. 'I tell you not seven times, but seventy-seven times.'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4. The Sacrament of Reconciliation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Put the stages of reconciliation into the correct order.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9906233"/>
                  </a:ext>
                </a:extLst>
              </a:tr>
            </a:tbl>
          </a:graphicData>
        </a:graphic>
      </p:graphicFrame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613A0B6-7ED4-4BB4-FCBA-201512D92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415" y="2766643"/>
            <a:ext cx="351131" cy="361556"/>
          </a:xfrm>
          <a:prstGeom prst="rect">
            <a:avLst/>
          </a:prstGeom>
        </p:spPr>
      </p:pic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358F308-489F-B121-369A-18D93C723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713" y="1239595"/>
            <a:ext cx="414724" cy="414889"/>
          </a:xfrm>
          <a:prstGeom prst="rect">
            <a:avLst/>
          </a:pr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F6A924A-F253-ED9D-FB38-B1463D042FE8}"/>
              </a:ext>
            </a:extLst>
          </p:cNvPr>
          <p:cNvSpPr/>
          <p:nvPr/>
        </p:nvSpPr>
        <p:spPr>
          <a:xfrm>
            <a:off x="6495894" y="1746548"/>
            <a:ext cx="1565692" cy="1162484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Picture 12">
            <a:extLst>
              <a:ext uri="{FF2B5EF4-FFF2-40B4-BE49-F238E27FC236}">
                <a16:creationId xmlns:a16="http://schemas.microsoft.com/office/drawing/2014/main" id="{F443FD35-1433-532F-B968-4812EF8FCE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376" y="2765634"/>
            <a:ext cx="448433" cy="457673"/>
          </a:xfrm>
          <a:prstGeom prst="rect">
            <a:avLst/>
          </a:prstGeom>
        </p:spPr>
      </p:pic>
      <p:pic>
        <p:nvPicPr>
          <p:cNvPr id="13" name="Graphic 14" descr="Volcano outline">
            <a:extLst>
              <a:ext uri="{FF2B5EF4-FFF2-40B4-BE49-F238E27FC236}">
                <a16:creationId xmlns:a16="http://schemas.microsoft.com/office/drawing/2014/main" id="{8C91F4A6-4C13-5885-A4BF-218823BF71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9246" y="1290362"/>
            <a:ext cx="914982" cy="914400"/>
          </a:xfrm>
          <a:prstGeom prst="rect">
            <a:avLst/>
          </a:prstGeom>
        </p:spPr>
      </p:pic>
      <p:pic>
        <p:nvPicPr>
          <p:cNvPr id="15" name="Graphic 15" descr="Confused person outline">
            <a:extLst>
              <a:ext uri="{FF2B5EF4-FFF2-40B4-BE49-F238E27FC236}">
                <a16:creationId xmlns:a16="http://schemas.microsoft.com/office/drawing/2014/main" id="{0D5700BF-23AE-314B-60B5-F2C89BC349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9246" y="2329453"/>
            <a:ext cx="914982" cy="914400"/>
          </a:xfrm>
          <a:prstGeom prst="rect">
            <a:avLst/>
          </a:prstGeom>
        </p:spPr>
      </p:pic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29900877-A86F-96D0-2FD5-44D2F5EBF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502260"/>
              </p:ext>
            </p:extLst>
          </p:nvPr>
        </p:nvGraphicFramePr>
        <p:xfrm>
          <a:off x="5132592" y="4184701"/>
          <a:ext cx="433570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71">
                  <a:extLst>
                    <a:ext uri="{9D8B030D-6E8A-4147-A177-3AD203B41FA5}">
                      <a16:colId xmlns:a16="http://schemas.microsoft.com/office/drawing/2014/main" val="2109097263"/>
                    </a:ext>
                  </a:extLst>
                </a:gridCol>
                <a:gridCol w="2458434">
                  <a:extLst>
                    <a:ext uri="{9D8B030D-6E8A-4147-A177-3AD203B41FA5}">
                      <a16:colId xmlns:a16="http://schemas.microsoft.com/office/drawing/2014/main" val="378598459"/>
                    </a:ext>
                  </a:extLst>
                </a:gridCol>
                <a:gridCol w="891604">
                  <a:extLst>
                    <a:ext uri="{9D8B030D-6E8A-4147-A177-3AD203B41FA5}">
                      <a16:colId xmlns:a16="http://schemas.microsoft.com/office/drawing/2014/main" val="1425116051"/>
                    </a:ext>
                  </a:extLst>
                </a:gridCol>
              </a:tblGrid>
              <a:tr h="2715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What happens?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Order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47380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Absolution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719464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Accept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690332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Confess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285473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Contrition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581428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Greet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946245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I'm Sorry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903097"/>
                  </a:ext>
                </a:extLst>
              </a:tr>
              <a:tr h="24316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latin typeface="Arial"/>
                        </a:rPr>
                        <a:t>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291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8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5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4                                        The Value of Life – Use KB page 3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78733"/>
              </p:ext>
            </p:extLst>
          </p:nvPr>
        </p:nvGraphicFramePr>
        <p:xfrm>
          <a:off x="319086" y="628461"/>
          <a:ext cx="9336833" cy="5805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2943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723890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78214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The value and purpose of life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1. What do these key words and phrases mean?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Sacred    </a:t>
                      </a:r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Sanctity of life  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Image of God      </a:t>
                      </a:r>
                      <a:endParaRPr lang="en-GB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____________________________________________________</a:t>
                      </a: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Creation   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____________________________________________________</a:t>
                      </a: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Protected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 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2. Create a paragraph about why life is valuable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  Genesis 1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highlight>
                          <a:srgbClr val="C0C0C0"/>
                        </a:highlight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1. What can Christians learn about the value of life from Genesis 1?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2. What purpose do Christians serve according to Genesis 1?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__________________________________________________________________________________________________________3. How would a literal Christian interpret this passage? 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4. How would a liberal Christian interpret this passage?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8602E6B-6317-A324-62E0-44B7313040C5}"/>
              </a:ext>
            </a:extLst>
          </p:cNvPr>
          <p:cNvSpPr txBox="1"/>
          <p:nvPr/>
        </p:nvSpPr>
        <p:spPr>
          <a:xfrm>
            <a:off x="5288121" y="911363"/>
            <a:ext cx="4055449" cy="20015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highlight>
                  <a:srgbClr val="C0C0C0"/>
                </a:highlight>
                <a:latin typeface="Arial"/>
                <a:cs typeface="Arial"/>
              </a:rPr>
              <a:t>"Then God said, ‘Let us make mankind </a:t>
            </a:r>
            <a:r>
              <a:rPr lang="en-GB" sz="1200" b="1" dirty="0">
                <a:highlight>
                  <a:srgbClr val="C0C0C0"/>
                </a:highlight>
                <a:latin typeface="Arial"/>
                <a:cs typeface="Arial"/>
              </a:rPr>
              <a:t>in our image</a:t>
            </a:r>
            <a:r>
              <a:rPr lang="en-GB" sz="1200" dirty="0">
                <a:highlight>
                  <a:srgbClr val="C0C0C0"/>
                </a:highlight>
                <a:latin typeface="Arial"/>
                <a:cs typeface="Arial"/>
              </a:rPr>
              <a:t>, in our likeness, so that they may </a:t>
            </a:r>
            <a:r>
              <a:rPr lang="en-GB" sz="1200" b="1" dirty="0">
                <a:highlight>
                  <a:srgbClr val="C0C0C0"/>
                </a:highlight>
                <a:latin typeface="Arial"/>
                <a:cs typeface="Arial"/>
              </a:rPr>
              <a:t>rule over the fish in the sea and the birds in the sky</a:t>
            </a:r>
            <a:r>
              <a:rPr lang="en-GB" sz="1200" dirty="0">
                <a:highlight>
                  <a:srgbClr val="C0C0C0"/>
                </a:highlight>
                <a:latin typeface="Arial"/>
                <a:cs typeface="Arial"/>
              </a:rPr>
              <a:t>, over the livestock and all the wild animals, and over all the creatures that move along the ground.’ So </a:t>
            </a:r>
            <a:r>
              <a:rPr lang="en-GB" sz="1200" b="1" dirty="0">
                <a:highlight>
                  <a:srgbClr val="C0C0C0"/>
                </a:highlight>
                <a:latin typeface="Arial"/>
                <a:cs typeface="Arial"/>
              </a:rPr>
              <a:t>God created mankind in his own image</a:t>
            </a:r>
            <a:r>
              <a:rPr lang="en-GB" sz="1200" dirty="0">
                <a:highlight>
                  <a:srgbClr val="C0C0C0"/>
                </a:highlight>
                <a:latin typeface="Arial"/>
                <a:cs typeface="Arial"/>
              </a:rPr>
              <a:t>, in the image of God he created them; male and female he created them."    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080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6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5                                         Human Rights – Use KB page 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220339"/>
              </p:ext>
            </p:extLst>
          </p:nvPr>
        </p:nvGraphicFramePr>
        <p:xfrm>
          <a:off x="319086" y="628461"/>
          <a:ext cx="9267828" cy="606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0306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Human Rights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Describe what human rights are in 50 words.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 Articles of human rights</a:t>
                      </a:r>
                      <a:endParaRPr lang="en-US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Rank the articles of human rights from </a:t>
                      </a:r>
                      <a:br>
                        <a:rPr lang="en-GB" sz="1200" b="0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GB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the most important to the least important.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Justify the top and bottom rankings.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306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3. Human Rights Abuses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Mind map or bullet point how many different abuses of human rights there could be in the world.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4. 'Human rights are not important today.'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Add statements to the table to agree or disagree with the statement.</a:t>
                      </a:r>
                      <a:endParaRPr lang="en-GB" sz="1200" b="1" i="0" u="none" strike="noStrike" noProof="0" dirty="0">
                        <a:latin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7895540"/>
                  </a:ext>
                </a:extLst>
              </a:tr>
            </a:tbl>
          </a:graphicData>
        </a:graphic>
      </p:graphicFrame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C2F975D4-AF0C-DE6D-E97E-29170B338A97}"/>
              </a:ext>
            </a:extLst>
          </p:cNvPr>
          <p:cNvSpPr/>
          <p:nvPr/>
        </p:nvSpPr>
        <p:spPr>
          <a:xfrm>
            <a:off x="6918431" y="1037959"/>
            <a:ext cx="2634363" cy="2269451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49D977-4343-D31A-CF56-794C4E68FC98}"/>
              </a:ext>
            </a:extLst>
          </p:cNvPr>
          <p:cNvCxnSpPr/>
          <p:nvPr/>
        </p:nvCxnSpPr>
        <p:spPr>
          <a:xfrm>
            <a:off x="7751452" y="1854585"/>
            <a:ext cx="974013" cy="635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F97DCED-8884-F293-BA4B-B421A7794EEF}"/>
              </a:ext>
            </a:extLst>
          </p:cNvPr>
          <p:cNvCxnSpPr>
            <a:cxnSpLocks/>
          </p:cNvCxnSpPr>
          <p:nvPr/>
        </p:nvCxnSpPr>
        <p:spPr>
          <a:xfrm flipV="1">
            <a:off x="7106382" y="2977211"/>
            <a:ext cx="2261781" cy="126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743894-75CF-8983-F041-59F822A0602C}"/>
              </a:ext>
            </a:extLst>
          </p:cNvPr>
          <p:cNvCxnSpPr>
            <a:cxnSpLocks/>
          </p:cNvCxnSpPr>
          <p:nvPr/>
        </p:nvCxnSpPr>
        <p:spPr>
          <a:xfrm>
            <a:off x="7972816" y="1484537"/>
            <a:ext cx="513220" cy="254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A4AC57E-D616-55F9-6562-6B89DDA3521E}"/>
              </a:ext>
            </a:extLst>
          </p:cNvPr>
          <p:cNvCxnSpPr>
            <a:cxnSpLocks/>
          </p:cNvCxnSpPr>
          <p:nvPr/>
        </p:nvCxnSpPr>
        <p:spPr>
          <a:xfrm>
            <a:off x="7532280" y="2239243"/>
            <a:ext cx="1410507" cy="692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CB400A-17AA-767F-2E1D-8307DEEAB47C}"/>
              </a:ext>
            </a:extLst>
          </p:cNvPr>
          <p:cNvCxnSpPr>
            <a:cxnSpLocks/>
          </p:cNvCxnSpPr>
          <p:nvPr/>
        </p:nvCxnSpPr>
        <p:spPr>
          <a:xfrm>
            <a:off x="7320437" y="2621142"/>
            <a:ext cx="1837725" cy="6069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16BB094-ECDE-2916-1EE5-B92549D9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41488"/>
              </p:ext>
            </p:extLst>
          </p:nvPr>
        </p:nvGraphicFramePr>
        <p:xfrm>
          <a:off x="4974545" y="4507706"/>
          <a:ext cx="4600358" cy="1919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6736">
                  <a:extLst>
                    <a:ext uri="{9D8B030D-6E8A-4147-A177-3AD203B41FA5}">
                      <a16:colId xmlns:a16="http://schemas.microsoft.com/office/drawing/2014/main" val="1574389106"/>
                    </a:ext>
                  </a:extLst>
                </a:gridCol>
                <a:gridCol w="2253622">
                  <a:extLst>
                    <a:ext uri="{9D8B030D-6E8A-4147-A177-3AD203B41FA5}">
                      <a16:colId xmlns:a16="http://schemas.microsoft.com/office/drawing/2014/main" val="955080235"/>
                    </a:ext>
                  </a:extLst>
                </a:gridCol>
              </a:tblGrid>
              <a:tr h="50996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Human rights are 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Human rights are not important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290144"/>
                  </a:ext>
                </a:extLst>
              </a:tr>
              <a:tr h="469699"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80674"/>
                  </a:ext>
                </a:extLst>
              </a:tr>
              <a:tr h="469699"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955216"/>
                  </a:ext>
                </a:extLst>
              </a:tr>
              <a:tr h="469699"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72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42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7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6                                         Animal Rights – Use KB pages 4 and 5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A0EA78-3A1A-7767-5971-619C2554F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689868"/>
              </p:ext>
            </p:extLst>
          </p:nvPr>
        </p:nvGraphicFramePr>
        <p:xfrm>
          <a:off x="319086" y="628461"/>
          <a:ext cx="9267826" cy="6088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3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3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0306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The Five Freedoms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Give an example of what each of the five freedoms would look like</a:t>
                      </a:r>
                      <a:endParaRPr lang="en-US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 Uses of animals</a:t>
                      </a:r>
                      <a:endParaRPr lang="en-US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306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3. 'Animals should have more rights than humans.'</a:t>
                      </a:r>
                      <a:endParaRPr lang="en-US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In the next box, write a paragraph to answer the above statement.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It must include: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Your point of view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One reason why you think this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One reason may someone disagree with you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A different reason why you think that person would be wrong.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Use the list above as a checklist and tick it when you have completed that element of your answer.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789554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F41D8E-0F5F-6EDE-3FA7-B7AD6ED7D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30884"/>
              </p:ext>
            </p:extLst>
          </p:nvPr>
        </p:nvGraphicFramePr>
        <p:xfrm>
          <a:off x="5029761" y="1062766"/>
          <a:ext cx="4430411" cy="2475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039">
                  <a:extLst>
                    <a:ext uri="{9D8B030D-6E8A-4147-A177-3AD203B41FA5}">
                      <a16:colId xmlns:a16="http://schemas.microsoft.com/office/drawing/2014/main" val="1128154494"/>
                    </a:ext>
                  </a:extLst>
                </a:gridCol>
                <a:gridCol w="2170372">
                  <a:extLst>
                    <a:ext uri="{9D8B030D-6E8A-4147-A177-3AD203B41FA5}">
                      <a16:colId xmlns:a16="http://schemas.microsoft.com/office/drawing/2014/main" val="1493580876"/>
                    </a:ext>
                  </a:extLst>
                </a:gridCol>
              </a:tblGrid>
              <a:tr h="702087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Acceptable uses of animals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Unacceptable uses of animals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520056"/>
                  </a:ext>
                </a:extLst>
              </a:tr>
              <a:tr h="591232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332207"/>
                  </a:ext>
                </a:extLst>
              </a:tr>
              <a:tr h="591232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606516"/>
                  </a:ext>
                </a:extLst>
              </a:tr>
              <a:tr h="591232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</a:rPr>
                        <a:t>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8498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31B6F7C-5B2B-0A1E-BE72-3E3A33E33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568589"/>
              </p:ext>
            </p:extLst>
          </p:nvPr>
        </p:nvGraphicFramePr>
        <p:xfrm>
          <a:off x="386324" y="1193735"/>
          <a:ext cx="4561362" cy="2463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4303">
                  <a:extLst>
                    <a:ext uri="{9D8B030D-6E8A-4147-A177-3AD203B41FA5}">
                      <a16:colId xmlns:a16="http://schemas.microsoft.com/office/drawing/2014/main" val="1128154494"/>
                    </a:ext>
                  </a:extLst>
                </a:gridCol>
                <a:gridCol w="2937059">
                  <a:extLst>
                    <a:ext uri="{9D8B030D-6E8A-4147-A177-3AD203B41FA5}">
                      <a16:colId xmlns:a16="http://schemas.microsoft.com/office/drawing/2014/main" val="1493580876"/>
                    </a:ext>
                  </a:extLst>
                </a:gridCol>
              </a:tblGrid>
              <a:tr h="4544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u="none" strike="noStrike" noProof="0" dirty="0">
                          <a:effectLst/>
                          <a:latin typeface="Arial"/>
                        </a:rPr>
                        <a:t>Freedom from hunger and thirst </a:t>
                      </a:r>
                      <a:endParaRPr lang="en-GB" sz="1200" u="none" strike="noStrike" noProof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50000"/>
                        </a:lnSpc>
                        <a:buNone/>
                      </a:pPr>
                      <a:r>
                        <a:rPr lang="en-GB" sz="1200" dirty="0">
                          <a:effectLst/>
                        </a:rPr>
                        <a:t>___________________________________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586520056"/>
                  </a:ext>
                </a:extLst>
              </a:tr>
              <a:tr h="4544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u="none" strike="noStrike" noProof="0" dirty="0">
                          <a:effectLst/>
                          <a:latin typeface="Arial"/>
                        </a:rPr>
                        <a:t>Freedom from discomfort </a:t>
                      </a:r>
                      <a:endParaRPr lang="en-US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GB" sz="1200" u="none" strike="noStrike" noProof="0" dirty="0">
                          <a:effectLst/>
                        </a:rPr>
                        <a:t>___________________________________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50332207"/>
                  </a:ext>
                </a:extLst>
              </a:tr>
              <a:tr h="45442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u="none" strike="noStrike" noProof="0" dirty="0">
                          <a:effectLst/>
                          <a:latin typeface="Arial"/>
                        </a:rPr>
                        <a:t>Freedom from pain </a:t>
                      </a:r>
                      <a:endParaRPr lang="en-US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GB" sz="1200" u="none" strike="noStrike" noProof="0" dirty="0">
                          <a:effectLst/>
                        </a:rPr>
                        <a:t>___________________________________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874606516"/>
                  </a:ext>
                </a:extLst>
              </a:tr>
              <a:tr h="454427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​</a:t>
                      </a:r>
                      <a:r>
                        <a:rPr lang="en-GB" sz="1200" u="none" strike="noStrike" noProof="0" dirty="0">
                          <a:effectLst/>
                          <a:latin typeface="Arial"/>
                        </a:rPr>
                        <a:t>Freedom from fear </a:t>
                      </a:r>
                      <a:endParaRPr lang="en-GB" sz="120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50000"/>
                        </a:lnSpc>
                        <a:buNone/>
                      </a:pPr>
                      <a:r>
                        <a:rPr lang="en-GB" sz="1200" u="none" strike="noStrike" noProof="0" dirty="0">
                          <a:effectLst/>
                        </a:rPr>
                        <a:t>___________________________________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37284980"/>
                  </a:ext>
                </a:extLst>
              </a:tr>
              <a:tr h="5874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u="none" strike="noStrike" noProof="0" dirty="0">
                          <a:effectLst/>
                          <a:latin typeface="Arial"/>
                        </a:rPr>
                        <a:t>Freedom to express their usual behaviour</a:t>
                      </a:r>
                      <a:endParaRPr lang="en-US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GB" sz="1200" u="none" strike="noStrike" noProof="0" dirty="0">
                          <a:effectLst/>
                        </a:rPr>
                        <a:t>___________________________________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251204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877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8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9 - Advent 1 - Homework 7                                         Rights and Equality – Use KB pages 7 and 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A0EA78-3A1A-7767-5971-619C2554F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54958"/>
              </p:ext>
            </p:extLst>
          </p:nvPr>
        </p:nvGraphicFramePr>
        <p:xfrm>
          <a:off x="319086" y="628461"/>
          <a:ext cx="9267826" cy="59154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3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3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8575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Equality and Equity</a:t>
                      </a:r>
                      <a:endParaRPr lang="en-US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What is meant by equality?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What is meant by equity?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Give an example of the difference between the two: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  Create 5 question and answers about Equality, Equity and Social Justice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306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3. Should we all be equal?</a:t>
                      </a:r>
                      <a:endParaRPr lang="en-US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Explain why someone might disagree with the above article.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latin typeface="Arial"/>
                        </a:rPr>
                        <a:t>4. Social Justice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What do these symbols represent with regards to social justice?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Choose one and explain why social justice is important in this area: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789554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AF61B2F-A069-672F-CC16-73B44063335F}"/>
              </a:ext>
            </a:extLst>
          </p:cNvPr>
          <p:cNvSpPr txBox="1"/>
          <p:nvPr/>
        </p:nvSpPr>
        <p:spPr>
          <a:xfrm>
            <a:off x="477997" y="3768862"/>
            <a:ext cx="4198323" cy="88915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highlight>
                  <a:srgbClr val="C0C0C0"/>
                </a:highlight>
                <a:latin typeface="Arial"/>
                <a:cs typeface="Arial"/>
              </a:rPr>
              <a:t>"All are equal before the law and are entitled without any discrimination to equal protection of the law." </a:t>
            </a:r>
            <a:endParaRPr lang="en-US" dirty="0"/>
          </a:p>
          <a:p>
            <a:pPr algn="r">
              <a:lnSpc>
                <a:spcPct val="150000"/>
              </a:lnSpc>
            </a:pPr>
            <a:r>
              <a:rPr lang="en-GB" sz="1200" b="1" dirty="0">
                <a:highlight>
                  <a:srgbClr val="C0C0C0"/>
                </a:highlight>
                <a:latin typeface="Arial"/>
                <a:cs typeface="Arial"/>
              </a:rPr>
              <a:t> Article 7, UDHR</a:t>
            </a:r>
            <a:endParaRPr lang="en-GB" b="1">
              <a:cs typeface="Calibri" panose="020F0502020204030204"/>
            </a:endParaRPr>
          </a:p>
        </p:txBody>
      </p:sp>
      <p:pic>
        <p:nvPicPr>
          <p:cNvPr id="5" name="Graphic 6" descr="First aid kit outline">
            <a:extLst>
              <a:ext uri="{FF2B5EF4-FFF2-40B4-BE49-F238E27FC236}">
                <a16:creationId xmlns:a16="http://schemas.microsoft.com/office/drawing/2014/main" id="{DEBE781E-575B-EBB2-67BA-B6F95B2B4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8738" y="4090988"/>
            <a:ext cx="914400" cy="914400"/>
          </a:xfrm>
          <a:prstGeom prst="rect">
            <a:avLst/>
          </a:prstGeom>
        </p:spPr>
      </p:pic>
      <p:pic>
        <p:nvPicPr>
          <p:cNvPr id="7" name="Graphic 10" descr="House outline">
            <a:extLst>
              <a:ext uri="{FF2B5EF4-FFF2-40B4-BE49-F238E27FC236}">
                <a16:creationId xmlns:a16="http://schemas.microsoft.com/office/drawing/2014/main" id="{0459D477-1A16-816B-FEFB-858CCB7C94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22206" y="4090988"/>
            <a:ext cx="914400" cy="914400"/>
          </a:xfrm>
          <a:prstGeom prst="rect">
            <a:avLst/>
          </a:prstGeom>
        </p:spPr>
      </p:pic>
      <p:pic>
        <p:nvPicPr>
          <p:cNvPr id="11" name="Graphic 11" descr="Classroom outline">
            <a:extLst>
              <a:ext uri="{FF2B5EF4-FFF2-40B4-BE49-F238E27FC236}">
                <a16:creationId xmlns:a16="http://schemas.microsoft.com/office/drawing/2014/main" id="{06641DC4-F2F6-A4C3-F106-808AD52F27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29488" y="4126706"/>
            <a:ext cx="914400" cy="914400"/>
          </a:xfrm>
          <a:prstGeom prst="rect">
            <a:avLst/>
          </a:prstGeom>
        </p:spPr>
      </p:pic>
      <p:pic>
        <p:nvPicPr>
          <p:cNvPr id="12" name="Graphic 12" descr="Call centre outline">
            <a:extLst>
              <a:ext uri="{FF2B5EF4-FFF2-40B4-BE49-F238E27FC236}">
                <a16:creationId xmlns:a16="http://schemas.microsoft.com/office/drawing/2014/main" id="{CE1EB5CF-D465-60A8-D1C7-FBF9E6D2C0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01050" y="4126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7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9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9 Advent 1 – extra paper for any task you cannot fit into the </a:t>
            </a:r>
            <a:r>
              <a:rPr lang="en-GB" sz="1400">
                <a:latin typeface="Arial"/>
                <a:cs typeface="Arial"/>
              </a:rPr>
              <a:t>activity box.</a:t>
            </a:r>
            <a:r>
              <a:rPr lang="en-GB" sz="1400" dirty="0">
                <a:latin typeface="Arial"/>
                <a:cs typeface="Arial"/>
              </a:rPr>
              <a:t>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queSourceRef xmlns="b0291392-46c3-446b-b4e2-e6b1ee46160b" xsi:nil="true"/>
    <CloudMigratorVersion xmlns="b0291392-46c3-446b-b4e2-e6b1ee46160b" xsi:nil="true"/>
    <CloudMigratorOriginId xmlns="b0291392-46c3-446b-b4e2-e6b1ee46160b" xsi:nil="true"/>
    <FileHash xmlns="b0291392-46c3-446b-b4e2-e6b1ee46160b" xsi:nil="true"/>
    <SharedWithUsers xmlns="55f71bee-26e1-45d7-9db5-e4529f37cebc">
      <UserInfo>
        <DisplayName>Lisa Simcox</DisplayName>
        <AccountId>96</AccountId>
        <AccountType/>
      </UserInfo>
    </SharedWithUsers>
    <MediaLengthInSeconds xmlns="b0291392-46c3-446b-b4e2-e6b1ee46160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F821E4-B2F5-43F5-882D-CBDF109854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8A0A8D-A245-4C01-8343-251E8E8DAD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87b7e94-fb36-4fe3-8f20-6ec9cdff6d2e"/>
    <ds:schemaRef ds:uri="http://purl.org/dc/elements/1.1/"/>
    <ds:schemaRef ds:uri="http://schemas.microsoft.com/office/2006/metadata/properties"/>
    <ds:schemaRef ds:uri="f9736f50-92fd-4297-a9ab-95eeb04cbbb5"/>
    <ds:schemaRef ds:uri="http://www.w3.org/XML/1998/namespace"/>
    <ds:schemaRef ds:uri="http://purl.org/dc/dcmitype/"/>
    <ds:schemaRef ds:uri="b0291392-46c3-446b-b4e2-e6b1ee46160b"/>
    <ds:schemaRef ds:uri="55f71bee-26e1-45d7-9db5-e4529f37cebc"/>
  </ds:schemaRefs>
</ds:datastoreItem>
</file>

<file path=customXml/itemProps3.xml><?xml version="1.0" encoding="utf-8"?>
<ds:datastoreItem xmlns:ds="http://schemas.openxmlformats.org/officeDocument/2006/customXml" ds:itemID="{F455DAEE-1119-4ED7-A80D-7AA5A69761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932</Words>
  <Application>Microsoft Office PowerPoint</Application>
  <PresentationFormat>A4 Paper (210x297 mm)</PresentationFormat>
  <Paragraphs>171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G.Rowlands</dc:creator>
  <cp:lastModifiedBy>AM.Hill</cp:lastModifiedBy>
  <cp:revision>848</cp:revision>
  <cp:lastPrinted>2021-03-01T13:48:26Z</cp:lastPrinted>
  <dcterms:created xsi:type="dcterms:W3CDTF">2021-03-01T13:31:38Z</dcterms:created>
  <dcterms:modified xsi:type="dcterms:W3CDTF">2022-11-07T12:02:45Z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  <property fmtid="{D5CDD505-2E9C-101B-9397-08002B2CF9AE}" pid="3" name="Order">
    <vt:r8>151100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