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75" r:id="rId5"/>
    <p:sldId id="263" r:id="rId6"/>
    <p:sldId id="270" r:id="rId7"/>
    <p:sldId id="269" r:id="rId8"/>
    <p:sldId id="265" r:id="rId9"/>
    <p:sldId id="271" r:id="rId10"/>
    <p:sldId id="272" r:id="rId11"/>
    <p:sldId id="261" r:id="rId12"/>
  </p:sldIdLst>
  <p:sldSz cx="9906000" cy="6858000" type="A4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A4EA6E-0EF9-4BC9-B0C7-2C1F7C175F14}" v="146" dt="2021-10-10T14:43:28.372"/>
    <p1510:client id="{B19E9525-C21D-A07B-EE12-8AB5C7C35B8A}" v="329" dt="2022-10-17T12:06:49.025"/>
    <p1510:client id="{C31ECB46-2A94-E446-5023-3729B2DDBEAC}" v="84" dt="2021-10-09T16:44:38.979"/>
    <p1510:client id="{D8FCDE85-7F21-404B-36C2-A061934207C7}" v="4850" dt="2021-10-16T16:02:58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E35F936-4E74-48EB-8D9C-2E79E14A862E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173163"/>
            <a:ext cx="45783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DC558F-E56C-41DD-B203-C433ED60DA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85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5C8F0-7994-4247-8B91-BBEA22819E28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70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E8C9-B219-4B2E-93CA-604C60F3CD6B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75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DCC5B-066F-45DB-8D95-2C599422A31A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9942-7A3C-4DC0-96E5-1FE28125C17E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9727-14DA-4178-9F23-7C0CDEBA8239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B0A5-D7AD-4BA7-89B6-77FA09C7ABED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69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801B-3107-4CB9-B397-4C39BA1DBB44}" type="datetime1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90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C590-7E48-49FA-949C-AA1E825D39A2}" type="datetime1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27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AC48-81CF-4D91-BB58-73ED370D6A11}" type="datetime1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81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C236-F4F2-483C-8ACC-421CE6F815D1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5EE4-399F-4AB7-9558-B774C0995454}" type="datetime1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90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AF9EA-1E37-480A-B577-1100E6EC3722}" type="datetime1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769C0-4A93-431B-A443-CB6AAA52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760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3E969C53-0ECA-4EE9-90C4-6057A5BE41EE}"/>
              </a:ext>
            </a:extLst>
          </p:cNvPr>
          <p:cNvSpPr txBox="1">
            <a:spLocks/>
          </p:cNvSpPr>
          <p:nvPr/>
        </p:nvSpPr>
        <p:spPr>
          <a:xfrm>
            <a:off x="761999" y="784007"/>
            <a:ext cx="5986463" cy="4597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dirty="0">
                <a:latin typeface="Arial"/>
                <a:cs typeface="Arial"/>
              </a:rPr>
              <a:t>Religious Studies Homework Booklet</a:t>
            </a:r>
          </a:p>
          <a:p>
            <a:pPr algn="l"/>
            <a:r>
              <a:rPr lang="en-GB" sz="1600" b="1" dirty="0">
                <a:latin typeface="Arial"/>
                <a:cs typeface="Arial"/>
              </a:rPr>
              <a:t>Year 8 Advent 2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400" dirty="0">
                <a:latin typeface="Arial"/>
                <a:cs typeface="Arial"/>
              </a:rPr>
              <a:t>Name: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Class:</a:t>
            </a:r>
          </a:p>
          <a:p>
            <a:pPr algn="l"/>
            <a:r>
              <a:rPr lang="en-GB" sz="1400" dirty="0">
                <a:latin typeface="Arial"/>
                <a:cs typeface="Arial"/>
              </a:rPr>
              <a:t>Teacher:</a:t>
            </a: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endParaRPr lang="en-GB" sz="1625" dirty="0">
              <a:latin typeface="Arial"/>
              <a:cs typeface="Arial"/>
            </a:endParaRPr>
          </a:p>
          <a:p>
            <a:pPr algn="l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neat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presentable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completed for the date set</a:t>
            </a:r>
          </a:p>
          <a:p>
            <a:pPr algn="l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High effort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expected in all tasks</a:t>
            </a:r>
          </a:p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You will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boost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all work in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red pen</a:t>
            </a:r>
          </a:p>
          <a:p>
            <a:endParaRPr lang="en-GB" sz="1625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13D63-6514-4A79-8EDF-60FB5C97D3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48463" y="784007"/>
            <a:ext cx="1776412" cy="3314457"/>
          </a:xfrm>
          <a:prstGeom prst="rect">
            <a:avLst/>
          </a:prstGeom>
        </p:spPr>
      </p:pic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5A9E8CB-0BA2-4BF6-BDD3-6D797D7A5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5168"/>
              </p:ext>
            </p:extLst>
          </p:nvPr>
        </p:nvGraphicFramePr>
        <p:xfrm>
          <a:off x="552451" y="4915653"/>
          <a:ext cx="8677276" cy="14546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52674">
                  <a:extLst>
                    <a:ext uri="{9D8B030D-6E8A-4147-A177-3AD203B41FA5}">
                      <a16:colId xmlns:a16="http://schemas.microsoft.com/office/drawing/2014/main" val="3320810119"/>
                    </a:ext>
                  </a:extLst>
                </a:gridCol>
                <a:gridCol w="1985964">
                  <a:extLst>
                    <a:ext uri="{9D8B030D-6E8A-4147-A177-3AD203B41FA5}">
                      <a16:colId xmlns:a16="http://schemas.microsoft.com/office/drawing/2014/main" val="2587861013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1235917765"/>
                    </a:ext>
                  </a:extLst>
                </a:gridCol>
                <a:gridCol w="2169319">
                  <a:extLst>
                    <a:ext uri="{9D8B030D-6E8A-4147-A177-3AD203B41FA5}">
                      <a16:colId xmlns:a16="http://schemas.microsoft.com/office/drawing/2014/main" val="2636146551"/>
                    </a:ext>
                  </a:extLst>
                </a:gridCol>
              </a:tblGrid>
              <a:tr h="342147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 by: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Due 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Checked</a:t>
                      </a:r>
                      <a:r>
                        <a:rPr lang="en-GB" sz="1200" baseline="0" dirty="0">
                          <a:solidFill>
                            <a:schemeClr val="tx1"/>
                          </a:solidFill>
                          <a:latin typeface="Arial"/>
                        </a:rPr>
                        <a:t> by: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42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93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758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/>
                        </a:rPr>
                        <a:t>Homework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678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0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2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39907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2 - Homework 1                                        Recap of Year 7 Content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000919"/>
              </p:ext>
            </p:extLst>
          </p:nvPr>
        </p:nvGraphicFramePr>
        <p:xfrm>
          <a:off x="319086" y="628461"/>
          <a:ext cx="9267828" cy="6115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64058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These statements are false, make them true.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can be a Saint only whilst you are alive.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Catholics pray to Saints the same as they would pray to God.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Saint is someone that we know is in hell.</a:t>
                      </a:r>
                    </a:p>
                    <a:p>
                      <a:pPr rtl="0" fontAlgn="base">
                        <a:lnSpc>
                          <a:spcPct val="150000"/>
                        </a:lnSpc>
                      </a:pPr>
                      <a:r>
                        <a:rPr lang="en-GB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__________________________________________________________________________________________________________</a:t>
                      </a: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​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Name three types of miracle performed by Jesus. Give an example for each.</a:t>
                      </a:r>
                      <a:endParaRPr lang="en-US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98255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3. What are each of these symbols and what do they mean?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       ______________       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       ______________       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       ______________       ______________</a:t>
                      </a:r>
                      <a:endParaRPr lang="en-GB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       ______________       ______________</a:t>
                      </a:r>
                      <a:endParaRPr lang="en-US" sz="1200" b="0" i="0" u="none" strike="noStrike" baseline="0" noProof="0" dirty="0"/>
                    </a:p>
                    <a:p>
                      <a:pPr marL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u="none" strike="noStrike" baseline="0" noProof="0" dirty="0">
                          <a:latin typeface="Arial"/>
                        </a:rPr>
                        <a:t>_______________       ______________       ______________</a:t>
                      </a: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latin typeface="Arial"/>
                          <a:cs typeface="Arial"/>
                        </a:rPr>
                        <a:t>4. </a:t>
                      </a:r>
                      <a:r>
                        <a:rPr lang="en-GB" sz="1200" b="1" i="0" u="none" strike="noStrike" noProof="0" dirty="0">
                          <a:latin typeface="Arial"/>
                        </a:rPr>
                        <a:t>The Ten Commandments</a:t>
                      </a:r>
                      <a:endParaRPr lang="en-US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Answer the following questions about the Ten Commandments</a:t>
                      </a:r>
                      <a:endParaRPr lang="en-US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1. Who received the Ten Commandments?</a:t>
                      </a:r>
                      <a:endParaRPr lang="en-US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2. What is the purpose of the Ten Commandments?</a:t>
                      </a:r>
                      <a:endParaRPr lang="en-US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3. What two categories can all of the Ten Commandments be split into?</a:t>
                      </a:r>
                      <a:endParaRPr lang="en-US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noProof="0" dirty="0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noProof="0" dirty="0">
                          <a:solidFill>
                            <a:schemeClr val="tx1"/>
                          </a:solidFill>
                          <a:latin typeface="Arial"/>
                        </a:rPr>
                        <a:t>4. Where in the Bible are the Ten Commandments found?</a:t>
                      </a:r>
                      <a:endParaRPr lang="en-US" sz="1200" b="0" i="0" u="none" strike="noStrike" noProof="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pic>
        <p:nvPicPr>
          <p:cNvPr id="30" name="Picture 30">
            <a:extLst>
              <a:ext uri="{FF2B5EF4-FFF2-40B4-BE49-F238E27FC236}">
                <a16:creationId xmlns:a16="http://schemas.microsoft.com/office/drawing/2014/main" id="{AEE035E8-E328-F6D2-862A-DD0547766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7818" y="4384196"/>
            <a:ext cx="828675" cy="361950"/>
          </a:xfrm>
          <a:prstGeom prst="rect">
            <a:avLst/>
          </a:prstGeom>
        </p:spPr>
      </p:pic>
      <p:pic>
        <p:nvPicPr>
          <p:cNvPr id="31" name="Picture 31">
            <a:extLst>
              <a:ext uri="{FF2B5EF4-FFF2-40B4-BE49-F238E27FC236}">
                <a16:creationId xmlns:a16="http://schemas.microsoft.com/office/drawing/2014/main" id="{0FB70BB6-8198-9016-7D17-1980B2277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9788" y="4239524"/>
            <a:ext cx="1000125" cy="647700"/>
          </a:xfrm>
          <a:prstGeom prst="rect">
            <a:avLst/>
          </a:prstGeom>
        </p:spPr>
      </p:pic>
      <p:pic>
        <p:nvPicPr>
          <p:cNvPr id="32" name="Picture 32" descr="A picture containing text, furniture, table&#10;&#10;Description automatically generated">
            <a:extLst>
              <a:ext uri="{FF2B5EF4-FFF2-40B4-BE49-F238E27FC236}">
                <a16:creationId xmlns:a16="http://schemas.microsoft.com/office/drawing/2014/main" id="{84F65760-7496-98DB-8CDE-49A6A84B61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67" y="4166738"/>
            <a:ext cx="8953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50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3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76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2 - Homework 2  			The Bible	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84116"/>
              </p:ext>
            </p:extLst>
          </p:nvPr>
        </p:nvGraphicFramePr>
        <p:xfrm>
          <a:off x="319086" y="542925"/>
          <a:ext cx="9268797" cy="60754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4883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805624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Old Testament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Read through the story and then say how a Literal Christian and a Liberal Christian would interpret the account.</a:t>
                      </a: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Noah's Ark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1. Noah was told to build and ark, all the evil people in the world were to be killed by a flood.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2. Noah was the only good man and God was going to save him.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3. Noah's 400th birthday was when the rain started.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4. Noah, his family and the animals were saved on the ark.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5. On Noah's 401st birthday he was able to step back on land.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6. God made a promise not to flood the earth again and the sign of this is the rainbow.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Literal meaning of the story: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Liberal meaning of the story: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_______________________________________________________________________________________________________________________________________________________________</a:t>
                      </a: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New Testament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Write a sentence for each picture – say what is happening in the picture.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pic>
        <p:nvPicPr>
          <p:cNvPr id="2" name="Picture 2">
            <a:extLst>
              <a:ext uri="{FF2B5EF4-FFF2-40B4-BE49-F238E27FC236}">
                <a16:creationId xmlns:a16="http://schemas.microsoft.com/office/drawing/2014/main" id="{45981CEF-11BD-4360-BD5D-229D9D7C5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037" y="1437633"/>
            <a:ext cx="1158988" cy="1775346"/>
          </a:xfrm>
          <a:prstGeom prst="rect">
            <a:avLst/>
          </a:prstGeom>
        </p:spPr>
      </p:pic>
      <p:pic>
        <p:nvPicPr>
          <p:cNvPr id="3" name="Picture 4" descr="A picture containing text, map, linedrawing&#10;&#10;Description automatically generated">
            <a:extLst>
              <a:ext uri="{FF2B5EF4-FFF2-40B4-BE49-F238E27FC236}">
                <a16:creationId xmlns:a16="http://schemas.microsoft.com/office/drawing/2014/main" id="{CBC0649F-F22D-4240-8B1B-F38708684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5693" y="3005058"/>
            <a:ext cx="1866102" cy="1630846"/>
          </a:xfrm>
          <a:prstGeom prst="rect">
            <a:avLst/>
          </a:prstGeom>
        </p:spPr>
      </p:pic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D7E8B413-DA0E-4E19-BEF6-86C1DA8F1A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306" y="4621794"/>
            <a:ext cx="1307356" cy="1736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0A2E25-6758-4D5B-92D1-8A31AD7AB837}"/>
              </a:ext>
            </a:extLst>
          </p:cNvPr>
          <p:cNvSpPr txBox="1"/>
          <p:nvPr/>
        </p:nvSpPr>
        <p:spPr>
          <a:xfrm>
            <a:off x="6487160" y="1483542"/>
            <a:ext cx="305453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Picture 1</a:t>
            </a:r>
            <a:r>
              <a:rPr lang="en-GB" dirty="0">
                <a:latin typeface="Arial"/>
                <a:cs typeface="Arial"/>
              </a:rPr>
              <a:t> ________________________________________________________________________________________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522B34-8F0C-4D61-A2FD-96D5ACFC9FE7}"/>
              </a:ext>
            </a:extLst>
          </p:cNvPr>
          <p:cNvSpPr txBox="1"/>
          <p:nvPr/>
        </p:nvSpPr>
        <p:spPr>
          <a:xfrm>
            <a:off x="6590235" y="4785192"/>
            <a:ext cx="3054531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Picture 3</a:t>
            </a:r>
            <a:endParaRPr lang="en-US" dirty="0"/>
          </a:p>
          <a:p>
            <a:r>
              <a:rPr lang="en-GB" dirty="0">
                <a:latin typeface="Arial"/>
                <a:cs typeface="Arial"/>
              </a:rPr>
              <a:t>________________________________________________________________________________________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1648E9-63D8-49FD-88AA-9B1B91F90ADE}"/>
              </a:ext>
            </a:extLst>
          </p:cNvPr>
          <p:cNvSpPr txBox="1"/>
          <p:nvPr/>
        </p:nvSpPr>
        <p:spPr>
          <a:xfrm>
            <a:off x="4948655" y="3209833"/>
            <a:ext cx="2743200" cy="14157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Picture 2 </a:t>
            </a:r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15275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4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2 - Homework 3 			Recap of Year 7 Learning – Creation of the World	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543899"/>
              </p:ext>
            </p:extLst>
          </p:nvPr>
        </p:nvGraphicFramePr>
        <p:xfrm>
          <a:off x="319086" y="619125"/>
          <a:ext cx="9267827" cy="5801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67827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5789680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What happened on each day of creation? You may write or draw it in each section.</a:t>
                      </a:r>
                      <a:endParaRPr lang="en-GB" sz="1200" b="0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marL="228600" lvl="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1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What do Catholics believe about this story? (You must include the words Bible, the Big Bang Theory, God, all-powerful and created)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GB" sz="12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pic>
        <p:nvPicPr>
          <p:cNvPr id="16" name="Picture 16" descr="A picture containing map&#10;&#10;Description automatically generated">
            <a:extLst>
              <a:ext uri="{FF2B5EF4-FFF2-40B4-BE49-F238E27FC236}">
                <a16:creationId xmlns:a16="http://schemas.microsoft.com/office/drawing/2014/main" id="{925AFE9B-9DF2-4F68-A301-FFD620EAA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4208" y="2875479"/>
            <a:ext cx="4186935" cy="1607008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9B32D45-140E-4E08-80B0-FE8F6E8A0DCA}"/>
              </a:ext>
            </a:extLst>
          </p:cNvPr>
          <p:cNvCxnSpPr/>
          <p:nvPr/>
        </p:nvCxnSpPr>
        <p:spPr>
          <a:xfrm>
            <a:off x="391886" y="3009533"/>
            <a:ext cx="2707540" cy="106596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2AFBF38-EEF4-41BF-ACB5-5CA19BA0AD44}"/>
              </a:ext>
            </a:extLst>
          </p:cNvPr>
          <p:cNvCxnSpPr>
            <a:cxnSpLocks/>
          </p:cNvCxnSpPr>
          <p:nvPr/>
        </p:nvCxnSpPr>
        <p:spPr>
          <a:xfrm flipV="1">
            <a:off x="6712778" y="3056698"/>
            <a:ext cx="2839620" cy="848996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4F76A9-CCD3-4C0A-929F-460482AACD61}"/>
              </a:ext>
            </a:extLst>
          </p:cNvPr>
          <p:cNvCxnSpPr>
            <a:cxnSpLocks/>
          </p:cNvCxnSpPr>
          <p:nvPr/>
        </p:nvCxnSpPr>
        <p:spPr>
          <a:xfrm flipV="1">
            <a:off x="6137271" y="688943"/>
            <a:ext cx="2811318" cy="2735653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832D07F-B7B9-45B3-B3A2-99C1A437EF6C}"/>
              </a:ext>
            </a:extLst>
          </p:cNvPr>
          <p:cNvCxnSpPr>
            <a:cxnSpLocks/>
          </p:cNvCxnSpPr>
          <p:nvPr/>
        </p:nvCxnSpPr>
        <p:spPr>
          <a:xfrm flipH="1">
            <a:off x="5297505" y="934209"/>
            <a:ext cx="603893" cy="2188521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2D2780B-C317-4C29-A652-645393E018C4}"/>
              </a:ext>
            </a:extLst>
          </p:cNvPr>
          <p:cNvCxnSpPr>
            <a:cxnSpLocks/>
          </p:cNvCxnSpPr>
          <p:nvPr/>
        </p:nvCxnSpPr>
        <p:spPr>
          <a:xfrm>
            <a:off x="3344693" y="943643"/>
            <a:ext cx="981066" cy="224512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B6139A5-073A-4B8D-9DF5-8D3AEA8F01E5}"/>
              </a:ext>
            </a:extLst>
          </p:cNvPr>
          <p:cNvCxnSpPr>
            <a:cxnSpLocks/>
          </p:cNvCxnSpPr>
          <p:nvPr/>
        </p:nvCxnSpPr>
        <p:spPr>
          <a:xfrm>
            <a:off x="712512" y="1151175"/>
            <a:ext cx="2952831" cy="2386620"/>
          </a:xfrm>
          <a:prstGeom prst="straightConnector1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3529327-3AEE-494F-BE5B-864E604A8AE3}"/>
              </a:ext>
            </a:extLst>
          </p:cNvPr>
          <p:cNvSpPr txBox="1"/>
          <p:nvPr/>
        </p:nvSpPr>
        <p:spPr>
          <a:xfrm>
            <a:off x="318498" y="3164043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1.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3434B6-D529-4F5B-A687-5368C7C6FC29}"/>
              </a:ext>
            </a:extLst>
          </p:cNvPr>
          <p:cNvSpPr txBox="1"/>
          <p:nvPr/>
        </p:nvSpPr>
        <p:spPr>
          <a:xfrm>
            <a:off x="459963" y="1305685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2.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C9D36F5-3550-4C91-92FF-1AE24C2AE62F}"/>
              </a:ext>
            </a:extLst>
          </p:cNvPr>
          <p:cNvSpPr txBox="1"/>
          <p:nvPr/>
        </p:nvSpPr>
        <p:spPr>
          <a:xfrm>
            <a:off x="1129782" y="1060419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3.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9A1ADF8-7BA3-4F3F-AFCD-F98367F68FF7}"/>
              </a:ext>
            </a:extLst>
          </p:cNvPr>
          <p:cNvSpPr txBox="1"/>
          <p:nvPr/>
        </p:nvSpPr>
        <p:spPr>
          <a:xfrm>
            <a:off x="3554379" y="1060419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4.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D8F9C49-00E5-4A7F-A7A5-47BC3CE839EE}"/>
              </a:ext>
            </a:extLst>
          </p:cNvPr>
          <p:cNvSpPr txBox="1"/>
          <p:nvPr/>
        </p:nvSpPr>
        <p:spPr>
          <a:xfrm>
            <a:off x="5950672" y="984953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5.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34D0B5B-E7BD-414A-A3D4-553FC28C328D}"/>
              </a:ext>
            </a:extLst>
          </p:cNvPr>
          <p:cNvSpPr txBox="1"/>
          <p:nvPr/>
        </p:nvSpPr>
        <p:spPr>
          <a:xfrm>
            <a:off x="8884720" y="871754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6.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C7A68B-F872-4B47-BEFF-7146C0ABD6D1}"/>
              </a:ext>
            </a:extLst>
          </p:cNvPr>
          <p:cNvSpPr txBox="1"/>
          <p:nvPr/>
        </p:nvSpPr>
        <p:spPr>
          <a:xfrm>
            <a:off x="9224340" y="3258375"/>
            <a:ext cx="44123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dirty="0">
                <a:latin typeface="Arial"/>
                <a:cs typeface="Arial"/>
              </a:rPr>
              <a:t>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8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5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Year 8 - Advent 2 - Homework 4 			Saint Benedict   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13318"/>
              </p:ext>
            </p:extLst>
          </p:nvPr>
        </p:nvGraphicFramePr>
        <p:xfrm>
          <a:off x="319086" y="534501"/>
          <a:ext cx="9267827" cy="6349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64267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303560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708651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Fill in the gaps.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Saint Benedict was born in Italy. His family were ______, and he was sent to __________ to study. Benedict did not like the bad behaviour of the other students. He also did not like that others ____________ in lots of God’s rather than ______ God.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He left the city and on the mountain of Subiaco there was a ________ where he lived three years alone. One day, the _________ tried to ________ him with bad thoughts. When he realised what was happening, he threw myself into a bush of long, sharp _________. He did not feel any more ______________ like that again.</a:t>
                      </a:r>
                      <a:endParaRPr lang="en-GB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People wanted ____________ to teach them how to become holy. Some men came to ask if he would be their leader and help them become ________. However, they tried to ___________ him. He made the Sign of the _________ over the poisoned wine and the glass shattered into pieces before he could drink it.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Other men asked him to lead them, they became good monks. His monks greatly __________ the people around out _______________. They were taught to read and write, how to farm and how to work at different jobs. Benedict could read _______, tell the future and drive out __________.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i="0" u="none" strike="noStrike" baseline="0" noProof="0" dirty="0">
                        <a:latin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baseline="0" noProof="0" dirty="0">
                          <a:latin typeface="Arial"/>
                        </a:rPr>
                        <a:t>He died on March 21</a:t>
                      </a:r>
                      <a:r>
                        <a:rPr lang="en-GB" sz="1200" b="0" i="0" u="none" strike="noStrike" baseline="30000" noProof="0" dirty="0">
                          <a:latin typeface="Arial"/>
                        </a:rPr>
                        <a:t>st</a:t>
                      </a:r>
                      <a:r>
                        <a:rPr lang="en-GB" sz="1200" b="0" i="0" u="none" strike="noStrike" baseline="0" noProof="0" dirty="0">
                          <a:latin typeface="Arial"/>
                        </a:rPr>
                        <a:t> _______. The _________ eventually proclaimed him the Patron Saint of _____________.</a:t>
                      </a:r>
                      <a:endParaRPr lang="en-GB" sz="1200" b="1" i="0" u="none" strike="noStrike" baseline="0" noProof="0" dirty="0">
                        <a:latin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​Words to use: 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Benedict, cave, rich, Pope, cross, Rome, poison, tempt, monasteries, devil, one, thorns, minds, demons, 547, temptations, Europe, helped, believed, holy.</a:t>
                      </a:r>
                      <a:endParaRPr lang="en-GB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 Answer these questions in full sentences.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Where did Saint Benedict live?</a:t>
                      </a: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was he saved from poisoning?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did he save himself from temptation?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did Saint Benedict show faith to God? (You need to mention 3 ways he showed faith)</a:t>
                      </a: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681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6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8 - Advent 2 - Homework 5                                         Bible </a:t>
            </a:r>
            <a:br>
              <a:rPr lang="en-GB" sz="1400" dirty="0">
                <a:latin typeface="Arial"/>
                <a:cs typeface="Arial"/>
              </a:rPr>
            </a:br>
            <a:r>
              <a:rPr lang="en-GB" sz="1400" dirty="0">
                <a:latin typeface="Arial"/>
                <a:cs typeface="Arial"/>
              </a:rPr>
              <a:t>		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88875"/>
              </p:ext>
            </p:extLst>
          </p:nvPr>
        </p:nvGraphicFramePr>
        <p:xfrm>
          <a:off x="319086" y="600075"/>
          <a:ext cx="9279914" cy="5756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9957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9957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57562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1. Answer the questions in order from 1-4. </a:t>
                      </a:r>
                    </a:p>
                    <a:p>
                      <a:pPr lvl="0" rtl="0">
                        <a:buNone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​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​</a:t>
                      </a:r>
                      <a:endParaRPr lang="en-US"/>
                    </a:p>
                  </a:txBody>
                  <a:tcPr marL="74295" marR="74295" marT="37147" marB="37147">
                    <a:lnL w="12700">
                      <a:solidFill>
                        <a:schemeClr val="bg1">
                          <a:lumMod val="65000"/>
                        </a:schemeClr>
                      </a:solidFill>
                    </a:lnL>
                    <a:lnR w="12700">
                      <a:solidFill>
                        <a:schemeClr val="bg1">
                          <a:lumMod val="65000"/>
                        </a:schemeClr>
                      </a:solidFill>
                    </a:lnR>
                    <a:lnT w="12700">
                      <a:solidFill>
                        <a:schemeClr val="bg1">
                          <a:lumMod val="65000"/>
                        </a:schemeClr>
                      </a:solidFill>
                    </a:lnT>
                    <a:lnB w="12700">
                      <a:solidFill>
                        <a:schemeClr val="bg1">
                          <a:lumMod val="6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2. Link the words together, for each link give a reason why.</a:t>
                      </a: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</a:tbl>
          </a:graphicData>
        </a:graphic>
      </p:graphicFrame>
      <p:pic>
        <p:nvPicPr>
          <p:cNvPr id="3" name="Picture 4" descr="A picture containing text, map, linedrawing&#10;&#10;Description automatically generated">
            <a:extLst>
              <a:ext uri="{FF2B5EF4-FFF2-40B4-BE49-F238E27FC236}">
                <a16:creationId xmlns:a16="http://schemas.microsoft.com/office/drawing/2014/main" id="{E2624891-4110-418A-BA7E-20B43EE6E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99" y="3143971"/>
            <a:ext cx="2499746" cy="30981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6074AE-B070-4C96-B94D-70C846F5618C}"/>
              </a:ext>
            </a:extLst>
          </p:cNvPr>
          <p:cNvSpPr txBox="1"/>
          <p:nvPr/>
        </p:nvSpPr>
        <p:spPr>
          <a:xfrm>
            <a:off x="3147424" y="5492689"/>
            <a:ext cx="180920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1. Who is this?</a:t>
            </a:r>
          </a:p>
          <a:p>
            <a:r>
              <a:rPr lang="en-GB" sz="1400" dirty="0">
                <a:latin typeface="Arial"/>
                <a:cs typeface="Arial"/>
              </a:rPr>
              <a:t>________________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011A4E2-AD41-4EA5-8F34-4068E96A58B6}"/>
              </a:ext>
            </a:extLst>
          </p:cNvPr>
          <p:cNvCxnSpPr/>
          <p:nvPr/>
        </p:nvCxnSpPr>
        <p:spPr>
          <a:xfrm flipH="1" flipV="1">
            <a:off x="2468063" y="4727138"/>
            <a:ext cx="840378" cy="7269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80E6B9A-1893-4258-9FA2-D6B00514BA78}"/>
              </a:ext>
            </a:extLst>
          </p:cNvPr>
          <p:cNvSpPr txBox="1"/>
          <p:nvPr/>
        </p:nvSpPr>
        <p:spPr>
          <a:xfrm>
            <a:off x="3090475" y="3804131"/>
            <a:ext cx="1809206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2. What has been poured on this altar?</a:t>
            </a:r>
          </a:p>
          <a:p>
            <a:r>
              <a:rPr lang="en-GB" sz="1400" dirty="0">
                <a:latin typeface="Arial"/>
                <a:cs typeface="Arial"/>
              </a:rPr>
              <a:t>________________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583601-F945-46E4-B72F-544391A0C424}"/>
              </a:ext>
            </a:extLst>
          </p:cNvPr>
          <p:cNvCxnSpPr>
            <a:cxnSpLocks/>
          </p:cNvCxnSpPr>
          <p:nvPr/>
        </p:nvCxnSpPr>
        <p:spPr>
          <a:xfrm flipH="1">
            <a:off x="1552661" y="4067436"/>
            <a:ext cx="1510212" cy="11030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648BAF3-1B7A-474B-A099-5416256C47FB}"/>
              </a:ext>
            </a:extLst>
          </p:cNvPr>
          <p:cNvSpPr txBox="1"/>
          <p:nvPr/>
        </p:nvSpPr>
        <p:spPr>
          <a:xfrm>
            <a:off x="3090133" y="974144"/>
            <a:ext cx="1809206" cy="20991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3. Why was this poured?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________________________________________________________________________________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DA2810-7C35-492B-94E9-5E769C8504B0}"/>
              </a:ext>
            </a:extLst>
          </p:cNvPr>
          <p:cNvCxnSpPr>
            <a:cxnSpLocks/>
          </p:cNvCxnSpPr>
          <p:nvPr/>
        </p:nvCxnSpPr>
        <p:spPr>
          <a:xfrm flipH="1" flipV="1">
            <a:off x="3930100" y="3038579"/>
            <a:ext cx="10162" cy="8590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84D4D15-0CF7-426C-A7B6-567C57AC50B3}"/>
              </a:ext>
            </a:extLst>
          </p:cNvPr>
          <p:cNvSpPr txBox="1"/>
          <p:nvPr/>
        </p:nvSpPr>
        <p:spPr>
          <a:xfrm>
            <a:off x="457625" y="974144"/>
            <a:ext cx="2507343" cy="209910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Arial"/>
                <a:cs typeface="Arial"/>
              </a:rPr>
              <a:t>4. How does this act show faith?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Arial"/>
                <a:cs typeface="Arial"/>
              </a:rPr>
              <a:t>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04EAA-4653-4590-A570-BB4FDAB3F442}"/>
              </a:ext>
            </a:extLst>
          </p:cNvPr>
          <p:cNvSpPr txBox="1"/>
          <p:nvPr/>
        </p:nvSpPr>
        <p:spPr>
          <a:xfrm>
            <a:off x="6911703" y="1191110"/>
            <a:ext cx="74313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Bible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EA8635-44B6-4844-82F3-3C4F2A42C27D}"/>
              </a:ext>
            </a:extLst>
          </p:cNvPr>
          <p:cNvSpPr txBox="1"/>
          <p:nvPr/>
        </p:nvSpPr>
        <p:spPr>
          <a:xfrm>
            <a:off x="6778875" y="5577589"/>
            <a:ext cx="74313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Arial"/>
                <a:cs typeface="Arial"/>
              </a:rPr>
              <a:t>Holy Spirit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4B746D-7D6F-4BC4-8078-C40FA86D8CAB}"/>
              </a:ext>
            </a:extLst>
          </p:cNvPr>
          <p:cNvSpPr txBox="1"/>
          <p:nvPr/>
        </p:nvSpPr>
        <p:spPr>
          <a:xfrm>
            <a:off x="5184467" y="1625041"/>
            <a:ext cx="130918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Arial"/>
                <a:cs typeface="Arial"/>
              </a:rPr>
              <a:t>Old Testament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DAD916-ADAE-4F5E-8FDF-F013A65C653B}"/>
              </a:ext>
            </a:extLst>
          </p:cNvPr>
          <p:cNvSpPr txBox="1"/>
          <p:nvPr/>
        </p:nvSpPr>
        <p:spPr>
          <a:xfrm>
            <a:off x="8250594" y="1992938"/>
            <a:ext cx="112993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>
                <a:latin typeface="Arial"/>
                <a:cs typeface="Arial"/>
              </a:rPr>
              <a:t>New Testament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1E77D1-CBC7-4977-8974-E8F3D31EE72C}"/>
              </a:ext>
            </a:extLst>
          </p:cNvPr>
          <p:cNvSpPr txBox="1"/>
          <p:nvPr/>
        </p:nvSpPr>
        <p:spPr>
          <a:xfrm>
            <a:off x="6778831" y="3860730"/>
            <a:ext cx="101672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Miracles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EDD07C-B8EB-4CF2-A006-9CC2B8936ED7}"/>
              </a:ext>
            </a:extLst>
          </p:cNvPr>
          <p:cNvSpPr txBox="1"/>
          <p:nvPr/>
        </p:nvSpPr>
        <p:spPr>
          <a:xfrm>
            <a:off x="5184422" y="3087200"/>
            <a:ext cx="111106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Prophets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3C9BB3-E320-4254-AFF1-CFC6EA6911C7}"/>
              </a:ext>
            </a:extLst>
          </p:cNvPr>
          <p:cNvSpPr txBox="1"/>
          <p:nvPr/>
        </p:nvSpPr>
        <p:spPr>
          <a:xfrm>
            <a:off x="8599618" y="3587164"/>
            <a:ext cx="74313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Mary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0E8D2C-B4FF-429F-9773-742090C23AA5}"/>
              </a:ext>
            </a:extLst>
          </p:cNvPr>
          <p:cNvSpPr txBox="1"/>
          <p:nvPr/>
        </p:nvSpPr>
        <p:spPr>
          <a:xfrm>
            <a:off x="5382512" y="4719159"/>
            <a:ext cx="74313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Jesus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3716249-00E6-441B-9253-434684533E35}"/>
              </a:ext>
            </a:extLst>
          </p:cNvPr>
          <p:cNvSpPr txBox="1"/>
          <p:nvPr/>
        </p:nvSpPr>
        <p:spPr>
          <a:xfrm>
            <a:off x="8599589" y="5577588"/>
            <a:ext cx="743132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>
                <a:latin typeface="Arial"/>
                <a:cs typeface="Arial"/>
              </a:rPr>
              <a:t>God</a:t>
            </a:r>
            <a:endParaRPr lang="en-GB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585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C3D807-0417-4B92-AFE5-7B319857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7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CF31703-F4C3-4B70-BDCB-79854F5E956B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68695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8 - Advent 2 - Homework 6                                          Mary – The Rosary   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5AE039-C2FC-4E1E-ABDC-296EE9595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728298"/>
              </p:ext>
            </p:extLst>
          </p:nvPr>
        </p:nvGraphicFramePr>
        <p:xfrm>
          <a:off x="319086" y="552450"/>
          <a:ext cx="9267828" cy="589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3914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4633914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694513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1. The Hail Mary. What do each of these lines mean?</a:t>
                      </a:r>
                      <a:endParaRPr lang="en-US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Hail Mary, Full of Grace 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Meaning:_____________________________________________________________________________________________________________________________________________________</a:t>
                      </a: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The Lord is with thee</a:t>
                      </a: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Meaning:_____________________________________________________________________________________________________________________________________________________</a:t>
                      </a:r>
                      <a:endParaRPr lang="en-GB"/>
                    </a:p>
                    <a:p>
                      <a:pPr marL="0" lvl="0" inden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</a:t>
                      </a:r>
                      <a:r>
                        <a:rPr lang="en-GB" sz="1200" b="1" baseline="0">
                          <a:latin typeface="Arial"/>
                          <a:cs typeface="Arial"/>
                        </a:rPr>
                        <a:t> Label the Rosary beads with the correct prayers.</a:t>
                      </a: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i="0" baseline="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09389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baseline="0">
                          <a:latin typeface="Arial"/>
                          <a:cs typeface="Arial"/>
                        </a:rPr>
                        <a:t>2. What are the four mysteries of the Rosary?</a:t>
                      </a:r>
                      <a:endParaRPr lang="en-GB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1. 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2. 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3. </a:t>
                      </a: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200" b="0" baseline="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0" baseline="0">
                          <a:latin typeface="Arial"/>
                          <a:cs typeface="Arial"/>
                        </a:rPr>
                        <a:t>4.</a:t>
                      </a:r>
                      <a:endParaRPr lang="en-GB" sz="1200" b="0" baseline="0" dirty="0">
                        <a:latin typeface="Arial"/>
                        <a:cs typeface="Arial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pic>
        <p:nvPicPr>
          <p:cNvPr id="5" name="Picture 5" descr="Shape, circle&#10;&#10;Description automatically generated">
            <a:extLst>
              <a:ext uri="{FF2B5EF4-FFF2-40B4-BE49-F238E27FC236}">
                <a16:creationId xmlns:a16="http://schemas.microsoft.com/office/drawing/2014/main" id="{E78BD8A4-2AE0-4015-9EF2-332D9CBE1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019" y="1609465"/>
            <a:ext cx="3366152" cy="41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E463-EEC0-476A-A175-9F450B7D9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769C0-4A93-431B-A443-CB6AAA52EFFA}" type="slidenum">
              <a:rPr lang="en-GB" smtClean="0"/>
              <a:t>8</a:t>
            </a:fld>
            <a:endParaRPr lang="en-GB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CEB9172-96A1-4976-8726-47E2622857D6}"/>
              </a:ext>
            </a:extLst>
          </p:cNvPr>
          <p:cNvSpPr txBox="1">
            <a:spLocks/>
          </p:cNvSpPr>
          <p:nvPr/>
        </p:nvSpPr>
        <p:spPr>
          <a:xfrm>
            <a:off x="296863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FD8A727-A3A2-4BE2-9D3B-E624BA1C2203}"/>
              </a:ext>
            </a:extLst>
          </p:cNvPr>
          <p:cNvSpPr txBox="1">
            <a:spLocks/>
          </p:cNvSpPr>
          <p:nvPr/>
        </p:nvSpPr>
        <p:spPr>
          <a:xfrm>
            <a:off x="296863" y="1216750"/>
            <a:ext cx="4271963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CBA469-00A5-4999-A805-A5814356720A}"/>
              </a:ext>
            </a:extLst>
          </p:cNvPr>
          <p:cNvSpPr txBox="1">
            <a:spLocks/>
          </p:cNvSpPr>
          <p:nvPr/>
        </p:nvSpPr>
        <p:spPr>
          <a:xfrm>
            <a:off x="319086" y="181946"/>
            <a:ext cx="9471114" cy="4292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400">
                <a:latin typeface="Arial"/>
                <a:cs typeface="Arial"/>
              </a:rPr>
              <a:t>Year 8 Advent 2 – extra paper for any task you cannot fit into the activity box.			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F8FF249A-258A-45B0-B462-C20A97748997}"/>
              </a:ext>
            </a:extLst>
          </p:cNvPr>
          <p:cNvSpPr txBox="1">
            <a:spLocks/>
          </p:cNvSpPr>
          <p:nvPr/>
        </p:nvSpPr>
        <p:spPr>
          <a:xfrm>
            <a:off x="4953000" y="787509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Activity this links to: ___________________________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6E58A76-D0FA-41A1-841D-8A95B2D7E724}"/>
              </a:ext>
            </a:extLst>
          </p:cNvPr>
          <p:cNvSpPr txBox="1">
            <a:spLocks/>
          </p:cNvSpPr>
          <p:nvPr/>
        </p:nvSpPr>
        <p:spPr>
          <a:xfrm>
            <a:off x="5238750" y="1216750"/>
            <a:ext cx="4370387" cy="5326925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None/>
            </a:pP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03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oudMigratorOriginId xmlns="b0291392-46c3-446b-b4e2-e6b1ee46160b" xsi:nil="true"/>
    <UniqueSourceRef xmlns="b0291392-46c3-446b-b4e2-e6b1ee46160b" xsi:nil="true"/>
    <CloudMigratorVersion xmlns="b0291392-46c3-446b-b4e2-e6b1ee46160b" xsi:nil="true"/>
    <FileHash xmlns="b0291392-46c3-446b-b4e2-e6b1ee46160b" xsi:nil="true"/>
    <SharedWithUsers xmlns="55f71bee-26e1-45d7-9db5-e4529f37cebc">
      <UserInfo>
        <DisplayName/>
        <AccountId xsi:nil="true"/>
        <AccountType/>
      </UserInfo>
    </SharedWithUsers>
    <MediaLengthInSeconds xmlns="b0291392-46c3-446b-b4e2-e6b1ee46160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17" ma:contentTypeDescription="Create a new document." ma:contentTypeScope="" ma:versionID="0cf8f7557adb50e6787e96358fe1d043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53e97828f00815f43168e8c920b4a715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8A0A8D-A245-4C01-8343-251E8E8DADD0}">
  <ds:schemaRefs>
    <ds:schemaRef ds:uri="92e2e50a-e8f9-44f4-b286-6309f07ac44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d87e6bd-7673-4ea8-9222-490cf577c66b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b0291392-46c3-446b-b4e2-e6b1ee46160b"/>
    <ds:schemaRef ds:uri="55f71bee-26e1-45d7-9db5-e4529f37cebc"/>
  </ds:schemaRefs>
</ds:datastoreItem>
</file>

<file path=customXml/itemProps2.xml><?xml version="1.0" encoding="utf-8"?>
<ds:datastoreItem xmlns:ds="http://schemas.openxmlformats.org/officeDocument/2006/customXml" ds:itemID="{89F821E4-B2F5-43F5-882D-CBDF109854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8E37DF-E8CE-4242-BB74-E6A82F09784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</TotalTime>
  <Words>1145</Words>
  <Application>Microsoft Office PowerPoint</Application>
  <PresentationFormat>A4 Paper (210x297 mm)</PresentationFormat>
  <Paragraphs>181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G.Rowlands</dc:creator>
  <cp:lastModifiedBy>Ann-Marie Hill</cp:lastModifiedBy>
  <cp:revision>550</cp:revision>
  <cp:lastPrinted>2021-03-01T13:48:26Z</cp:lastPrinted>
  <dcterms:created xsi:type="dcterms:W3CDTF">2021-03-01T13:31:38Z</dcterms:created>
  <dcterms:modified xsi:type="dcterms:W3CDTF">2022-11-07T12:02:09Z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  <property fmtid="{D5CDD505-2E9C-101B-9397-08002B2CF9AE}" pid="3" name="Order">
    <vt:r8>151000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