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5"/>
  </p:notesMasterIdLst>
  <p:sldIdLst>
    <p:sldId id="256" r:id="rId5"/>
    <p:sldId id="263" r:id="rId6"/>
    <p:sldId id="271" r:id="rId7"/>
    <p:sldId id="269" r:id="rId8"/>
    <p:sldId id="265" r:id="rId9"/>
    <p:sldId id="267" r:id="rId10"/>
    <p:sldId id="266" r:id="rId11"/>
    <p:sldId id="261" r:id="rId12"/>
    <p:sldId id="272" r:id="rId13"/>
    <p:sldId id="273" r:id="rId14"/>
  </p:sldIdLst>
  <p:sldSz cx="9906000" cy="6858000" type="A4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D58A79-BE1F-C63F-52AE-432B4C12F5F3}" v="2" dt="2022-07-08T09:44:02.706"/>
    <p1510:client id="{0DB26A38-3B6B-C919-0443-39821A5F4486}" v="509" dt="2022-07-06T10:39:46.517"/>
    <p1510:client id="{30512821-E23C-AA81-F059-7E10C20F4677}" v="698" dt="2021-06-29T10:09:05.284"/>
    <p1510:client id="{3E5D5F61-2768-A764-F53D-0EE6F2EE3051}" v="1337" dt="2022-07-04T15:06:32.646"/>
    <p1510:client id="{897E85F6-2D75-1818-BFE3-222348AE9017}" v="460" dt="2022-07-06T06:22:43.756"/>
    <p1510:client id="{9155BE3D-AB13-799C-CD5A-D88CC1E4E2FA}" v="170" dt="2021-06-15T12:25:36.641"/>
    <p1510:client id="{9AD49813-EB03-DB74-A857-F886B67EBAFA}" v="2" dt="2021-07-01T09:51:16.301"/>
    <p1510:client id="{AAC5E4AD-8E8A-595B-02F2-7DF932007C90}" v="114" dt="2021-06-11T08:40:46.713"/>
    <p1510:client id="{C021DA3E-9534-3E7C-19D7-509DD9F28E35}" v="375" dt="2022-07-04T18:18:58.853"/>
    <p1510:client id="{D07CBDBE-3D11-1DAD-9603-CA1035B8C815}" v="12" dt="2022-09-26T15:05:16.777"/>
    <p1510:client id="{D2EB7B2B-B3B0-A134-FE4C-012E68F8EE17}" v="4" dt="2021-06-29T10:10:41.704"/>
    <p1510:client id="{D986367E-44AA-0425-9B59-0F348A5F8B9F}" v="4" dt="2021-06-11T10:02:33.373"/>
    <p1510:client id="{DE1C8567-AB76-4FF5-457C-CE6C698C8E14}" v="19" dt="2022-11-02T14:04:38.861"/>
    <p1510:client id="{FEA2C8AA-6475-7311-5E69-FBD79B80DCEE}" v="2889" dt="2022-07-05T07:18:34.9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3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E35F936-4E74-48EB-8D9C-2E79E14A862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62063" y="1173163"/>
            <a:ext cx="45783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DBDC558F-E56C-41DD-B203-C433ED60DA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857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C8F0-7994-4247-8B91-BBEA22819E28}" type="datetime1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704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BE8C9-B219-4B2E-93CA-604C60F3CD6B}" type="datetime1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75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C5B-066F-45DB-8D95-2C599422A31A}" type="datetime1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68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9942-7A3C-4DC0-96E5-1FE28125C17E}" type="datetime1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7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B9727-14DA-4178-9F23-7C0CDEBA8239}" type="datetime1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13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B0A5-D7AD-4BA7-89B6-77FA09C7ABED}" type="datetime1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69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801B-3107-4CB9-B397-4C39BA1DBB44}" type="datetime1">
              <a:rPr lang="en-GB" smtClean="0"/>
              <a:t>07/11/2022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90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C590-7E48-49FA-949C-AA1E825D39A2}" type="datetime1">
              <a:rPr lang="en-GB" smtClean="0"/>
              <a:t>07/11/2022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272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AC48-81CF-4D91-BB58-73ED370D6A11}" type="datetime1">
              <a:rPr lang="en-GB" smtClean="0"/>
              <a:t>07/11/2022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814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C236-F4F2-483C-8ACC-421CE6F815D1}" type="datetime1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35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5EE4-399F-4AB7-9558-B774C0995454}" type="datetime1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90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AF9EA-1E37-480A-B577-1100E6EC3722}" type="datetime1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760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3E969C53-0ECA-4EE9-90C4-6057A5BE41EE}"/>
              </a:ext>
            </a:extLst>
          </p:cNvPr>
          <p:cNvSpPr txBox="1">
            <a:spLocks/>
          </p:cNvSpPr>
          <p:nvPr/>
        </p:nvSpPr>
        <p:spPr>
          <a:xfrm>
            <a:off x="761999" y="784007"/>
            <a:ext cx="5986463" cy="45976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600" dirty="0">
                <a:latin typeface="Arial"/>
                <a:cs typeface="Arial"/>
              </a:rPr>
              <a:t>Religious Studies Homework Booklet</a:t>
            </a:r>
          </a:p>
          <a:p>
            <a:pPr algn="l"/>
            <a:r>
              <a:rPr lang="en-GB" sz="1600" b="1" dirty="0">
                <a:latin typeface="Arial"/>
                <a:cs typeface="Arial"/>
              </a:rPr>
              <a:t>Year 7 Advent 1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400" dirty="0">
                <a:latin typeface="Arial"/>
                <a:cs typeface="Arial"/>
              </a:rPr>
              <a:t>Name:</a:t>
            </a:r>
          </a:p>
          <a:p>
            <a:pPr algn="l"/>
            <a:r>
              <a:rPr lang="en-GB" sz="1400" dirty="0">
                <a:latin typeface="Arial"/>
                <a:cs typeface="Arial"/>
              </a:rPr>
              <a:t>Class:</a:t>
            </a:r>
          </a:p>
          <a:p>
            <a:pPr algn="l"/>
            <a:r>
              <a:rPr lang="en-GB" sz="1400" dirty="0">
                <a:latin typeface="Arial"/>
                <a:cs typeface="Arial"/>
              </a:rPr>
              <a:t>Teacher:</a:t>
            </a:r>
          </a:p>
          <a:p>
            <a:pPr algn="l"/>
            <a:endParaRPr lang="en-GB" sz="1625">
              <a:latin typeface="Arial"/>
              <a:cs typeface="Arial"/>
            </a:endParaRPr>
          </a:p>
          <a:p>
            <a:pPr algn="l"/>
            <a:endParaRPr lang="en-GB" sz="1625">
              <a:latin typeface="Arial"/>
              <a:cs typeface="Arial"/>
            </a:endParaRPr>
          </a:p>
          <a:p>
            <a:pPr algn="l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Homework Expectations:</a:t>
            </a:r>
          </a:p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You must keep this booklet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neat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presentable</a:t>
            </a:r>
          </a:p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All homework must be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completed for the date set</a:t>
            </a:r>
          </a:p>
          <a:p>
            <a:pPr algn="l"/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High effort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is expected in all tasks</a:t>
            </a:r>
          </a:p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You will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boost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all work in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red pen</a:t>
            </a:r>
          </a:p>
          <a:p>
            <a:endParaRPr lang="en-GB" sz="1625">
              <a:latin typeface="Arial"/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513D63-6514-4A79-8EDF-60FB5C97D3D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48463" y="784007"/>
            <a:ext cx="1776412" cy="3314457"/>
          </a:xfrm>
          <a:prstGeom prst="rect">
            <a:avLst/>
          </a:prstGeom>
        </p:spPr>
      </p:pic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75A9E8CB-0BA2-4BF6-BDD3-6D797D7A55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232763"/>
              </p:ext>
            </p:extLst>
          </p:nvPr>
        </p:nvGraphicFramePr>
        <p:xfrm>
          <a:off x="552451" y="4915653"/>
          <a:ext cx="8677276" cy="1483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52674">
                  <a:extLst>
                    <a:ext uri="{9D8B030D-6E8A-4147-A177-3AD203B41FA5}">
                      <a16:colId xmlns:a16="http://schemas.microsoft.com/office/drawing/2014/main" val="3320810119"/>
                    </a:ext>
                  </a:extLst>
                </a:gridCol>
                <a:gridCol w="1985964">
                  <a:extLst>
                    <a:ext uri="{9D8B030D-6E8A-4147-A177-3AD203B41FA5}">
                      <a16:colId xmlns:a16="http://schemas.microsoft.com/office/drawing/2014/main" val="2587861013"/>
                    </a:ext>
                  </a:extLst>
                </a:gridCol>
                <a:gridCol w="2169319">
                  <a:extLst>
                    <a:ext uri="{9D8B030D-6E8A-4147-A177-3AD203B41FA5}">
                      <a16:colId xmlns:a16="http://schemas.microsoft.com/office/drawing/2014/main" val="1235917765"/>
                    </a:ext>
                  </a:extLst>
                </a:gridCol>
                <a:gridCol w="2169319">
                  <a:extLst>
                    <a:ext uri="{9D8B030D-6E8A-4147-A177-3AD203B41FA5}">
                      <a16:colId xmlns:a16="http://schemas.microsoft.com/office/drawing/2014/main" val="2636146551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Arial"/>
                        </a:rPr>
                        <a:t>Due 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Arial"/>
                        </a:rPr>
                        <a:t>Checked by: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Arial"/>
                        </a:rPr>
                        <a:t>Due 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Arial"/>
                        </a:rPr>
                        <a:t>Checked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latin typeface="Arial"/>
                        </a:rPr>
                        <a:t> by:</a:t>
                      </a:r>
                      <a:endParaRPr lang="en-GB" sz="120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142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Arial"/>
                        </a:rPr>
                        <a:t>Homework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Arial"/>
                        </a:rPr>
                        <a:t>Homework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093558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Arial"/>
                        </a:rPr>
                        <a:t>Homework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Arial"/>
                        </a:rPr>
                        <a:t>Homework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758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Arial"/>
                        </a:rPr>
                        <a:t>Homework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latin typeface="Arial"/>
                        </a:rPr>
                        <a:t>Homework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678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524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53E463-EEC0-476A-A175-9F450B7D9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dirty="0" smtClean="0"/>
              <a:t>10</a:t>
            </a:fld>
            <a:endParaRPr lang="en-GB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0CEB9172-96A1-4976-8726-47E2622857D6}"/>
              </a:ext>
            </a:extLst>
          </p:cNvPr>
          <p:cNvSpPr txBox="1">
            <a:spLocks/>
          </p:cNvSpPr>
          <p:nvPr/>
        </p:nvSpPr>
        <p:spPr>
          <a:xfrm>
            <a:off x="296863" y="787509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Activity this links to: ___________________________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FD8A727-A3A2-4BE2-9D3B-E624BA1C2203}"/>
              </a:ext>
            </a:extLst>
          </p:cNvPr>
          <p:cNvSpPr txBox="1">
            <a:spLocks/>
          </p:cNvSpPr>
          <p:nvPr/>
        </p:nvSpPr>
        <p:spPr>
          <a:xfrm>
            <a:off x="296863" y="1216750"/>
            <a:ext cx="4271963" cy="532692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None/>
            </a:pP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CCBA469-00A5-4999-A805-A5814356720A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42924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7 Advent 1 – extra paper for any task you cannot fit into the activity box.   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F8FF249A-258A-45B0-B462-C20A97748997}"/>
              </a:ext>
            </a:extLst>
          </p:cNvPr>
          <p:cNvSpPr txBox="1">
            <a:spLocks/>
          </p:cNvSpPr>
          <p:nvPr/>
        </p:nvSpPr>
        <p:spPr>
          <a:xfrm>
            <a:off x="4953000" y="787509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Activity this links to: ___________________________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66E58A76-D0FA-41A1-841D-8A95B2D7E724}"/>
              </a:ext>
            </a:extLst>
          </p:cNvPr>
          <p:cNvSpPr txBox="1">
            <a:spLocks/>
          </p:cNvSpPr>
          <p:nvPr/>
        </p:nvSpPr>
        <p:spPr>
          <a:xfrm>
            <a:off x="5238750" y="1216750"/>
            <a:ext cx="4370387" cy="532692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None/>
            </a:pP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893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2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35145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7 - Advent 1 - Homework 1                                         Our Mission 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956119"/>
              </p:ext>
            </p:extLst>
          </p:nvPr>
        </p:nvGraphicFramePr>
        <p:xfrm>
          <a:off x="319086" y="647701"/>
          <a:ext cx="9267826" cy="58646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3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3913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761428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1. Who said the phrase '</a:t>
                      </a:r>
                      <a:r>
                        <a:rPr lang="en-GB" sz="1200" b="1" i="0" u="none" strike="noStrike" baseline="0" noProof="0" dirty="0">
                          <a:latin typeface="Arial"/>
                        </a:rPr>
                        <a:t>Be who God meant you to be and you will set the world on fire'?</a:t>
                      </a:r>
                      <a:endParaRPr lang="en-GB" sz="1200" b="1" baseline="0" dirty="0">
                        <a:latin typeface="Arial"/>
                        <a:cs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2. What does 'Be who God meant you to be' mean?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</a:t>
                      </a:r>
                      <a:endParaRPr lang="en-GB" sz="1200" b="0" i="0" u="none" strike="noStrike" baseline="0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</a:t>
                      </a:r>
                      <a:endParaRPr lang="en-GB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3. What does 'You will set the world on fire' mean?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</a:t>
                      </a: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______________________________________________________</a:t>
                      </a:r>
                      <a:endParaRPr lang="en-GB" sz="1200" b="0" i="0" u="none" strike="noStrike" baseline="0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2. Label the items that are associated with St Catherine of Siena. What does it represent?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baseline="0" dirty="0"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baseline="0" dirty="0"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baseline="0" dirty="0"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baseline="0" dirty="0"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__________________________________________________________________________________________________________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>
                        <a:latin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>
                        <a:latin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>
                        <a:latin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>
                        <a:latin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>
                        <a:latin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  <a:endParaRPr lang="en-GB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103239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3. True or False? Identify if the statement is true or false, then correct any false sentences.</a:t>
                      </a:r>
                      <a:endParaRPr lang="en-US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a. Saint Catherine was born in Italy.</a:t>
                      </a:r>
                      <a:endParaRPr lang="en-GB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</a:t>
                      </a:r>
                      <a:endParaRPr lang="en-US" sz="1200" b="0" i="0" u="none" strike="noStrike" baseline="0" noProof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2. Saint Catherine's symbol is a red rose.</a:t>
                      </a:r>
                      <a:endParaRPr lang="en-US" sz="1200" b="0" i="0" u="none" strike="noStrike" baseline="0" noProof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</a:t>
                      </a:r>
                      <a:endParaRPr lang="en-GB" sz="1200" b="0" i="0" u="none" strike="noStrike" baseline="0" noProof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</a:t>
                      </a:r>
                      <a:endParaRPr lang="en-GB" sz="1200" b="0" i="0" u="none" strike="noStrike" baseline="0" noProof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3. Stigmata represent Jesus' birth</a:t>
                      </a:r>
                      <a:endParaRPr lang="en-US" sz="1200" b="0" i="0" u="none" strike="noStrike" baseline="0" noProof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  <a:endParaRPr lang="en-GB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pic>
        <p:nvPicPr>
          <p:cNvPr id="2" name="Picture 2" descr="Lily Icon at Vectorified.com | Collection of Lily Icon free for ...">
            <a:extLst>
              <a:ext uri="{FF2B5EF4-FFF2-40B4-BE49-F238E27FC236}">
                <a16:creationId xmlns:a16="http://schemas.microsoft.com/office/drawing/2014/main" id="{8BAD783B-2DEC-4924-D413-F05E46846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8002" y="1562921"/>
            <a:ext cx="610090" cy="624017"/>
          </a:xfrm>
          <a:prstGeom prst="rect">
            <a:avLst/>
          </a:prstGeom>
        </p:spPr>
      </p:pic>
      <p:pic>
        <p:nvPicPr>
          <p:cNvPr id="3" name="Picture 4" descr="Christianity Crown of thorns Computer Icons Christian Church Clip art ...">
            <a:extLst>
              <a:ext uri="{FF2B5EF4-FFF2-40B4-BE49-F238E27FC236}">
                <a16:creationId xmlns:a16="http://schemas.microsoft.com/office/drawing/2014/main" id="{F1537017-D48F-0B63-16E1-C8F7F0CCCB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593" y="2800494"/>
            <a:ext cx="862264" cy="890341"/>
          </a:xfrm>
          <a:prstGeom prst="rect">
            <a:avLst/>
          </a:prstGeom>
        </p:spPr>
      </p:pic>
      <p:pic>
        <p:nvPicPr>
          <p:cNvPr id="5" name="Picture 5" descr="Catholic, stigmata, celebration, easter, color icon - Download on ...">
            <a:extLst>
              <a:ext uri="{FF2B5EF4-FFF2-40B4-BE49-F238E27FC236}">
                <a16:creationId xmlns:a16="http://schemas.microsoft.com/office/drawing/2014/main" id="{74416467-179A-FE7E-FDE3-68F51DFC8D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7167" y="4503065"/>
            <a:ext cx="862263" cy="904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509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3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35145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7 - Advent 1 - Homework 2                                         What do you already know about Jesus?			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949074"/>
              </p:ext>
            </p:extLst>
          </p:nvPr>
        </p:nvGraphicFramePr>
        <p:xfrm>
          <a:off x="319086" y="647701"/>
          <a:ext cx="9267828" cy="57086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4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3914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636090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1. Complete the sentences.</a:t>
                      </a:r>
                    </a:p>
                    <a:p>
                      <a:pPr rtl="0" fontAlgn="base"/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GB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1. 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Jesus was born in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2. Jesus lived in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3. Jesus died in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4. His parents were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​​</a:t>
                      </a:r>
                    </a:p>
                    <a:p>
                      <a:pPr rtl="0" fontAlgn="base"/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5. His closest friends were known as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Arial"/>
                          <a:cs typeface="Arial"/>
                        </a:rPr>
                        <a:t> </a:t>
                      </a: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2. Match the question to the correct answer. </a:t>
                      </a:r>
                      <a:endParaRPr lang="en-US" dirty="0"/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rtl="0" fontAlgn="base">
                        <a:buNone/>
                      </a:pPr>
                      <a:endParaRPr lang="en-GB" sz="1200" b="0" i="0" kern="1200" baseline="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072561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3. </a:t>
                      </a:r>
                      <a:r>
                        <a:rPr lang="en-GB" sz="1200" b="1" i="0" u="none" strike="noStrike" baseline="0" noProof="0" dirty="0">
                          <a:latin typeface="Arial"/>
                        </a:rPr>
                        <a:t>Here is the answer, what is the question?</a:t>
                      </a: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.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GB" sz="1200" b="0" i="0" u="none" strike="noStrike" baseline="0" noProof="0" dirty="0">
                          <a:solidFill>
                            <a:schemeClr val="tx1"/>
                          </a:solidFill>
                          <a:latin typeface="Arial"/>
                        </a:rPr>
                        <a:t>A) Immanuel</a:t>
                      </a:r>
                      <a:endParaRPr lang="en-US" sz="1200" b="0" i="0" u="none" strike="noStrike" baseline="0" noProof="0" dirty="0"/>
                    </a:p>
                    <a:p>
                      <a:pPr marL="0" lvl="0" indent="0">
                        <a:buNone/>
                      </a:pPr>
                      <a:endParaRPr lang="en-GB" sz="1200" b="0" i="0" u="none" strike="noStrike" baseline="0" noProof="0" dirty="0"/>
                    </a:p>
                    <a:p>
                      <a:pPr marL="0" lvl="0" indent="0">
                        <a:buNone/>
                      </a:pPr>
                      <a:endParaRPr lang="en-GB" sz="1200" b="0" i="0" u="none" strike="noStrike" baseline="0" noProof="0" dirty="0"/>
                    </a:p>
                    <a:p>
                      <a:pPr marL="0" lvl="0" indent="0">
                        <a:buNone/>
                      </a:pPr>
                      <a:r>
                        <a:rPr lang="en-GB" sz="1200" b="0" i="0" u="none" strike="noStrike" baseline="0" noProof="0" dirty="0">
                          <a:solidFill>
                            <a:schemeClr val="tx1"/>
                          </a:solidFill>
                          <a:latin typeface="Arial"/>
                        </a:rPr>
                        <a:t>B) Redeemer</a:t>
                      </a:r>
                      <a:endParaRPr lang="en-US" sz="1200" b="0" i="0" u="none" strike="noStrike" baseline="0" noProof="0" dirty="0"/>
                    </a:p>
                    <a:p>
                      <a:pPr marL="0" lvl="0" indent="0">
                        <a:buNone/>
                      </a:pPr>
                      <a:endParaRPr lang="en-GB" sz="1200" b="0" i="0" u="none" strike="noStrike" baseline="0" noProof="0" dirty="0"/>
                    </a:p>
                    <a:p>
                      <a:pPr marL="0" lvl="0" indent="0">
                        <a:buNone/>
                      </a:pPr>
                      <a:endParaRPr lang="en-GB" sz="1200" b="0" i="0" u="none" strike="noStrike" baseline="0" noProof="0" dirty="0"/>
                    </a:p>
                    <a:p>
                      <a:pPr marL="0" lvl="0" indent="0">
                        <a:buNone/>
                      </a:pPr>
                      <a:r>
                        <a:rPr lang="en-GB" sz="1200" b="0" i="0" u="none" strike="noStrike" baseline="0" noProof="0" dirty="0">
                          <a:solidFill>
                            <a:schemeClr val="tx1"/>
                          </a:solidFill>
                          <a:latin typeface="Arial"/>
                        </a:rPr>
                        <a:t>C) A replacement for the sacrifice of sin</a:t>
                      </a:r>
                      <a:endParaRPr lang="en-US" sz="1200" b="0" i="0" u="none" strike="noStrike" baseline="0" noProof="0" dirty="0"/>
                    </a:p>
                    <a:p>
                      <a:pPr marL="0" lvl="0" indent="0">
                        <a:buNone/>
                      </a:pPr>
                      <a:endParaRPr lang="en-GB" sz="1200" b="0" i="0" u="none" strike="noStrike" baseline="0" noProof="0" dirty="0"/>
                    </a:p>
                    <a:p>
                      <a:pPr marL="0" lvl="0" indent="0">
                        <a:buNone/>
                      </a:pPr>
                      <a:endParaRPr lang="en-GB" sz="1200" b="0" i="0" u="none" strike="noStrike" baseline="0" noProof="0" dirty="0"/>
                    </a:p>
                    <a:p>
                      <a:pPr marL="0" lvl="0" indent="0">
                        <a:buNone/>
                      </a:pPr>
                      <a:r>
                        <a:rPr lang="en-GB" sz="1200" b="0" i="0" u="none" strike="noStrike" baseline="0" noProof="0" dirty="0">
                          <a:solidFill>
                            <a:schemeClr val="tx1"/>
                          </a:solidFill>
                          <a:latin typeface="Arial"/>
                        </a:rPr>
                        <a:t>D) One who will suffer for others</a:t>
                      </a:r>
                      <a:endParaRPr lang="en-GB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4.  The icons below link to key terms. Which key terms do they represent? 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baseline="0" dirty="0"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baseline="0" dirty="0"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baseline="0" dirty="0"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baseline="0"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Write down how these three icons link together. 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834207"/>
              </p:ext>
            </p:extLst>
          </p:nvPr>
        </p:nvGraphicFramePr>
        <p:xfrm>
          <a:off x="5058833" y="984249"/>
          <a:ext cx="4429121" cy="2235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6750">
                  <a:extLst>
                    <a:ext uri="{9D8B030D-6E8A-4147-A177-3AD203B41FA5}">
                      <a16:colId xmlns:a16="http://schemas.microsoft.com/office/drawing/2014/main" val="3232444589"/>
                    </a:ext>
                  </a:extLst>
                </a:gridCol>
                <a:gridCol w="910166">
                  <a:extLst>
                    <a:ext uri="{9D8B030D-6E8A-4147-A177-3AD203B41FA5}">
                      <a16:colId xmlns:a16="http://schemas.microsoft.com/office/drawing/2014/main" val="4199063274"/>
                    </a:ext>
                  </a:extLst>
                </a:gridCol>
                <a:gridCol w="1582205">
                  <a:extLst>
                    <a:ext uri="{9D8B030D-6E8A-4147-A177-3AD203B41FA5}">
                      <a16:colId xmlns:a16="http://schemas.microsoft.com/office/drawing/2014/main" val="2701386464"/>
                    </a:ext>
                  </a:extLst>
                </a:gridCol>
              </a:tblGrid>
              <a:tr h="454398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What religion was Jesus?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The Resurrection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283389"/>
                  </a:ext>
                </a:extLst>
              </a:tr>
              <a:tr h="686647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Jesus taught</a:t>
                      </a:r>
                      <a:r>
                        <a:rPr lang="en-GB" sz="1200" b="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his disciples to pray using which prayer?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Crucifixion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435657"/>
                  </a:ext>
                </a:extLst>
              </a:tr>
              <a:tr h="454398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How</a:t>
                      </a:r>
                      <a:r>
                        <a:rPr lang="en-GB" sz="1200" b="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was Jesus killed?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Jewish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068946"/>
                  </a:ext>
                </a:extLst>
              </a:tr>
              <a:tr h="605865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What happened three days after</a:t>
                      </a:r>
                      <a:r>
                        <a:rPr lang="en-GB" sz="1200" b="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Jesus died?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The Our Father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180201"/>
                  </a:ext>
                </a:extLst>
              </a:tr>
            </a:tbl>
          </a:graphicData>
        </a:graphic>
      </p:graphicFrame>
      <p:pic>
        <p:nvPicPr>
          <p:cNvPr id="5" name="Graphic 5" descr="Storytelling with solid fill">
            <a:extLst>
              <a:ext uri="{FF2B5EF4-FFF2-40B4-BE49-F238E27FC236}">
                <a16:creationId xmlns:a16="http://schemas.microsoft.com/office/drawing/2014/main" id="{9D4244BA-37B6-180B-112A-CF0C6C397E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38668" y="3978215"/>
            <a:ext cx="914400" cy="914400"/>
          </a:xfrm>
          <a:prstGeom prst="rect">
            <a:avLst/>
          </a:prstGeom>
        </p:spPr>
      </p:pic>
      <p:pic>
        <p:nvPicPr>
          <p:cNvPr id="6" name="Graphic 6" descr="Classroom with solid fill">
            <a:extLst>
              <a:ext uri="{FF2B5EF4-FFF2-40B4-BE49-F238E27FC236}">
                <a16:creationId xmlns:a16="http://schemas.microsoft.com/office/drawing/2014/main" id="{C8BEB402-45F9-95F9-4524-28065443E0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56517" y="3978215"/>
            <a:ext cx="914400" cy="914400"/>
          </a:xfrm>
          <a:prstGeom prst="rect">
            <a:avLst/>
          </a:prstGeom>
        </p:spPr>
      </p:pic>
      <p:pic>
        <p:nvPicPr>
          <p:cNvPr id="7" name="Graphic 7" descr="Scribble with solid fill">
            <a:extLst>
              <a:ext uri="{FF2B5EF4-FFF2-40B4-BE49-F238E27FC236}">
                <a16:creationId xmlns:a16="http://schemas.microsoft.com/office/drawing/2014/main" id="{763618AB-2883-D742-7AEB-ECAD8537EBA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20177" y="397821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830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iagram&#10;&#10;Description automatically generated">
            <a:extLst>
              <a:ext uri="{FF2B5EF4-FFF2-40B4-BE49-F238E27FC236}">
                <a16:creationId xmlns:a16="http://schemas.microsoft.com/office/drawing/2014/main" id="{E8752E9F-DCDF-DE97-ED74-9C8CF8B95E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06" b="5333"/>
          <a:stretch/>
        </p:blipFill>
        <p:spPr>
          <a:xfrm>
            <a:off x="7843666" y="617538"/>
            <a:ext cx="1559276" cy="202193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20773" y="6425418"/>
            <a:ext cx="2228850" cy="365125"/>
          </a:xfrm>
        </p:spPr>
        <p:txBody>
          <a:bodyPr/>
          <a:lstStyle/>
          <a:p>
            <a:fld id="{FEF769C0-4A93-431B-A443-CB6AAA52EFFA}" type="slidenum">
              <a:rPr lang="en-GB" smtClean="0"/>
              <a:t>4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41812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7 - Advent 1 - Homework 3 			Miracles of Jesus - Use KB pages 3 and 4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598635"/>
              </p:ext>
            </p:extLst>
          </p:nvPr>
        </p:nvGraphicFramePr>
        <p:xfrm>
          <a:off x="319086" y="519697"/>
          <a:ext cx="9267828" cy="59170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4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3914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591703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1. Look, Cover, Write, Check</a:t>
                      </a:r>
                      <a:endParaRPr lang="en-US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Define the key terms using page three of your knowledge book: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Incarnation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kern="1200" noProof="0" dirty="0">
                          <a:effectLst/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  <a:endParaRPr lang="en-GB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Parable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kern="1200" noProof="0" dirty="0">
                          <a:effectLst/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  <a:endParaRPr lang="en-GB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Messiah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kern="1200" noProof="0" dirty="0">
                          <a:effectLst/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  <a:endParaRPr lang="en-GB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Rabbi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kern="1200" noProof="0" dirty="0">
                          <a:effectLst/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  <a:endParaRPr lang="en-GB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Inspiration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kern="1200" noProof="0" dirty="0">
                          <a:effectLst/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kern="1200" noProof="0" dirty="0">
                          <a:effectLst/>
                          <a:latin typeface="Arial"/>
                        </a:rPr>
                        <a:t>Prophet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kern="1200" noProof="0" dirty="0">
                          <a:effectLst/>
                          <a:latin typeface="Arial"/>
                        </a:rPr>
                        <a:t>__________________________________________________________________________________________________________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2. Answer the questions. </a:t>
                      </a:r>
                      <a:endParaRPr lang="en-GB" dirty="0"/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What is happening in this image?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</a:t>
                      </a:r>
                      <a:br>
                        <a:rPr lang="en-GB" sz="1200" b="0" baseline="0" dirty="0">
                          <a:latin typeface="Arial"/>
                          <a:cs typeface="Arial"/>
                        </a:rPr>
                      </a:b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</a:t>
                      </a:r>
                      <a:br>
                        <a:rPr lang="en-GB" sz="1200" b="0" baseline="0" dirty="0">
                          <a:latin typeface="Arial"/>
                          <a:cs typeface="Arial"/>
                        </a:rPr>
                      </a:b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</a:t>
                      </a:r>
                      <a:br>
                        <a:rPr lang="en-GB" sz="1200" b="0" baseline="0" dirty="0">
                          <a:latin typeface="Arial"/>
                          <a:cs typeface="Arial"/>
                        </a:rPr>
                      </a:br>
                      <a:endParaRPr lang="en-GB" sz="1200" b="0" baseline="0">
                        <a:latin typeface="Arial"/>
                        <a:cs typeface="Arial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This is one of three miracle types, which one is it? How do you know?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__________________________________________________________________________________________________________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What does this miracle teach Christians about Jesus?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_______________________________________________________________________________________________________________________________________________________________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  <a:cs typeface="Arial"/>
                        </a:rPr>
                        <a:t>Name two other examples of this type of miracle that Jesus had performed.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__________________________________________________________________________________________________________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682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5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40860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7 - Advent 1 - Homework 4 			Miracles of Jesus – Use KB pages 3 and 4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56168"/>
              </p:ext>
            </p:extLst>
          </p:nvPr>
        </p:nvGraphicFramePr>
        <p:xfrm>
          <a:off x="319086" y="704851"/>
          <a:ext cx="9267828" cy="61159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4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3914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551277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Fill in the gaps using the words below the paragraph.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Jesus was ___________ and preaching to _________ people. Eventually the __________ asked him to ______ the people away so they could _____. Jesus told them to find enough food for the people, the disciples said they did not have the  _______ for that amount of food. A boy had 5 _______ and 2 _______, Jesus prayed to God and handed these out to the people. At the end they collected in _________ baskets of leftovers.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Loaves, teaching, 5000, eat, twelve, disciples, send, fish, money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Arial"/>
                          <a:cs typeface="Arial"/>
                        </a:rPr>
                        <a:t> 3.</a:t>
                      </a: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 Answer the questions.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Which one of the three types of miracles is the Raising of Lazarus?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What does this type of miracle teach us about Jesus?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__________________________________________________________________________________________________________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Which one of the three types of miracles is the Feeding of the 5000?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What does this type of miracle teach us about Jesus?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__________________________________________________________________________________________________________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Which type of miracle do you think best shows how powerful Jesus is? Why do you think this?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29440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2. </a:t>
                      </a: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​</a:t>
                      </a: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Summarise the Raising of Lazarus into 5 sentences.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baseline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681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6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42765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7 - Advent 1 - Homework 5                                        Jesus – Use KB pages 3, 4, 5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831970"/>
              </p:ext>
            </p:extLst>
          </p:nvPr>
        </p:nvGraphicFramePr>
        <p:xfrm>
          <a:off x="319086" y="609600"/>
          <a:ext cx="9267828" cy="5689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4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3914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785589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1. Write one sentence using these key words.</a:t>
                      </a:r>
                    </a:p>
                    <a:p>
                      <a:pPr rtl="0" fontAlgn="base"/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​</a:t>
                      </a:r>
                    </a:p>
                    <a:p>
                      <a:pPr marL="228600" indent="-228600" rtl="0" fontAlgn="base">
                        <a:buAutoNum type="arabicPeriod"/>
                      </a:pPr>
                      <a:r>
                        <a:rPr lang="en-GB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Incarnation</a:t>
                      </a:r>
                    </a:p>
                    <a:p>
                      <a:pPr marL="228600" indent="-228600" rtl="0" fontAlgn="base">
                        <a:buAutoNum type="arabicPeriod"/>
                      </a:pPr>
                      <a:endParaRPr lang="en-GB" sz="1200" b="0" i="0" kern="120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indent="-228600" rtl="0" fontAlgn="base">
                        <a:buAutoNum type="arabicPeriod"/>
                      </a:pPr>
                      <a:endParaRPr lang="en-GB" sz="1200" b="0" i="0" kern="120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lvl="0" indent="-228600">
                        <a:buAutoNum type="arabicPeriod"/>
                      </a:pPr>
                      <a:endParaRPr lang="en-GB" sz="1200" b="0" i="0" kern="1200" baseline="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228600" indent="-228600" rtl="0" fontAlgn="base">
                        <a:buAutoNum type="arabicPeriod"/>
                      </a:pPr>
                      <a:r>
                        <a:rPr lang="en-GB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Parable</a:t>
                      </a:r>
                    </a:p>
                    <a:p>
                      <a:pPr marL="228600" indent="-228600" rtl="0" fontAlgn="base">
                        <a:buAutoNum type="arabicPeriod"/>
                      </a:pPr>
                      <a:endParaRPr lang="en-GB" sz="1200" b="0" i="0" kern="120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indent="-228600" rtl="0" fontAlgn="base">
                        <a:buAutoNum type="arabicPeriod"/>
                      </a:pPr>
                      <a:endParaRPr lang="en-GB" sz="1200" b="0" i="0" kern="120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indent="-228600" rtl="0" fontAlgn="base">
                        <a:buAutoNum type="arabicPeriod"/>
                      </a:pPr>
                      <a:endParaRPr lang="en-GB" sz="1200" b="0" i="0" kern="120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indent="-228600" rtl="0" fontAlgn="base">
                        <a:buAutoNum type="arabicPeriod"/>
                      </a:pPr>
                      <a:r>
                        <a:rPr lang="en-GB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Miracle</a:t>
                      </a:r>
                    </a:p>
                    <a:p>
                      <a:pPr marL="228600" indent="-228600" rtl="0" fontAlgn="base">
                        <a:buAutoNum type="arabicPeriod"/>
                      </a:pPr>
                      <a:endParaRPr lang="en-GB" sz="1200" b="0" i="0" kern="120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rtl="0" fontAlgn="base">
                        <a:buNone/>
                      </a:pPr>
                      <a:endParaRPr lang="en-GB" sz="1200" b="0" i="0" kern="120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rtl="0" fontAlgn="base">
                        <a:buNone/>
                      </a:pPr>
                      <a:endParaRPr lang="en-GB" sz="1200" b="0" i="0" kern="120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Arial"/>
                          <a:cs typeface="Arial"/>
                        </a:rPr>
                        <a:t> 3</a:t>
                      </a:r>
                      <a:r>
                        <a:rPr lang="en-GB" sz="1200" b="1" i="0" u="none" strike="noStrike" noProof="0" dirty="0">
                          <a:latin typeface="Arial"/>
                        </a:rPr>
                        <a:t>. Complete the table below by adding arguments which support the statements.</a:t>
                      </a:r>
                      <a:endParaRPr lang="en-GB" sz="1200" b="0" i="0" u="none" strike="noStrike" noProof="0" dirty="0"/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baseline="0">
                        <a:latin typeface="Arial"/>
                        <a:cs typeface="Arial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2903871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baseline="0" noProof="0" dirty="0">
                          <a:latin typeface="Arial"/>
                        </a:rPr>
                        <a:t>2. Link each of the key words below. Write a short explanation of how they link.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​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Which side of the argument do you think is the most convincing? Write a paragraph to explain your answer. </a:t>
                      </a:r>
                      <a:endParaRPr lang="en-US" dirty="0"/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864255" y="4405942"/>
            <a:ext cx="13620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Incarnation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5587" y="5409556"/>
            <a:ext cx="13620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Miracle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34598" y="5345688"/>
            <a:ext cx="13620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Parable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946617"/>
              </p:ext>
            </p:extLst>
          </p:nvPr>
        </p:nvGraphicFramePr>
        <p:xfrm>
          <a:off x="4954584" y="1177112"/>
          <a:ext cx="4619674" cy="2317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837">
                  <a:extLst>
                    <a:ext uri="{9D8B030D-6E8A-4147-A177-3AD203B41FA5}">
                      <a16:colId xmlns:a16="http://schemas.microsoft.com/office/drawing/2014/main" val="1928443232"/>
                    </a:ext>
                  </a:extLst>
                </a:gridCol>
                <a:gridCol w="2309837">
                  <a:extLst>
                    <a:ext uri="{9D8B030D-6E8A-4147-A177-3AD203B41FA5}">
                      <a16:colId xmlns:a16="http://schemas.microsoft.com/office/drawing/2014/main" val="918192733"/>
                    </a:ext>
                  </a:extLst>
                </a:gridCol>
              </a:tblGrid>
              <a:tr h="51497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Miracles are more important than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 parables</a:t>
                      </a:r>
                      <a:endParaRPr lang="en-GB"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Parables are more important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than miracles</a:t>
                      </a:r>
                      <a:endParaRPr lang="en-GB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30801"/>
                  </a:ext>
                </a:extLst>
              </a:tr>
              <a:tr h="595434">
                <a:tc>
                  <a:txBody>
                    <a:bodyPr/>
                    <a:lstStyle/>
                    <a:p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928760"/>
                  </a:ext>
                </a:extLst>
              </a:tr>
              <a:tr h="611527">
                <a:tc>
                  <a:txBody>
                    <a:bodyPr/>
                    <a:lstStyle/>
                    <a:p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911185"/>
                  </a:ext>
                </a:extLst>
              </a:tr>
              <a:tr h="595434">
                <a:tc>
                  <a:txBody>
                    <a:bodyPr/>
                    <a:lstStyle/>
                    <a:p>
                      <a:endParaRPr lang="en-GB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18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431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7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38002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7 - Advent 1 - Homework 6 			Jesus – Use KB pages 2, 3, 11, 12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740895"/>
              </p:ext>
            </p:extLst>
          </p:nvPr>
        </p:nvGraphicFramePr>
        <p:xfrm>
          <a:off x="319086" y="561975"/>
          <a:ext cx="9267828" cy="6074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4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3914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886286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1. Write a definition for each of these names for Jesus.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Alpha and Omega.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Redeemer.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Lamb of God.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Arial"/>
                          <a:cs typeface="Arial"/>
                        </a:rPr>
                        <a:t> 2. Give an example of how Jesus is an example of the below:</a:t>
                      </a:r>
                      <a:endParaRPr lang="en-GB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Rabbi.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Prince of Peace.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Suffering Servant.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baseline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i="0" u="none" strike="noStrike" baseline="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188334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3. Jesus' mission had three parts. Complete the table below.</a:t>
                      </a:r>
                    </a:p>
                    <a:p>
                      <a:pPr marL="0" marR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baseline="0" dirty="0">
                        <a:latin typeface="Arial"/>
                        <a:cs typeface="Arial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4. Did Jesus exist? Use page 12 of your knowledge book to choose two pieces of evidence that are convincing.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85A61303-D4DF-2DEE-B11E-B4815E0460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247730"/>
              </p:ext>
            </p:extLst>
          </p:nvPr>
        </p:nvGraphicFramePr>
        <p:xfrm>
          <a:off x="338666" y="3767666"/>
          <a:ext cx="4612655" cy="28786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4841">
                  <a:extLst>
                    <a:ext uri="{9D8B030D-6E8A-4147-A177-3AD203B41FA5}">
                      <a16:colId xmlns:a16="http://schemas.microsoft.com/office/drawing/2014/main" val="3349212275"/>
                    </a:ext>
                  </a:extLst>
                </a:gridCol>
                <a:gridCol w="1685498">
                  <a:extLst>
                    <a:ext uri="{9D8B030D-6E8A-4147-A177-3AD203B41FA5}">
                      <a16:colId xmlns:a16="http://schemas.microsoft.com/office/drawing/2014/main" val="4220945175"/>
                    </a:ext>
                  </a:extLst>
                </a:gridCol>
                <a:gridCol w="2192316">
                  <a:extLst>
                    <a:ext uri="{9D8B030D-6E8A-4147-A177-3AD203B41FA5}">
                      <a16:colId xmlns:a16="http://schemas.microsoft.com/office/drawing/2014/main" val="3306649442"/>
                    </a:ext>
                  </a:extLst>
                </a:gridCol>
              </a:tblGrid>
              <a:tr h="508637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How can a Christian fulfil this mission today?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362241"/>
                  </a:ext>
                </a:extLst>
              </a:tr>
              <a:tr h="73590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Priest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332154"/>
                  </a:ext>
                </a:extLst>
              </a:tr>
              <a:tr h="854943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Prophet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0190219"/>
                  </a:ext>
                </a:extLst>
              </a:tr>
              <a:tr h="779189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</a:rPr>
                        <a:t>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507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9789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53E463-EEC0-476A-A175-9F450B7D9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dirty="0" smtClean="0"/>
              <a:t>8</a:t>
            </a:fld>
            <a:endParaRPr lang="en-GB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0CEB9172-96A1-4976-8726-47E2622857D6}"/>
              </a:ext>
            </a:extLst>
          </p:cNvPr>
          <p:cNvSpPr txBox="1">
            <a:spLocks/>
          </p:cNvSpPr>
          <p:nvPr/>
        </p:nvSpPr>
        <p:spPr>
          <a:xfrm>
            <a:off x="296863" y="787509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Activity this links to: ___________________________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FD8A727-A3A2-4BE2-9D3B-E624BA1C2203}"/>
              </a:ext>
            </a:extLst>
          </p:cNvPr>
          <p:cNvSpPr txBox="1">
            <a:spLocks/>
          </p:cNvSpPr>
          <p:nvPr/>
        </p:nvSpPr>
        <p:spPr>
          <a:xfrm>
            <a:off x="296863" y="1216750"/>
            <a:ext cx="4271963" cy="532692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None/>
            </a:pP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CCBA469-00A5-4999-A805-A5814356720A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42924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7 Advent 1 – extra paper for any task you cannot fit into the activity box.   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F8FF249A-258A-45B0-B462-C20A97748997}"/>
              </a:ext>
            </a:extLst>
          </p:cNvPr>
          <p:cNvSpPr txBox="1">
            <a:spLocks/>
          </p:cNvSpPr>
          <p:nvPr/>
        </p:nvSpPr>
        <p:spPr>
          <a:xfrm>
            <a:off x="4953000" y="787509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Activity this links to: ___________________________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66E58A76-D0FA-41A1-841D-8A95B2D7E724}"/>
              </a:ext>
            </a:extLst>
          </p:cNvPr>
          <p:cNvSpPr txBox="1">
            <a:spLocks/>
          </p:cNvSpPr>
          <p:nvPr/>
        </p:nvSpPr>
        <p:spPr>
          <a:xfrm>
            <a:off x="5238750" y="1216750"/>
            <a:ext cx="4370387" cy="532692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None/>
            </a:pP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603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53E463-EEC0-476A-A175-9F450B7D9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dirty="0" smtClean="0"/>
              <a:t>9</a:t>
            </a:fld>
            <a:endParaRPr lang="en-GB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0CEB9172-96A1-4976-8726-47E2622857D6}"/>
              </a:ext>
            </a:extLst>
          </p:cNvPr>
          <p:cNvSpPr txBox="1">
            <a:spLocks/>
          </p:cNvSpPr>
          <p:nvPr/>
        </p:nvSpPr>
        <p:spPr>
          <a:xfrm>
            <a:off x="296863" y="787509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Activity this links to: ___________________________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FD8A727-A3A2-4BE2-9D3B-E624BA1C2203}"/>
              </a:ext>
            </a:extLst>
          </p:cNvPr>
          <p:cNvSpPr txBox="1">
            <a:spLocks/>
          </p:cNvSpPr>
          <p:nvPr/>
        </p:nvSpPr>
        <p:spPr>
          <a:xfrm>
            <a:off x="296863" y="1216750"/>
            <a:ext cx="4271963" cy="532692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None/>
            </a:pP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CCBA469-00A5-4999-A805-A5814356720A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42924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7 Advent 1 – extra paper for any task you cannot fit into the activity box.   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F8FF249A-258A-45B0-B462-C20A97748997}"/>
              </a:ext>
            </a:extLst>
          </p:cNvPr>
          <p:cNvSpPr txBox="1">
            <a:spLocks/>
          </p:cNvSpPr>
          <p:nvPr/>
        </p:nvSpPr>
        <p:spPr>
          <a:xfrm>
            <a:off x="4953000" y="787509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Activity this links to: ___________________________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66E58A76-D0FA-41A1-841D-8A95B2D7E724}"/>
              </a:ext>
            </a:extLst>
          </p:cNvPr>
          <p:cNvSpPr txBox="1">
            <a:spLocks/>
          </p:cNvSpPr>
          <p:nvPr/>
        </p:nvSpPr>
        <p:spPr>
          <a:xfrm>
            <a:off x="5238750" y="1216750"/>
            <a:ext cx="4370387" cy="532692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None/>
            </a:pP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946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UniqueSourceRef xmlns="b0291392-46c3-446b-b4e2-e6b1ee46160b" xsi:nil="true"/>
    <CloudMigratorVersion xmlns="b0291392-46c3-446b-b4e2-e6b1ee46160b" xsi:nil="true"/>
    <CloudMigratorOriginId xmlns="b0291392-46c3-446b-b4e2-e6b1ee46160b" xsi:nil="true"/>
    <FileHash xmlns="b0291392-46c3-446b-b4e2-e6b1ee46160b" xsi:nil="true"/>
    <SharedWithUsers xmlns="55f71bee-26e1-45d7-9db5-e4529f37cebc">
      <UserInfo>
        <DisplayName>James Hingston</DisplayName>
        <AccountId>130</AccountId>
        <AccountType/>
      </UserInfo>
      <UserInfo>
        <DisplayName>Anne Flannigan</DisplayName>
        <AccountId>191</AccountId>
        <AccountType/>
      </UserInfo>
    </SharedWithUsers>
    <MediaLengthInSeconds xmlns="b0291392-46c3-446b-b4e2-e6b1ee46160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DAD919C4A92C4A868A6EC556AE103C" ma:contentTypeVersion="17" ma:contentTypeDescription="Create a new document." ma:contentTypeScope="" ma:versionID="0cf8f7557adb50e6787e96358fe1d043">
  <xsd:schema xmlns:xsd="http://www.w3.org/2001/XMLSchema" xmlns:xs="http://www.w3.org/2001/XMLSchema" xmlns:p="http://schemas.microsoft.com/office/2006/metadata/properties" xmlns:ns2="b0291392-46c3-446b-b4e2-e6b1ee46160b" xmlns:ns3="55f71bee-26e1-45d7-9db5-e4529f37cebc" targetNamespace="http://schemas.microsoft.com/office/2006/metadata/properties" ma:root="true" ma:fieldsID="53e97828f00815f43168e8c920b4a715" ns2:_="" ns3:_="">
    <xsd:import namespace="b0291392-46c3-446b-b4e2-e6b1ee46160b"/>
    <xsd:import namespace="55f71bee-26e1-45d7-9db5-e4529f37cebc"/>
    <xsd:element name="properties">
      <xsd:complexType>
        <xsd:sequence>
          <xsd:element name="documentManagement">
            <xsd:complexType>
              <xsd:all>
                <xsd:element ref="ns2:CloudMigratorOriginId" minOccurs="0"/>
                <xsd:element ref="ns2:FileHash" minOccurs="0"/>
                <xsd:element ref="ns2:CloudMigratorVersion" minOccurs="0"/>
                <xsd:element ref="ns2:UniqueSourceRef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291392-46c3-446b-b4e2-e6b1ee46160b" elementFormDefault="qualified">
    <xsd:import namespace="http://schemas.microsoft.com/office/2006/documentManagement/types"/>
    <xsd:import namespace="http://schemas.microsoft.com/office/infopath/2007/PartnerControls"/>
    <xsd:element name="CloudMigratorOriginId" ma:index="8" nillable="true" ma:displayName="CloudMigratorOriginId" ma:internalName="CloudMigratorOriginId">
      <xsd:simpleType>
        <xsd:restriction base="dms:Note">
          <xsd:maxLength value="255"/>
        </xsd:restriction>
      </xsd:simpleType>
    </xsd:element>
    <xsd:element name="FileHash" ma:index="9" nillable="true" ma:displayName="FileHash" ma:internalName="FileHash">
      <xsd:simpleType>
        <xsd:restriction base="dms:Note">
          <xsd:maxLength value="255"/>
        </xsd:restriction>
      </xsd:simpleType>
    </xsd:element>
    <xsd:element name="CloudMigratorVersion" ma:index="10" nillable="true" ma:displayName="CloudMigratorVersion" ma:internalName="CloudMigratorVersion">
      <xsd:simpleType>
        <xsd:restriction base="dms:Note">
          <xsd:maxLength value="255"/>
        </xsd:restriction>
      </xsd:simpleType>
    </xsd:element>
    <xsd:element name="UniqueSourceRef" ma:index="11" nillable="true" ma:displayName="UniqueSourceRef" ma:internalName="UniqueSourceRef">
      <xsd:simpleType>
        <xsd:restriction base="dms:Note">
          <xsd:maxLength value="255"/>
        </xsd:restriction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f71bee-26e1-45d7-9db5-e4529f37cebc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F821E4-B2F5-43F5-882D-CBDF1098540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8A0A8D-A245-4C01-8343-251E8E8DADD0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f9736f50-92fd-4297-a9ab-95eeb04cbbb5"/>
    <ds:schemaRef ds:uri="387b7e94-fb36-4fe3-8f20-6ec9cdff6d2e"/>
    <ds:schemaRef ds:uri="http://www.w3.org/XML/1998/namespace"/>
    <ds:schemaRef ds:uri="b0291392-46c3-446b-b4e2-e6b1ee46160b"/>
    <ds:schemaRef ds:uri="55f71bee-26e1-45d7-9db5-e4529f37cebc"/>
  </ds:schemaRefs>
</ds:datastoreItem>
</file>

<file path=customXml/itemProps3.xml><?xml version="1.0" encoding="utf-8"?>
<ds:datastoreItem xmlns:ds="http://schemas.openxmlformats.org/officeDocument/2006/customXml" ds:itemID="{93335E9D-9065-429E-B052-CAEBCEC2E63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1065</Words>
  <Application>Microsoft Office PowerPoint</Application>
  <PresentationFormat>A4 Paper (210x297 mm)</PresentationFormat>
  <Paragraphs>173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G.Rowlands</dc:creator>
  <cp:lastModifiedBy>AM.Hill</cp:lastModifiedBy>
  <cp:revision>510</cp:revision>
  <cp:lastPrinted>2021-03-01T13:48:26Z</cp:lastPrinted>
  <dcterms:created xsi:type="dcterms:W3CDTF">2021-03-01T13:31:38Z</dcterms:created>
  <dcterms:modified xsi:type="dcterms:W3CDTF">2022-11-07T11:57:44Z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0x010100DCDAD919C4A92C4A868A6EC556AE103C</vt:lpwstr>
  </property>
  <property fmtid="{D5CDD505-2E9C-101B-9397-08002B2CF9AE}" pid="3" name="Order">
    <vt:r8>150800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MediaServiceImageTags">
    <vt:lpwstr/>
  </property>
</Properties>
</file>