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5" r:id="rId5"/>
    <p:sldId id="256" r:id="rId6"/>
    <p:sldId id="296" r:id="rId7"/>
    <p:sldId id="257" r:id="rId8"/>
    <p:sldId id="298" r:id="rId9"/>
    <p:sldId id="258" r:id="rId10"/>
    <p:sldId id="299" r:id="rId11"/>
    <p:sldId id="259" r:id="rId12"/>
    <p:sldId id="300" r:id="rId13"/>
    <p:sldId id="260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04274-99CC-9E0E-1320-3F4FE8B5EC25}" v="12" dt="2021-11-25T16:19:52.382"/>
    <p1510:client id="{3C912A84-64D8-470A-AC28-E8F661113469}" v="32" dt="2021-10-27T20:47:39.234"/>
    <p1510:client id="{6FF45435-4320-38FD-3318-F99529AB7FDA}" v="7" dt="2021-11-25T16:18:36.236"/>
    <p1510:client id="{8DCF8192-9DC3-1504-1DA8-AE4BC94E2ADE}" v="2" dt="2021-11-29T17:31:27.189"/>
    <p1510:client id="{E57EDC8C-EDE0-1F5E-1258-E65A7F47AD2B}" v="1090" dt="2021-10-27T18:35:17.782"/>
    <p1510:client id="{E9B0628E-F708-4551-B5D8-A57B014C9AB0}" v="44" dt="2021-10-27T19:23:37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>
        <p:scale>
          <a:sx n="70" d="100"/>
          <a:sy n="70" d="100"/>
        </p:scale>
        <p:origin x="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ran Greig" userId="S::kgreig@ben.srscmat.co.uk::d83a2444-b362-44cf-bfa2-150047feaf8f" providerId="AD" clId="Web-{8DCF8192-9DC3-1504-1DA8-AE4BC94E2ADE}"/>
    <pc:docChg chg="modSld">
      <pc:chgData name="Kieran Greig" userId="S::kgreig@ben.srscmat.co.uk::d83a2444-b362-44cf-bfa2-150047feaf8f" providerId="AD" clId="Web-{8DCF8192-9DC3-1504-1DA8-AE4BC94E2ADE}" dt="2021-11-29T17:31:27.189" v="1" actId="1076"/>
      <pc:docMkLst>
        <pc:docMk/>
      </pc:docMkLst>
      <pc:sldChg chg="modSp">
        <pc:chgData name="Kieran Greig" userId="S::kgreig@ben.srscmat.co.uk::d83a2444-b362-44cf-bfa2-150047feaf8f" providerId="AD" clId="Web-{8DCF8192-9DC3-1504-1DA8-AE4BC94E2ADE}" dt="2021-11-29T17:30:51.204" v="0" actId="1076"/>
        <pc:sldMkLst>
          <pc:docMk/>
          <pc:sldMk cId="1773452892" sldId="296"/>
        </pc:sldMkLst>
        <pc:picChg chg="mod">
          <ac:chgData name="Kieran Greig" userId="S::kgreig@ben.srscmat.co.uk::d83a2444-b362-44cf-bfa2-150047feaf8f" providerId="AD" clId="Web-{8DCF8192-9DC3-1504-1DA8-AE4BC94E2ADE}" dt="2021-11-29T17:30:51.204" v="0" actId="1076"/>
          <ac:picMkLst>
            <pc:docMk/>
            <pc:sldMk cId="1773452892" sldId="296"/>
            <ac:picMk id="3" creationId="{00000000-0000-0000-0000-000000000000}"/>
          </ac:picMkLst>
        </pc:picChg>
      </pc:sldChg>
      <pc:sldChg chg="modSp">
        <pc:chgData name="Kieran Greig" userId="S::kgreig@ben.srscmat.co.uk::d83a2444-b362-44cf-bfa2-150047feaf8f" providerId="AD" clId="Web-{8DCF8192-9DC3-1504-1DA8-AE4BC94E2ADE}" dt="2021-11-29T17:31:27.189" v="1" actId="1076"/>
        <pc:sldMkLst>
          <pc:docMk/>
          <pc:sldMk cId="4172439516" sldId="301"/>
        </pc:sldMkLst>
        <pc:picChg chg="mod">
          <ac:chgData name="Kieran Greig" userId="S::kgreig@ben.srscmat.co.uk::d83a2444-b362-44cf-bfa2-150047feaf8f" providerId="AD" clId="Web-{8DCF8192-9DC3-1504-1DA8-AE4BC94E2ADE}" dt="2021-11-29T17:31:27.189" v="1" actId="1076"/>
          <ac:picMkLst>
            <pc:docMk/>
            <pc:sldMk cId="4172439516" sldId="301"/>
            <ac:picMk id="3" creationId="{00000000-0000-0000-0000-000000000000}"/>
          </ac:picMkLst>
        </pc:picChg>
      </pc:sldChg>
    </pc:docChg>
  </pc:docChgLst>
  <pc:docChgLst>
    <pc:chgData name="Carolina Kureczko" userId="S::ckureczko@ben.srscmat.co.uk::4628f8f5-3f56-4f7f-a6be-3a03ad345860" providerId="AD" clId="Web-{3BC04274-99CC-9E0E-1320-3F4FE8B5EC25}"/>
    <pc:docChg chg="delSld">
      <pc:chgData name="Carolina Kureczko" userId="S::ckureczko@ben.srscmat.co.uk::4628f8f5-3f56-4f7f-a6be-3a03ad345860" providerId="AD" clId="Web-{3BC04274-99CC-9E0E-1320-3F4FE8B5EC25}" dt="2021-11-25T16:19:52.382" v="11"/>
      <pc:docMkLst>
        <pc:docMk/>
      </pc:docMkLst>
      <pc:sldChg chg="del">
        <pc:chgData name="Carolina Kureczko" userId="S::ckureczko@ben.srscmat.co.uk::4628f8f5-3f56-4f7f-a6be-3a03ad345860" providerId="AD" clId="Web-{3BC04274-99CC-9E0E-1320-3F4FE8B5EC25}" dt="2021-11-25T16:19:52.382" v="11"/>
        <pc:sldMkLst>
          <pc:docMk/>
          <pc:sldMk cId="796674078" sldId="261"/>
        </pc:sldMkLst>
      </pc:sldChg>
      <pc:sldChg chg="del">
        <pc:chgData name="Carolina Kureczko" userId="S::ckureczko@ben.srscmat.co.uk::4628f8f5-3f56-4f7f-a6be-3a03ad345860" providerId="AD" clId="Web-{3BC04274-99CC-9E0E-1320-3F4FE8B5EC25}" dt="2021-11-25T16:19:52.367" v="9"/>
        <pc:sldMkLst>
          <pc:docMk/>
          <pc:sldMk cId="387370741" sldId="262"/>
        </pc:sldMkLst>
      </pc:sldChg>
      <pc:sldChg chg="del">
        <pc:chgData name="Carolina Kureczko" userId="S::ckureczko@ben.srscmat.co.uk::4628f8f5-3f56-4f7f-a6be-3a03ad345860" providerId="AD" clId="Web-{3BC04274-99CC-9E0E-1320-3F4FE8B5EC25}" dt="2021-11-25T16:19:52.367" v="7"/>
        <pc:sldMkLst>
          <pc:docMk/>
          <pc:sldMk cId="1177523542" sldId="264"/>
        </pc:sldMkLst>
      </pc:sldChg>
      <pc:sldChg chg="del">
        <pc:chgData name="Carolina Kureczko" userId="S::ckureczko@ben.srscmat.co.uk::4628f8f5-3f56-4f7f-a6be-3a03ad345860" providerId="AD" clId="Web-{3BC04274-99CC-9E0E-1320-3F4FE8B5EC25}" dt="2021-11-25T16:19:52.367" v="5"/>
        <pc:sldMkLst>
          <pc:docMk/>
          <pc:sldMk cId="2209257696" sldId="266"/>
        </pc:sldMkLst>
      </pc:sldChg>
      <pc:sldChg chg="del">
        <pc:chgData name="Carolina Kureczko" userId="S::ckureczko@ben.srscmat.co.uk::4628f8f5-3f56-4f7f-a6be-3a03ad345860" providerId="AD" clId="Web-{3BC04274-99CC-9E0E-1320-3F4FE8B5EC25}" dt="2021-11-25T16:19:52.367" v="3"/>
        <pc:sldMkLst>
          <pc:docMk/>
          <pc:sldMk cId="3323908144" sldId="267"/>
        </pc:sldMkLst>
      </pc:sldChg>
      <pc:sldChg chg="del">
        <pc:chgData name="Carolina Kureczko" userId="S::ckureczko@ben.srscmat.co.uk::4628f8f5-3f56-4f7f-a6be-3a03ad345860" providerId="AD" clId="Web-{3BC04274-99CC-9E0E-1320-3F4FE8B5EC25}" dt="2021-11-25T16:19:52.367" v="8"/>
        <pc:sldMkLst>
          <pc:docMk/>
          <pc:sldMk cId="2033148157" sldId="306"/>
        </pc:sldMkLst>
      </pc:sldChg>
      <pc:sldChg chg="del">
        <pc:chgData name="Carolina Kureczko" userId="S::ckureczko@ben.srscmat.co.uk::4628f8f5-3f56-4f7f-a6be-3a03ad345860" providerId="AD" clId="Web-{3BC04274-99CC-9E0E-1320-3F4FE8B5EC25}" dt="2021-11-25T16:19:52.367" v="1"/>
        <pc:sldMkLst>
          <pc:docMk/>
          <pc:sldMk cId="2486062317" sldId="307"/>
        </pc:sldMkLst>
      </pc:sldChg>
      <pc:sldChg chg="del">
        <pc:chgData name="Carolina Kureczko" userId="S::ckureczko@ben.srscmat.co.uk::4628f8f5-3f56-4f7f-a6be-3a03ad345860" providerId="AD" clId="Web-{3BC04274-99CC-9E0E-1320-3F4FE8B5EC25}" dt="2021-11-25T16:19:52.367" v="0"/>
        <pc:sldMkLst>
          <pc:docMk/>
          <pc:sldMk cId="4129018774" sldId="308"/>
        </pc:sldMkLst>
      </pc:sldChg>
      <pc:sldChg chg="del">
        <pc:chgData name="Carolina Kureczko" userId="S::ckureczko@ben.srscmat.co.uk::4628f8f5-3f56-4f7f-a6be-3a03ad345860" providerId="AD" clId="Web-{3BC04274-99CC-9E0E-1320-3F4FE8B5EC25}" dt="2021-11-25T16:19:52.367" v="10"/>
        <pc:sldMkLst>
          <pc:docMk/>
          <pc:sldMk cId="2632612581" sldId="309"/>
        </pc:sldMkLst>
      </pc:sldChg>
      <pc:sldChg chg="del">
        <pc:chgData name="Carolina Kureczko" userId="S::ckureczko@ben.srscmat.co.uk::4628f8f5-3f56-4f7f-a6be-3a03ad345860" providerId="AD" clId="Web-{3BC04274-99CC-9E0E-1320-3F4FE8B5EC25}" dt="2021-11-25T16:19:52.367" v="6"/>
        <pc:sldMkLst>
          <pc:docMk/>
          <pc:sldMk cId="509484254" sldId="310"/>
        </pc:sldMkLst>
      </pc:sldChg>
      <pc:sldChg chg="del">
        <pc:chgData name="Carolina Kureczko" userId="S::ckureczko@ben.srscmat.co.uk::4628f8f5-3f56-4f7f-a6be-3a03ad345860" providerId="AD" clId="Web-{3BC04274-99CC-9E0E-1320-3F4FE8B5EC25}" dt="2021-11-25T16:19:52.367" v="4"/>
        <pc:sldMkLst>
          <pc:docMk/>
          <pc:sldMk cId="3690415429" sldId="311"/>
        </pc:sldMkLst>
      </pc:sldChg>
      <pc:sldChg chg="del">
        <pc:chgData name="Carolina Kureczko" userId="S::ckureczko@ben.srscmat.co.uk::4628f8f5-3f56-4f7f-a6be-3a03ad345860" providerId="AD" clId="Web-{3BC04274-99CC-9E0E-1320-3F4FE8B5EC25}" dt="2021-11-25T16:19:52.367" v="2"/>
        <pc:sldMkLst>
          <pc:docMk/>
          <pc:sldMk cId="1387017663" sldId="31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646F3-8B45-4853-8435-50FEA8C5B6CB}" type="doc">
      <dgm:prSet loTypeId="urn:microsoft.com/office/officeart/2005/8/layout/pyramid1" loCatId="pyramid" qsTypeId="urn:microsoft.com/office/officeart/2005/8/quickstyle/simple1" qsCatId="simple" csTypeId="urn:microsoft.com/office/officeart/2005/8/colors/accent0_1" csCatId="mainScheme" phldr="0"/>
      <dgm:spPr/>
    </dgm:pt>
    <dgm:pt modelId="{E41E79F0-3CF0-4699-BAC3-D9FDD4AFBB2D}">
      <dgm:prSet phldrT="[Text]" phldr="1"/>
      <dgm:spPr/>
      <dgm:t>
        <a:bodyPr/>
        <a:lstStyle/>
        <a:p>
          <a:endParaRPr lang="en-US"/>
        </a:p>
      </dgm:t>
    </dgm:pt>
    <dgm:pt modelId="{F30D105C-89C3-48E5-9890-BAB20A966E7D}" type="parTrans" cxnId="{34F0BF2A-903B-479E-B931-7908C172C251}">
      <dgm:prSet/>
      <dgm:spPr/>
      <dgm:t>
        <a:bodyPr/>
        <a:lstStyle/>
        <a:p>
          <a:endParaRPr lang="en-US"/>
        </a:p>
      </dgm:t>
    </dgm:pt>
    <dgm:pt modelId="{28FD1BF6-0150-4792-9354-2E40F4EEF858}" type="sibTrans" cxnId="{34F0BF2A-903B-479E-B931-7908C172C251}">
      <dgm:prSet/>
      <dgm:spPr/>
      <dgm:t>
        <a:bodyPr/>
        <a:lstStyle/>
        <a:p>
          <a:endParaRPr lang="en-US"/>
        </a:p>
      </dgm:t>
    </dgm:pt>
    <dgm:pt modelId="{BCC52D18-5626-4100-8FDB-A7153AA8189D}">
      <dgm:prSet phldrT="[Text]" phldr="1"/>
      <dgm:spPr/>
      <dgm:t>
        <a:bodyPr/>
        <a:lstStyle/>
        <a:p>
          <a:endParaRPr lang="en-US" dirty="0"/>
        </a:p>
      </dgm:t>
    </dgm:pt>
    <dgm:pt modelId="{673AA10E-5FD1-4F3A-8DC1-61797E4764EF}" type="parTrans" cxnId="{D552C4C9-AD4D-4F8F-B47F-086F906FFBA7}">
      <dgm:prSet/>
      <dgm:spPr/>
      <dgm:t>
        <a:bodyPr/>
        <a:lstStyle/>
        <a:p>
          <a:endParaRPr lang="en-US"/>
        </a:p>
      </dgm:t>
    </dgm:pt>
    <dgm:pt modelId="{450B149F-8EE6-45E0-9CE0-04C3E3267A1F}" type="sibTrans" cxnId="{D552C4C9-AD4D-4F8F-B47F-086F906FFBA7}">
      <dgm:prSet/>
      <dgm:spPr/>
      <dgm:t>
        <a:bodyPr/>
        <a:lstStyle/>
        <a:p>
          <a:endParaRPr lang="en-US"/>
        </a:p>
      </dgm:t>
    </dgm:pt>
    <dgm:pt modelId="{DB73BAA8-2EFC-4CFC-BC42-144D177A16A7}">
      <dgm:prSet phldrT="[Text]" phldr="1"/>
      <dgm:spPr/>
      <dgm:t>
        <a:bodyPr/>
        <a:lstStyle/>
        <a:p>
          <a:endParaRPr lang="en-US" dirty="0"/>
        </a:p>
      </dgm:t>
    </dgm:pt>
    <dgm:pt modelId="{06FCF30D-E37F-42EF-9D05-7105A6925E40}" type="parTrans" cxnId="{C079CCC5-C465-45C3-AF72-2CDBF37A18FD}">
      <dgm:prSet/>
      <dgm:spPr/>
      <dgm:t>
        <a:bodyPr/>
        <a:lstStyle/>
        <a:p>
          <a:endParaRPr lang="en-US"/>
        </a:p>
      </dgm:t>
    </dgm:pt>
    <dgm:pt modelId="{BB465E00-E96E-4046-8C17-0FBCB26902CC}" type="sibTrans" cxnId="{C079CCC5-C465-45C3-AF72-2CDBF37A18FD}">
      <dgm:prSet/>
      <dgm:spPr/>
      <dgm:t>
        <a:bodyPr/>
        <a:lstStyle/>
        <a:p>
          <a:endParaRPr lang="en-US"/>
        </a:p>
      </dgm:t>
    </dgm:pt>
    <dgm:pt modelId="{167D3B2E-B9A4-480C-8294-AAF59CFED07D}" type="pres">
      <dgm:prSet presAssocID="{904646F3-8B45-4853-8435-50FEA8C5B6CB}" presName="Name0" presStyleCnt="0">
        <dgm:presLayoutVars>
          <dgm:dir/>
          <dgm:animLvl val="lvl"/>
          <dgm:resizeHandles val="exact"/>
        </dgm:presLayoutVars>
      </dgm:prSet>
      <dgm:spPr/>
    </dgm:pt>
    <dgm:pt modelId="{9AFE5920-FC65-4ADF-9F3D-9606DD541884}" type="pres">
      <dgm:prSet presAssocID="{E41E79F0-3CF0-4699-BAC3-D9FDD4AFBB2D}" presName="Name8" presStyleCnt="0"/>
      <dgm:spPr/>
    </dgm:pt>
    <dgm:pt modelId="{97DB8696-50AD-4474-8CD6-2D11B3DAF950}" type="pres">
      <dgm:prSet presAssocID="{E41E79F0-3CF0-4699-BAC3-D9FDD4AFBB2D}" presName="level" presStyleLbl="node1" presStyleIdx="0" presStyleCnt="3">
        <dgm:presLayoutVars>
          <dgm:chMax val="1"/>
          <dgm:bulletEnabled val="1"/>
        </dgm:presLayoutVars>
      </dgm:prSet>
      <dgm:spPr/>
    </dgm:pt>
    <dgm:pt modelId="{17ED3484-E1B1-4A76-9203-CB318453A4F8}" type="pres">
      <dgm:prSet presAssocID="{E41E79F0-3CF0-4699-BAC3-D9FDD4AFBB2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05EDB3-6B85-433F-AB9C-5A59AD703A8D}" type="pres">
      <dgm:prSet presAssocID="{BCC52D18-5626-4100-8FDB-A7153AA8189D}" presName="Name8" presStyleCnt="0"/>
      <dgm:spPr/>
    </dgm:pt>
    <dgm:pt modelId="{4C2FF4DE-EE32-4DB3-A4CF-3FCC3906BF22}" type="pres">
      <dgm:prSet presAssocID="{BCC52D18-5626-4100-8FDB-A7153AA8189D}" presName="level" presStyleLbl="node1" presStyleIdx="1" presStyleCnt="3" custLinFactNeighborX="1343" custLinFactNeighborY="2216">
        <dgm:presLayoutVars>
          <dgm:chMax val="1"/>
          <dgm:bulletEnabled val="1"/>
        </dgm:presLayoutVars>
      </dgm:prSet>
      <dgm:spPr/>
    </dgm:pt>
    <dgm:pt modelId="{CB185492-E4AF-4BAE-866F-669D767B5B8B}" type="pres">
      <dgm:prSet presAssocID="{BCC52D18-5626-4100-8FDB-A7153AA8189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326506A-BE80-42DA-9A37-517161D8142A}" type="pres">
      <dgm:prSet presAssocID="{DB73BAA8-2EFC-4CFC-BC42-144D177A16A7}" presName="Name8" presStyleCnt="0"/>
      <dgm:spPr/>
    </dgm:pt>
    <dgm:pt modelId="{39523B4D-FFB9-445E-BE3D-BD147B2FD5C7}" type="pres">
      <dgm:prSet presAssocID="{DB73BAA8-2EFC-4CFC-BC42-144D177A16A7}" presName="level" presStyleLbl="node1" presStyleIdx="2" presStyleCnt="3">
        <dgm:presLayoutVars>
          <dgm:chMax val="1"/>
          <dgm:bulletEnabled val="1"/>
        </dgm:presLayoutVars>
      </dgm:prSet>
      <dgm:spPr/>
    </dgm:pt>
    <dgm:pt modelId="{F24BD58E-E7A4-48F0-B5AB-427EBF49150A}" type="pres">
      <dgm:prSet presAssocID="{DB73BAA8-2EFC-4CFC-BC42-144D177A16A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D5E512A-2EF7-41D1-A86B-955B3989DA8F}" type="presOf" srcId="{904646F3-8B45-4853-8435-50FEA8C5B6CB}" destId="{167D3B2E-B9A4-480C-8294-AAF59CFED07D}" srcOrd="0" destOrd="0" presId="urn:microsoft.com/office/officeart/2005/8/layout/pyramid1"/>
    <dgm:cxn modelId="{34F0BF2A-903B-479E-B931-7908C172C251}" srcId="{904646F3-8B45-4853-8435-50FEA8C5B6CB}" destId="{E41E79F0-3CF0-4699-BAC3-D9FDD4AFBB2D}" srcOrd="0" destOrd="0" parTransId="{F30D105C-89C3-48E5-9890-BAB20A966E7D}" sibTransId="{28FD1BF6-0150-4792-9354-2E40F4EEF858}"/>
    <dgm:cxn modelId="{1684102B-3B4D-43DE-B122-800A48550552}" type="presOf" srcId="{BCC52D18-5626-4100-8FDB-A7153AA8189D}" destId="{CB185492-E4AF-4BAE-866F-669D767B5B8B}" srcOrd="1" destOrd="0" presId="urn:microsoft.com/office/officeart/2005/8/layout/pyramid1"/>
    <dgm:cxn modelId="{ECAEF7AC-C534-4873-A7B7-9C416FE0F6F9}" type="presOf" srcId="{DB73BAA8-2EFC-4CFC-BC42-144D177A16A7}" destId="{39523B4D-FFB9-445E-BE3D-BD147B2FD5C7}" srcOrd="0" destOrd="0" presId="urn:microsoft.com/office/officeart/2005/8/layout/pyramid1"/>
    <dgm:cxn modelId="{7916AEAE-BABE-4A7E-B89E-5E1725219C70}" type="presOf" srcId="{E41E79F0-3CF0-4699-BAC3-D9FDD4AFBB2D}" destId="{97DB8696-50AD-4474-8CD6-2D11B3DAF950}" srcOrd="0" destOrd="0" presId="urn:microsoft.com/office/officeart/2005/8/layout/pyramid1"/>
    <dgm:cxn modelId="{B891AAB6-9B99-45E4-B349-5A755AF935D9}" type="presOf" srcId="{E41E79F0-3CF0-4699-BAC3-D9FDD4AFBB2D}" destId="{17ED3484-E1B1-4A76-9203-CB318453A4F8}" srcOrd="1" destOrd="0" presId="urn:microsoft.com/office/officeart/2005/8/layout/pyramid1"/>
    <dgm:cxn modelId="{4A9400C3-B2BF-465A-A85D-8203728E1BFE}" type="presOf" srcId="{BCC52D18-5626-4100-8FDB-A7153AA8189D}" destId="{4C2FF4DE-EE32-4DB3-A4CF-3FCC3906BF22}" srcOrd="0" destOrd="0" presId="urn:microsoft.com/office/officeart/2005/8/layout/pyramid1"/>
    <dgm:cxn modelId="{C079CCC5-C465-45C3-AF72-2CDBF37A18FD}" srcId="{904646F3-8B45-4853-8435-50FEA8C5B6CB}" destId="{DB73BAA8-2EFC-4CFC-BC42-144D177A16A7}" srcOrd="2" destOrd="0" parTransId="{06FCF30D-E37F-42EF-9D05-7105A6925E40}" sibTransId="{BB465E00-E96E-4046-8C17-0FBCB26902CC}"/>
    <dgm:cxn modelId="{D552C4C9-AD4D-4F8F-B47F-086F906FFBA7}" srcId="{904646F3-8B45-4853-8435-50FEA8C5B6CB}" destId="{BCC52D18-5626-4100-8FDB-A7153AA8189D}" srcOrd="1" destOrd="0" parTransId="{673AA10E-5FD1-4F3A-8DC1-61797E4764EF}" sibTransId="{450B149F-8EE6-45E0-9CE0-04C3E3267A1F}"/>
    <dgm:cxn modelId="{458D98FD-9A22-4661-9F3F-037CDD176B0C}" type="presOf" srcId="{DB73BAA8-2EFC-4CFC-BC42-144D177A16A7}" destId="{F24BD58E-E7A4-48F0-B5AB-427EBF49150A}" srcOrd="1" destOrd="0" presId="urn:microsoft.com/office/officeart/2005/8/layout/pyramid1"/>
    <dgm:cxn modelId="{4AD002B3-9606-4936-B136-AF148411BD29}" type="presParOf" srcId="{167D3B2E-B9A4-480C-8294-AAF59CFED07D}" destId="{9AFE5920-FC65-4ADF-9F3D-9606DD541884}" srcOrd="0" destOrd="0" presId="urn:microsoft.com/office/officeart/2005/8/layout/pyramid1"/>
    <dgm:cxn modelId="{31FAF65F-00A9-4F04-BFA4-C9D77399456B}" type="presParOf" srcId="{9AFE5920-FC65-4ADF-9F3D-9606DD541884}" destId="{97DB8696-50AD-4474-8CD6-2D11B3DAF950}" srcOrd="0" destOrd="0" presId="urn:microsoft.com/office/officeart/2005/8/layout/pyramid1"/>
    <dgm:cxn modelId="{6D02E0FC-A493-4A01-9B81-33CF635E83C7}" type="presParOf" srcId="{9AFE5920-FC65-4ADF-9F3D-9606DD541884}" destId="{17ED3484-E1B1-4A76-9203-CB318453A4F8}" srcOrd="1" destOrd="0" presId="urn:microsoft.com/office/officeart/2005/8/layout/pyramid1"/>
    <dgm:cxn modelId="{FAC5E7C8-9BA8-4836-9653-B4AE48BF13C6}" type="presParOf" srcId="{167D3B2E-B9A4-480C-8294-AAF59CFED07D}" destId="{EE05EDB3-6B85-433F-AB9C-5A59AD703A8D}" srcOrd="1" destOrd="0" presId="urn:microsoft.com/office/officeart/2005/8/layout/pyramid1"/>
    <dgm:cxn modelId="{35DE8F73-CB96-4847-89D6-758FB74F6E0C}" type="presParOf" srcId="{EE05EDB3-6B85-433F-AB9C-5A59AD703A8D}" destId="{4C2FF4DE-EE32-4DB3-A4CF-3FCC3906BF22}" srcOrd="0" destOrd="0" presId="urn:microsoft.com/office/officeart/2005/8/layout/pyramid1"/>
    <dgm:cxn modelId="{73B4E372-CEB0-444E-ACB1-2E3E4843BF47}" type="presParOf" srcId="{EE05EDB3-6B85-433F-AB9C-5A59AD703A8D}" destId="{CB185492-E4AF-4BAE-866F-669D767B5B8B}" srcOrd="1" destOrd="0" presId="urn:microsoft.com/office/officeart/2005/8/layout/pyramid1"/>
    <dgm:cxn modelId="{EE6F4D44-FD05-497F-B836-2CDDE72D827A}" type="presParOf" srcId="{167D3B2E-B9A4-480C-8294-AAF59CFED07D}" destId="{2326506A-BE80-42DA-9A37-517161D8142A}" srcOrd="2" destOrd="0" presId="urn:microsoft.com/office/officeart/2005/8/layout/pyramid1"/>
    <dgm:cxn modelId="{BD6E87A1-3DC4-48A6-8F88-AB70620FE42B}" type="presParOf" srcId="{2326506A-BE80-42DA-9A37-517161D8142A}" destId="{39523B4D-FFB9-445E-BE3D-BD147B2FD5C7}" srcOrd="0" destOrd="0" presId="urn:microsoft.com/office/officeart/2005/8/layout/pyramid1"/>
    <dgm:cxn modelId="{23503BED-452A-4D6D-9251-6B2EFDB4843C}" type="presParOf" srcId="{2326506A-BE80-42DA-9A37-517161D8142A}" destId="{F24BD58E-E7A4-48F0-B5AB-427EBF49150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B8696-50AD-4474-8CD6-2D11B3DAF950}">
      <dsp:nvSpPr>
        <dsp:cNvPr id="0" name=""/>
        <dsp:cNvSpPr/>
      </dsp:nvSpPr>
      <dsp:spPr>
        <a:xfrm>
          <a:off x="605729" y="0"/>
          <a:ext cx="605729" cy="416158"/>
        </a:xfrm>
        <a:prstGeom prst="trapezoid">
          <a:avLst>
            <a:gd name="adj" fmla="val 7277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05729" y="0"/>
        <a:ext cx="605729" cy="416158"/>
      </dsp:txXfrm>
    </dsp:sp>
    <dsp:sp modelId="{4C2FF4DE-EE32-4DB3-A4CF-3FCC3906BF22}">
      <dsp:nvSpPr>
        <dsp:cNvPr id="0" name=""/>
        <dsp:cNvSpPr/>
      </dsp:nvSpPr>
      <dsp:spPr>
        <a:xfrm>
          <a:off x="319134" y="425380"/>
          <a:ext cx="1211459" cy="416158"/>
        </a:xfrm>
        <a:prstGeom prst="trapezoid">
          <a:avLst>
            <a:gd name="adj" fmla="val 7277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531140" y="425380"/>
        <a:ext cx="787448" cy="416158"/>
      </dsp:txXfrm>
    </dsp:sp>
    <dsp:sp modelId="{39523B4D-FFB9-445E-BE3D-BD147B2FD5C7}">
      <dsp:nvSpPr>
        <dsp:cNvPr id="0" name=""/>
        <dsp:cNvSpPr/>
      </dsp:nvSpPr>
      <dsp:spPr>
        <a:xfrm>
          <a:off x="0" y="832317"/>
          <a:ext cx="1817189" cy="416158"/>
        </a:xfrm>
        <a:prstGeom prst="trapezoid">
          <a:avLst>
            <a:gd name="adj" fmla="val 7277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318008" y="832317"/>
        <a:ext cx="1181172" cy="416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1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7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7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4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6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0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9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9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8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8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671A-8976-48F5-806E-762D8EB65A7D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4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2671A-8976-48F5-806E-762D8EB65A7D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B9ECC-7AFE-4A5B-B181-47C31380E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3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E83C-01DC-4254-8AE4-782833104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3385"/>
            <a:ext cx="9144000" cy="164201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cs typeface="Calibri Light"/>
              </a:rPr>
              <a:t>Weekly Homework Grids and Extended Responses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CDF2E-525D-4A43-8E4E-9A0272DC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8755"/>
            <a:ext cx="9144000" cy="33954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YEAR 10 BOOKLET – Part 1  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SPRING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 algn="l"/>
            <a:r>
              <a:rPr lang="en-US" dirty="0">
                <a:ea typeface="+mn-lt"/>
                <a:cs typeface="+mn-lt"/>
              </a:rPr>
              <a:t>Name: _____________________________</a:t>
            </a:r>
          </a:p>
          <a:p>
            <a:pPr algn="l"/>
            <a:r>
              <a:rPr lang="en-US" dirty="0">
                <a:ea typeface="+mn-lt"/>
                <a:cs typeface="+mn-lt"/>
              </a:rPr>
              <a:t>Teacher: ____________________________</a:t>
            </a:r>
          </a:p>
          <a:p>
            <a:pPr algn="l"/>
            <a:r>
              <a:rPr lang="en-US" dirty="0">
                <a:ea typeface="+mn-lt"/>
                <a:cs typeface="+mn-lt"/>
              </a:rPr>
              <a:t>Room: ______________________________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104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800" b="1" dirty="0"/>
              <a:t>Year 10 Weekly Homework                    Name: ________________________________________	      	Spring  1.5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52313"/>
              </p:ext>
            </p:extLst>
          </p:nvPr>
        </p:nvGraphicFramePr>
        <p:xfrm>
          <a:off x="121917" y="676119"/>
          <a:ext cx="11913327" cy="6158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109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3101194455"/>
                    </a:ext>
                  </a:extLst>
                </a:gridCol>
              </a:tblGrid>
              <a:tr h="30724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/>
                        <a:t>1. Transform the following events from ‘Romeo and Juliet’ into words. </a:t>
                      </a:r>
                    </a:p>
                    <a:p>
                      <a:pPr marL="228600" lvl="0" indent="-228600">
                        <a:buAutoNum type="arabicPeriod"/>
                      </a:pPr>
                      <a:endParaRPr lang="en-GB" sz="1200" b="1" baseline="0" dirty="0"/>
                    </a:p>
                    <a:p>
                      <a:pPr marL="228600" lvl="0" indent="-228600">
                        <a:buAutoNum type="arabicPeriod"/>
                      </a:pPr>
                      <a:endParaRPr lang="en-GB" sz="1200" b="1" baseline="0" dirty="0"/>
                    </a:p>
                    <a:p>
                      <a:pPr marL="228600" lvl="0" indent="-228600">
                        <a:buAutoNum type="arabicPeriod"/>
                      </a:pPr>
                      <a:endParaRPr lang="en-GB" sz="1200" b="1" baseline="0" dirty="0"/>
                    </a:p>
                    <a:p>
                      <a:pPr marL="228600" lvl="0" indent="-228600">
                        <a:buAutoNum type="arabicPeriod"/>
                      </a:pPr>
                      <a:endParaRPr lang="en-GB" sz="1200" b="1" baseline="0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Act 1 Scene 2              Act 2 Scene 6            Act 3 Scene 4      </a:t>
                      </a:r>
                    </a:p>
                    <a:p>
                      <a:pPr marL="0" lvl="0" indent="0">
                        <a:buNone/>
                      </a:pPr>
                      <a:endParaRPr lang="en-GB" sz="1200" b="1" baseline="0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1. _____________________________________________</a:t>
                      </a:r>
                      <a:endParaRPr lang="en-GB" sz="1200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_______________________________________________</a:t>
                      </a:r>
                      <a:endParaRPr lang="en-GB" sz="1200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2. _____________________________________________</a:t>
                      </a:r>
                      <a:endParaRPr lang="en-GB" sz="1200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_______________________________________________</a:t>
                      </a:r>
                      <a:endParaRPr lang="en-GB" sz="1200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3. _____________________________________________</a:t>
                      </a:r>
                      <a:endParaRPr lang="en-GB" sz="1200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_______________________________________________ </a:t>
                      </a:r>
                      <a:endParaRPr lang="en-GB" sz="1200" dirty="0"/>
                    </a:p>
                    <a:p>
                      <a:pPr marL="0" lvl="0" indent="0">
                        <a:buNone/>
                      </a:pPr>
                      <a:r>
                        <a:rPr lang="en-GB" sz="1200" b="1" baseline="0" dirty="0"/>
                        <a:t>Extension: Can you explain the significance of the order of the above events?    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2.</a:t>
                      </a:r>
                      <a:r>
                        <a:rPr lang="en-GB" sz="1200" b="1" baseline="0" dirty="0"/>
                        <a:t> Turn the following subordinate clauses into complex sentences – don’t forget the commas. </a:t>
                      </a:r>
                      <a:endParaRPr lang="en-GB" sz="1200" b="0" baseline="0" dirty="0"/>
                    </a:p>
                    <a:p>
                      <a:pPr marL="228600" indent="-228600">
                        <a:buAutoNum type="arabicParenR"/>
                      </a:pPr>
                      <a:r>
                        <a:rPr lang="en-GB" sz="1200" b="0" baseline="0" dirty="0"/>
                        <a:t>although he was a great friend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/>
                        <a:t>______________________________________________________________________________________________________________________________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indent="0">
                        <a:buNone/>
                      </a:pPr>
                      <a:r>
                        <a:rPr lang="en-GB" sz="1200" b="0" baseline="0" dirty="0"/>
                        <a:t>2) because she had taught it yesterday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/>
                        <a:t>______________________________________________________________________________________________________________________________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/>
                    </a:p>
                    <a:p>
                      <a:pPr marL="0" indent="0">
                        <a:buNone/>
                      </a:pPr>
                      <a:r>
                        <a:rPr lang="en-GB" sz="1200" b="1" baseline="0" dirty="0"/>
                        <a:t>Extension: </a:t>
                      </a:r>
                      <a:r>
                        <a:rPr lang="en-GB" sz="1200" b="0" baseline="0" dirty="0"/>
                        <a:t>Choose one of the sentences and change the position of the subordinate clause e.g. move the subordinate clause from the start to the middle of the sentence. </a:t>
                      </a:r>
                      <a:endParaRPr lang="en-US" sz="12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3. Which</a:t>
                      </a:r>
                      <a:r>
                        <a:rPr lang="en-GB" sz="1200" b="1" baseline="0" dirty="0"/>
                        <a:t> theme is the most significant in ‘A Christmas Carol’? Rank the following themes and explain your top one: poverty, family and social class. </a:t>
                      </a:r>
                    </a:p>
                    <a:p>
                      <a:endParaRPr lang="en-GB" sz="1200" b="1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/>
                        <a:t>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/>
                        <a:t>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948316">
                <a:tc>
                  <a:txBody>
                    <a:bodyPr/>
                    <a:lstStyle/>
                    <a:p>
                      <a:pPr rtl="0" fontAlgn="base"/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Vocabulary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 is the meaning of this word?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Novella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word _______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 ____________________________ _________________________________________________________________________________________</a:t>
                      </a:r>
                    </a:p>
                    <a:p>
                      <a:pPr rtl="0" fontAlgn="base"/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en-GB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text you have studied is a novella? </a:t>
                      </a:r>
                    </a:p>
                    <a:p>
                      <a:pPr rtl="0" fontAlgn="base"/>
                      <a:r>
                        <a:rPr lang="en-GB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________________________________________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5.</a:t>
                      </a:r>
                      <a:r>
                        <a:rPr lang="en-GB" sz="1200" b="1" baseline="0" dirty="0"/>
                        <a:t> Choose a task: 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n-GB" sz="1200" b="1" baseline="0" dirty="0"/>
                        <a:t>Transform ‘Animal Farm’ into 3 pictures.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n-GB" sz="1200" b="1" baseline="0" dirty="0"/>
                        <a:t>Summarise ‘Animal Farm’ in no more than 50 words.  </a:t>
                      </a:r>
                    </a:p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200" b="1" dirty="0"/>
                        <a:t>6</a:t>
                      </a:r>
                      <a:r>
                        <a:rPr lang="en-GB" sz="1400" b="1" dirty="0"/>
                        <a:t>. </a:t>
                      </a: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 words to their meanings: 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indent="0" rtl="0" fontAlgn="base">
                        <a:buNone/>
                      </a:pPr>
                      <a:r>
                        <a:rPr lang="en-GB" sz="14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patriarchy</a:t>
                      </a:r>
                      <a:r>
                        <a:rPr lang="en-GB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b)</a:t>
                      </a:r>
                      <a:r>
                        <a:rPr lang="en-GB" sz="14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autocracy</a:t>
                      </a:r>
                      <a:r>
                        <a:rPr lang="en-GB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c) monarchy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system of government</a:t>
                      </a:r>
                      <a:r>
                        <a:rPr lang="en-GB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one person with absolute power. 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US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political system based upon the undivided sovereignty (rule) of a one person who (usually achieves) his position through heredity (birth right).  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US" sz="9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system of society in</a:t>
                      </a:r>
                      <a:r>
                        <a:rPr lang="en-GB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which the father or the eldest male is the head of the family. 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Challenge: 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you link this to any of the ideas so far.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101943" y="1436135"/>
            <a:ext cx="1820090" cy="131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86447977"/>
              </p:ext>
            </p:extLst>
          </p:nvPr>
        </p:nvGraphicFramePr>
        <p:xfrm>
          <a:off x="10104844" y="1436135"/>
          <a:ext cx="1817189" cy="124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EF17658-0670-496E-A5C7-98AF86217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652" y="1159733"/>
            <a:ext cx="687344" cy="563777"/>
          </a:xfrm>
          <a:prstGeom prst="rect">
            <a:avLst/>
          </a:prstGeom>
        </p:spPr>
      </p:pic>
      <p:pic>
        <p:nvPicPr>
          <p:cNvPr id="9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78B332-BC87-489D-92C0-DFAE62F8E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6742" y="1160505"/>
            <a:ext cx="736515" cy="562234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2C5AB5D-D94D-4F10-B357-212CFDCCE7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6618" y="1120399"/>
            <a:ext cx="719010" cy="58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3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A1D6-2C7B-4FCD-87AF-4EC8329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78" y="200620"/>
            <a:ext cx="5709139" cy="1114170"/>
          </a:xfrm>
        </p:spPr>
        <p:txBody>
          <a:bodyPr>
            <a:noAutofit/>
          </a:bodyPr>
          <a:lstStyle/>
          <a:p>
            <a:r>
              <a:rPr lang="en-GB" sz="1400" b="1" dirty="0"/>
              <a:t>Week  5 Language HW</a:t>
            </a:r>
            <a:r>
              <a:rPr lang="en-GB" sz="1400" dirty="0"/>
              <a:t>:</a:t>
            </a:r>
            <a:br>
              <a:rPr lang="en-GB" sz="1200" dirty="0"/>
            </a:br>
            <a:br>
              <a:rPr lang="en-GB" sz="1200" dirty="0"/>
            </a:br>
            <a:r>
              <a:rPr lang="en-GB" sz="1400" dirty="0"/>
              <a:t>‘It has never been easy being a teenager, but young people today face more challenges than they have ever done before.”  </a:t>
            </a:r>
            <a:br>
              <a:rPr lang="en-GB" sz="1400" dirty="0"/>
            </a:br>
            <a:br>
              <a:rPr lang="en-GB" sz="1400" dirty="0"/>
            </a:br>
            <a:r>
              <a:rPr lang="en-GB" sz="1400" dirty="0"/>
              <a:t>Write a speech for your school assembly, stating whether or not you agree with this view.</a:t>
            </a:r>
            <a:endParaRPr lang="en-GB" sz="1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DC68E-45C1-48A6-9349-C2A3FD93CAEA}"/>
              </a:ext>
            </a:extLst>
          </p:cNvPr>
          <p:cNvSpPr txBox="1"/>
          <p:nvPr/>
        </p:nvSpPr>
        <p:spPr>
          <a:xfrm>
            <a:off x="6356816" y="279790"/>
            <a:ext cx="544832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11459-B4EC-4507-9AE5-6477F8A48083}"/>
              </a:ext>
            </a:extLst>
          </p:cNvPr>
          <p:cNvSpPr txBox="1"/>
          <p:nvPr/>
        </p:nvSpPr>
        <p:spPr>
          <a:xfrm>
            <a:off x="259396" y="1387786"/>
            <a:ext cx="57091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3" name="Week 5 Language H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44936" y="500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800" b="1" dirty="0"/>
              <a:t>Year 10 Weekly Homework                    Name: ________________________________________	      	Spring  1.1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347973"/>
              </p:ext>
            </p:extLst>
          </p:nvPr>
        </p:nvGraphicFramePr>
        <p:xfrm>
          <a:off x="121917" y="676119"/>
          <a:ext cx="11913327" cy="6089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109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3101194455"/>
                    </a:ext>
                  </a:extLst>
                </a:gridCol>
              </a:tblGrid>
              <a:tr h="3072455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GB" sz="1200" b="1" baseline="0" dirty="0"/>
                        <a:t>Summarise how the below images are linked to ‘Romeo and Juliet’ using your Knowledge Organiser: 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indent="0">
                        <a:buNone/>
                      </a:pPr>
                      <a:r>
                        <a:rPr lang="en-GB" sz="1200" b="1" baseline="0" dirty="0"/>
                        <a:t>Challenge: </a:t>
                      </a:r>
                      <a:r>
                        <a:rPr lang="en-GB" sz="1200" b="0" baseline="0" dirty="0"/>
                        <a:t>Explain the significance of one of the above images by linking it to the story and context.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2.</a:t>
                      </a:r>
                      <a:r>
                        <a:rPr lang="en-GB" sz="1200" b="1" baseline="0" dirty="0"/>
                        <a:t> List 4 key themes found in ‘A Christmas Carol’ and explain their significance. </a:t>
                      </a:r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/>
                        <a:t>Challenge: </a:t>
                      </a:r>
                      <a:r>
                        <a:rPr lang="en-GB" sz="1200" b="0" baseline="0" dirty="0"/>
                        <a:t>Explain one theme in detail (maybe use a PETAL paragraph to help you develop your answer).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3. How</a:t>
                      </a:r>
                      <a:r>
                        <a:rPr lang="en-GB" sz="1200" b="1" baseline="0" dirty="0"/>
                        <a:t> do you answer English Language Paper 1, Question 2? </a:t>
                      </a:r>
                      <a:endParaRPr lang="en-GB" sz="1800" b="0" baseline="0" dirty="0"/>
                    </a:p>
                    <a:p>
                      <a:endParaRPr lang="en-GB" sz="1800" b="0" baseline="0" dirty="0"/>
                    </a:p>
                    <a:p>
                      <a:endParaRPr lang="en-GB" sz="1800" b="0" baseline="0" dirty="0"/>
                    </a:p>
                    <a:p>
                      <a:endParaRPr lang="en-GB" sz="1800" b="0" baseline="0" dirty="0"/>
                    </a:p>
                    <a:p>
                      <a:endParaRPr lang="en-GB" sz="1800" b="0" baseline="0" dirty="0"/>
                    </a:p>
                    <a:p>
                      <a:endParaRPr lang="en-GB" sz="1800" b="0" baseline="0" dirty="0"/>
                    </a:p>
                    <a:p>
                      <a:endParaRPr lang="en-GB" sz="1800" b="0" baseline="0" dirty="0"/>
                    </a:p>
                    <a:p>
                      <a:endParaRPr lang="en-GB" sz="1800" b="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948316">
                <a:tc>
                  <a:txBody>
                    <a:bodyPr/>
                    <a:lstStyle/>
                    <a:p>
                      <a:r>
                        <a:rPr lang="en-GB" sz="1200" b="1" dirty="0"/>
                        <a:t>4. Adverbs</a:t>
                      </a:r>
                      <a:r>
                        <a:rPr lang="en-GB" sz="1200" b="1" baseline="0" dirty="0"/>
                        <a:t> that describe how an action (a verb) is being carried out. Change the verb in the brackets into an adverb. </a:t>
                      </a:r>
                    </a:p>
                    <a:p>
                      <a:endParaRPr lang="en-GB" sz="1200" b="1" baseline="0" dirty="0"/>
                    </a:p>
                    <a:p>
                      <a:pPr marL="228600" indent="-228600">
                        <a:buAutoNum type="alphaLcParenR"/>
                      </a:pPr>
                      <a:r>
                        <a:rPr lang="en-GB" sz="1500" b="0" baseline="0" dirty="0"/>
                        <a:t>He ____________________ reads a book. (quick)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n-GB" sz="1500" b="0" baseline="0" dirty="0"/>
                        <a:t>The class is ___________________loud today. (terrible)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n-GB" sz="1500" b="0" baseline="0" dirty="0"/>
                        <a:t>You can ___________________ open this tin. (easy)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n-GB" sz="1500" b="0" baseline="0" dirty="0"/>
                        <a:t>He drives the car ___________________. (careful)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n-GB" sz="1500" b="0" baseline="0" dirty="0"/>
                        <a:t>The dog barks _____________________. (loud)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5.</a:t>
                      </a:r>
                      <a:r>
                        <a:rPr lang="en-GB" sz="1200" b="1" baseline="0" dirty="0"/>
                        <a:t> Compare and contrast the Nurse and The Friar: </a:t>
                      </a:r>
                    </a:p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6. Give</a:t>
                      </a:r>
                      <a:r>
                        <a:rPr lang="en-GB" sz="1200" b="1" baseline="0" dirty="0"/>
                        <a:t> two examples where characters are foils to each other (any text studied so far). </a:t>
                      </a:r>
                    </a:p>
                    <a:p>
                      <a:r>
                        <a:rPr lang="en-GB" sz="1200" b="1" baseline="0" dirty="0"/>
                        <a:t>What is a foil? ___________________________________</a:t>
                      </a:r>
                    </a:p>
                    <a:p>
                      <a:r>
                        <a:rPr lang="en-GB" sz="1200" b="1" baseline="0" dirty="0"/>
                        <a:t>_______________________________________________</a:t>
                      </a:r>
                    </a:p>
                    <a:p>
                      <a:r>
                        <a:rPr lang="en-GB" sz="1200" b="1" baseline="0" dirty="0"/>
                        <a:t>Example 1: </a:t>
                      </a:r>
                    </a:p>
                    <a:p>
                      <a:r>
                        <a:rPr lang="en-GB" sz="1200" b="1" baseline="0" dirty="0"/>
                        <a:t>___________________________________________________________________________________________________________________________________________________</a:t>
                      </a:r>
                    </a:p>
                    <a:p>
                      <a:endParaRPr lang="en-GB" sz="1200" b="1" baseline="0" dirty="0"/>
                    </a:p>
                    <a:p>
                      <a:r>
                        <a:rPr lang="en-GB" sz="1200" b="1" baseline="0" dirty="0"/>
                        <a:t>Example 2: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/>
                        <a:t>___________________________________________________________________________________________________________________________________________________</a:t>
                      </a:r>
                    </a:p>
                    <a:p>
                      <a:endParaRPr lang="en-GB" sz="1200" b="1" baseline="0" dirty="0"/>
                    </a:p>
                    <a:p>
                      <a:r>
                        <a:rPr lang="en-GB" sz="1200" b="1" baseline="0" dirty="0"/>
                        <a:t>Challenge: </a:t>
                      </a:r>
                      <a:r>
                        <a:rPr lang="en-GB" sz="1200" b="0" baseline="0" dirty="0"/>
                        <a:t>Explain how the characters are foils to each other using quotations and analysing language. </a:t>
                      </a:r>
                      <a:endParaRPr lang="en-GB" sz="12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193" y="1151915"/>
            <a:ext cx="726516" cy="566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1114" y="1841523"/>
            <a:ext cx="652699" cy="566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85217" y="2527019"/>
            <a:ext cx="722137" cy="60841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127863" y="4032069"/>
            <a:ext cx="2534193" cy="25603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373189" y="4032069"/>
            <a:ext cx="2560319" cy="256032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1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A1D6-2C7B-4FCD-87AF-4EC8329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170" y="502595"/>
            <a:ext cx="5181600" cy="1114170"/>
          </a:xfrm>
        </p:spPr>
        <p:txBody>
          <a:bodyPr>
            <a:noAutofit/>
          </a:bodyPr>
          <a:lstStyle/>
          <a:p>
            <a:r>
              <a:rPr lang="en-GB" sz="1600" b="1" dirty="0"/>
              <a:t>Week 1 Literature HW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200 Words Task</a:t>
            </a:r>
            <a:br>
              <a:rPr lang="en-GB" sz="1600" dirty="0"/>
            </a:br>
            <a:r>
              <a:rPr lang="en-GB" sz="1600" dirty="0"/>
              <a:t>‘Benjamin is as bad as Moses. He doesn’t help the animals’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To what extent do you agree? </a:t>
            </a:r>
            <a:br>
              <a:rPr lang="en-GB" sz="1600" dirty="0"/>
            </a:br>
            <a:r>
              <a:rPr lang="en-GB" sz="1600" dirty="0"/>
              <a:t>- Use examples from the novel.</a:t>
            </a:r>
            <a:br>
              <a:rPr lang="en-GB" sz="1600" dirty="0"/>
            </a:br>
            <a:r>
              <a:rPr lang="en-GB" sz="1600" dirty="0"/>
              <a:t>- Use your knowledge organiser for ideas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2EDE6-8957-4BA6-9537-5E8845AF0CC4}"/>
              </a:ext>
            </a:extLst>
          </p:cNvPr>
          <p:cNvSpPr txBox="1"/>
          <p:nvPr/>
        </p:nvSpPr>
        <p:spPr>
          <a:xfrm>
            <a:off x="1178170" y="1941784"/>
            <a:ext cx="5181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DC68E-45C1-48A6-9349-C2A3FD93CAEA}"/>
              </a:ext>
            </a:extLst>
          </p:cNvPr>
          <p:cNvSpPr txBox="1"/>
          <p:nvPr/>
        </p:nvSpPr>
        <p:spPr>
          <a:xfrm>
            <a:off x="6623539" y="279790"/>
            <a:ext cx="5181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33868-BFEA-4BCF-8833-587300598428}"/>
              </a:ext>
            </a:extLst>
          </p:cNvPr>
          <p:cNvSpPr txBox="1"/>
          <p:nvPr/>
        </p:nvSpPr>
        <p:spPr>
          <a:xfrm rot="16200000">
            <a:off x="-1171278" y="4312708"/>
            <a:ext cx="36912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Success Criteria: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/>
              <a:t>Use an example from the novel to support your idea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/>
              <a:t>Mention the technique ‘allegory’ </a:t>
            </a:r>
          </a:p>
          <a:p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21FB0-6484-469C-B786-90358CA9FE49}"/>
              </a:ext>
            </a:extLst>
          </p:cNvPr>
          <p:cNvSpPr txBox="1"/>
          <p:nvPr/>
        </p:nvSpPr>
        <p:spPr>
          <a:xfrm rot="16200000">
            <a:off x="-1012994" y="992590"/>
            <a:ext cx="3164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/>
              <a:t>Focus on ideas of Benjamin and Moses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/>
              <a:t>Link your answer to the Russian Revolution or society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9817" y="380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800" b="1" dirty="0"/>
              <a:t>Year 10 Weekly Homework                    Name: ________________________________________	      	Spring  1.2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857862"/>
              </p:ext>
            </p:extLst>
          </p:nvPr>
        </p:nvGraphicFramePr>
        <p:xfrm>
          <a:off x="121917" y="676119"/>
          <a:ext cx="11913327" cy="6150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109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3101194455"/>
                    </a:ext>
                  </a:extLst>
                </a:gridCol>
              </a:tblGrid>
              <a:tr h="30724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/>
                        <a:t>1. a) What is the difference between an adverb and an adjective? 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/>
                        <a:t>___________________________________________________________________________________________________________________________________________________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0" indent="0">
                        <a:buNone/>
                      </a:pPr>
                      <a:r>
                        <a:rPr lang="en-GB" sz="1200" b="1" baseline="0" dirty="0"/>
                        <a:t>b) Identify whether the underlined word is an adverb or an adjective: </a:t>
                      </a:r>
                    </a:p>
                    <a:p>
                      <a:pPr marL="0" indent="0">
                        <a:buNone/>
                      </a:pPr>
                      <a:endParaRPr lang="en-GB" sz="1200" b="1" baseline="0" dirty="0"/>
                    </a:p>
                    <a:p>
                      <a:pPr marL="228600" indent="-228600">
                        <a:buAutoNum type="arabicParenR"/>
                      </a:pPr>
                      <a:r>
                        <a:rPr lang="en-GB" sz="1200" b="0" baseline="0" dirty="0"/>
                        <a:t>He is a </a:t>
                      </a:r>
                      <a:r>
                        <a:rPr lang="en-GB" sz="1200" b="0" u="sng" baseline="0" dirty="0"/>
                        <a:t>careful </a:t>
                      </a:r>
                      <a:r>
                        <a:rPr lang="en-GB" sz="1200" b="0" baseline="0" dirty="0"/>
                        <a:t>child.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GB" sz="1200" b="0" baseline="0" dirty="0"/>
                        <a:t>He </a:t>
                      </a:r>
                      <a:r>
                        <a:rPr lang="en-GB" sz="1200" b="0" u="sng" baseline="0" dirty="0"/>
                        <a:t>carefully</a:t>
                      </a:r>
                      <a:r>
                        <a:rPr lang="en-GB" sz="1200" b="0" baseline="0" dirty="0"/>
                        <a:t> placed the plate on the table.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GB" sz="1200" b="0" baseline="0" dirty="0"/>
                        <a:t>She sang </a:t>
                      </a:r>
                      <a:r>
                        <a:rPr lang="en-GB" sz="1200" b="0" u="sng" baseline="0" dirty="0"/>
                        <a:t>beautifully.</a:t>
                      </a:r>
                      <a:r>
                        <a:rPr lang="en-GB" sz="1200" b="0" baseline="0" dirty="0"/>
                        <a:t>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GB" sz="1200" b="0" baseline="0" dirty="0"/>
                        <a:t>He sang </a:t>
                      </a:r>
                      <a:r>
                        <a:rPr lang="en-GB" sz="1200" b="0" u="sng" baseline="0" dirty="0"/>
                        <a:t>well</a:t>
                      </a:r>
                      <a:r>
                        <a:rPr lang="en-GB" sz="1200" b="0" baseline="0" dirty="0"/>
                        <a:t>.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GB" sz="1200" b="0" baseline="0" dirty="0"/>
                        <a:t>Jonathan is a </a:t>
                      </a:r>
                      <a:r>
                        <a:rPr lang="en-GB" sz="1200" b="0" u="sng" baseline="0" dirty="0"/>
                        <a:t>thoughtful</a:t>
                      </a:r>
                      <a:r>
                        <a:rPr lang="en-GB" sz="1200" b="0" baseline="0" dirty="0"/>
                        <a:t> individual.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en-GB" sz="1200" b="0" baseline="0" dirty="0"/>
                        <a:t>Laura has </a:t>
                      </a:r>
                      <a:r>
                        <a:rPr lang="en-GB" sz="1200" b="0" u="sng" baseline="0" dirty="0"/>
                        <a:t>stylish</a:t>
                      </a:r>
                      <a:r>
                        <a:rPr lang="en-GB" sz="1200" b="0" baseline="0" dirty="0"/>
                        <a:t> nails.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2.</a:t>
                      </a:r>
                      <a:r>
                        <a:rPr lang="en-GB" sz="1200" b="1" baseline="0" dirty="0"/>
                        <a:t> List 4 key themes found in ‘Romeo and Juliet’ and explain their significance. </a:t>
                      </a:r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endParaRPr lang="en-GB" sz="1200" b="1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/>
                        <a:t>Challenge: </a:t>
                      </a:r>
                      <a:r>
                        <a:rPr lang="en-GB" sz="1200" b="0" baseline="0" dirty="0"/>
                        <a:t>Explain one theme in detail (maybe use a PETAL paragraph to help you develop your answer).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3. </a:t>
                      </a:r>
                      <a:r>
                        <a:rPr lang="en-GB" sz="1400" b="1" dirty="0"/>
                        <a:t>a) What is an allegory</a:t>
                      </a:r>
                      <a:r>
                        <a:rPr lang="en-GB" sz="1400" b="1" baseline="0" dirty="0"/>
                        <a:t>? </a:t>
                      </a:r>
                      <a:endParaRPr lang="en-GB" sz="1400" b="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/>
                        <a:t>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/>
                        <a:t>b) How is ‘A Christmas Carol’ an allegory?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/>
                        <a:t>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948316">
                <a:tc>
                  <a:txBody>
                    <a:bodyPr/>
                    <a:lstStyle/>
                    <a:p>
                      <a:r>
                        <a:rPr lang="en-GB" sz="1200" b="1" dirty="0"/>
                        <a:t>4. What are the following characters from ‘Romeo and Juliet’ symbolic</a:t>
                      </a:r>
                      <a:r>
                        <a:rPr lang="en-GB" sz="1200" b="1" baseline="0" dirty="0"/>
                        <a:t> of? Explain your answer: </a:t>
                      </a:r>
                    </a:p>
                    <a:p>
                      <a:endParaRPr lang="en-GB" sz="1200" b="1" baseline="0" dirty="0"/>
                    </a:p>
                    <a:p>
                      <a:r>
                        <a:rPr lang="en-GB" sz="1300" b="1" baseline="0" dirty="0"/>
                        <a:t>Paris: </a:t>
                      </a:r>
                      <a:r>
                        <a:rPr lang="en-GB" sz="1300" b="0" baseline="0" dirty="0"/>
                        <a:t>Symbolic of ____________________________. </a:t>
                      </a:r>
                    </a:p>
                    <a:p>
                      <a:r>
                        <a:rPr lang="en-GB" sz="1300" b="0" baseline="0" dirty="0"/>
                        <a:t>Explanation: _________________________________</a:t>
                      </a:r>
                    </a:p>
                    <a:p>
                      <a:r>
                        <a:rPr lang="en-GB" sz="1300" b="0" baseline="0" dirty="0"/>
                        <a:t>_________________________________________________________________________________________. </a:t>
                      </a:r>
                    </a:p>
                    <a:p>
                      <a:endParaRPr lang="en-GB" sz="1200" b="1" baseline="0" dirty="0"/>
                    </a:p>
                    <a:p>
                      <a:r>
                        <a:rPr lang="en-GB" sz="1300" b="1" baseline="0" dirty="0"/>
                        <a:t>Lady Montague: </a:t>
                      </a:r>
                      <a:r>
                        <a:rPr lang="en-GB" sz="1300" b="0" baseline="0" dirty="0"/>
                        <a:t>Symbolic of ____________________. </a:t>
                      </a:r>
                    </a:p>
                    <a:p>
                      <a:r>
                        <a:rPr lang="en-GB" sz="1300" b="0" baseline="0" dirty="0"/>
                        <a:t>Explanation: _________________________________</a:t>
                      </a:r>
                    </a:p>
                    <a:p>
                      <a:r>
                        <a:rPr lang="en-GB" sz="1300" b="0" baseline="0" dirty="0"/>
                        <a:t>_________________________________________________________________________________________. </a:t>
                      </a:r>
                      <a:endParaRPr lang="en-GB" sz="1200" b="1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/>
                        <a:t>Challenge: </a:t>
                      </a:r>
                      <a:r>
                        <a:rPr lang="en-GB" sz="1200" b="0" baseline="0" dirty="0"/>
                        <a:t>Create a character profile for one of the above characters: summary of what they do, key quotes and contextual link.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5.</a:t>
                      </a:r>
                      <a:r>
                        <a:rPr lang="en-GB" sz="1200" b="1" baseline="0" dirty="0"/>
                        <a:t> </a:t>
                      </a:r>
                      <a:r>
                        <a:rPr lang="en-GB" sz="1300" b="1" dirty="0"/>
                        <a:t>Select the correctly spelled word for each sentence: </a:t>
                      </a:r>
                      <a:endParaRPr lang="en-GB" sz="1300" b="1" baseline="0" dirty="0"/>
                    </a:p>
                    <a:p>
                      <a:pPr lvl="0">
                        <a:buNone/>
                      </a:pPr>
                      <a:endParaRPr lang="en-GB" sz="1300" b="1" dirty="0"/>
                    </a:p>
                    <a:p>
                      <a:pPr lvl="0">
                        <a:buNone/>
                      </a:pPr>
                      <a:r>
                        <a:rPr lang="en-GB" sz="1300" b="0" dirty="0"/>
                        <a:t>1. I did them all except/accept the last one. </a:t>
                      </a:r>
                    </a:p>
                    <a:p>
                      <a:pPr lvl="0">
                        <a:buNone/>
                      </a:pPr>
                      <a:r>
                        <a:rPr lang="en-GB" sz="1300" b="0" dirty="0"/>
                        <a:t>2. I except/accept your apology. </a:t>
                      </a:r>
                    </a:p>
                    <a:p>
                      <a:pPr lvl="0">
                        <a:buNone/>
                      </a:pPr>
                      <a:r>
                        <a:rPr lang="en-GB" sz="1300" b="0" dirty="0"/>
                        <a:t>3. The weather seemed to have a bad affect/effect on everyone's mood.</a:t>
                      </a:r>
                    </a:p>
                    <a:p>
                      <a:pPr lvl="0">
                        <a:buNone/>
                      </a:pPr>
                      <a:r>
                        <a:rPr lang="en-GB" sz="1300" b="0" dirty="0"/>
                        <a:t>4. I don't think the weather will affect/effect the result. </a:t>
                      </a:r>
                    </a:p>
                    <a:p>
                      <a:pPr lvl="0">
                        <a:buNone/>
                      </a:pPr>
                      <a:r>
                        <a:rPr lang="en-GB" sz="1300" b="0" dirty="0"/>
                        <a:t>5. Nobody is aloud/allowed in here at lunchtime. </a:t>
                      </a:r>
                    </a:p>
                    <a:p>
                      <a:pPr lvl="0">
                        <a:buNone/>
                      </a:pPr>
                      <a:r>
                        <a:rPr lang="en-GB" sz="1300" b="0" dirty="0"/>
                        <a:t>6. Mo really likes reading aloud/allowed in class. </a:t>
                      </a:r>
                    </a:p>
                    <a:p>
                      <a:pPr lvl="0">
                        <a:buNone/>
                      </a:pPr>
                      <a:r>
                        <a:rPr lang="en-GB" sz="1300" b="0" dirty="0"/>
                        <a:t>7. Nobody got the write/right answer. </a:t>
                      </a:r>
                    </a:p>
                    <a:p>
                      <a:pPr lvl="0">
                        <a:buNone/>
                      </a:pPr>
                      <a:r>
                        <a:rPr lang="en-GB" sz="1300" b="0" dirty="0"/>
                        <a:t>8. I'll write/right a letter and explain. </a:t>
                      </a:r>
                    </a:p>
                    <a:p>
                      <a:pPr lvl="0">
                        <a:buNone/>
                      </a:pPr>
                      <a:r>
                        <a:rPr lang="en-GB" sz="1300" b="0" dirty="0"/>
                        <a:t>9. He couldn't return it because he didn't know who's/whose coat it was.</a:t>
                      </a:r>
                    </a:p>
                    <a:p>
                      <a:pPr lvl="0">
                        <a:buNone/>
                      </a:pPr>
                      <a:r>
                        <a:rPr lang="en-GB" sz="1300" b="0" dirty="0"/>
                        <a:t>10. Tell me who's/whose going and then I'll decide.</a:t>
                      </a:r>
                      <a:r>
                        <a:rPr lang="en-GB" sz="1200" b="0" dirty="0"/>
                        <a:t> </a:t>
                      </a:r>
                    </a:p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400" b="1" dirty="0"/>
                        <a:t>6. </a:t>
                      </a: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 words to their meanings: 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indent="0" rtl="0" fontAlgn="base">
                        <a:buNone/>
                      </a:pPr>
                      <a:r>
                        <a:rPr lang="en-GB" sz="14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sonnet </a:t>
                      </a:r>
                      <a:r>
                        <a:rPr lang="en-GB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b)</a:t>
                      </a:r>
                      <a:r>
                        <a:rPr lang="en-GB" sz="14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dramatic monologue </a:t>
                      </a:r>
                      <a:r>
                        <a:rPr lang="en-GB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c) irony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 that says one thing but implies the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opposite and therefore highlights an issue </a:t>
                      </a:r>
                      <a:r>
                        <a:rPr lang="en-GB" sz="14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sarcasm.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 14 line poem, written in iambic pentameter, traditionally about love</a:t>
                      </a:r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only </a:t>
                      </a:r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person</a:t>
                      </a:r>
                      <a:r>
                        <a:rPr lang="en-GB" sz="1400" b="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speaking. 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Challenge: 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you find examples in songs or the poems you have read.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48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A1D6-2C7B-4FCD-87AF-4EC8329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16" y="82755"/>
            <a:ext cx="5181600" cy="1114170"/>
          </a:xfrm>
        </p:spPr>
        <p:txBody>
          <a:bodyPr>
            <a:noAutofit/>
          </a:bodyPr>
          <a:lstStyle/>
          <a:p>
            <a:r>
              <a:rPr lang="en-GB" sz="1600" b="1" dirty="0"/>
              <a:t>Week 2 Language HW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200 Words Creative Writing Task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Write a story that starts with the sentence:</a:t>
            </a:r>
            <a:r>
              <a:rPr lang="en-GB" sz="1600" b="1" dirty="0"/>
              <a:t> ‘Stop!’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2EDE6-8957-4BA6-9537-5E8845AF0CC4}"/>
              </a:ext>
            </a:extLst>
          </p:cNvPr>
          <p:cNvSpPr txBox="1"/>
          <p:nvPr/>
        </p:nvSpPr>
        <p:spPr>
          <a:xfrm>
            <a:off x="1175216" y="1196925"/>
            <a:ext cx="518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DC68E-45C1-48A6-9349-C2A3FD93CAEA}"/>
              </a:ext>
            </a:extLst>
          </p:cNvPr>
          <p:cNvSpPr txBox="1"/>
          <p:nvPr/>
        </p:nvSpPr>
        <p:spPr>
          <a:xfrm>
            <a:off x="6623539" y="279790"/>
            <a:ext cx="5181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E1B3D-B96C-439F-B138-37A4F17E2078}"/>
              </a:ext>
            </a:extLst>
          </p:cNvPr>
          <p:cNvSpPr txBox="1"/>
          <p:nvPr/>
        </p:nvSpPr>
        <p:spPr>
          <a:xfrm rot="16200000">
            <a:off x="-660423" y="4640173"/>
            <a:ext cx="2777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Success Criteria: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Use a simile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Use personification </a:t>
            </a:r>
          </a:p>
          <a:p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22C56-38D3-4D80-BE48-A35E92E347E9}"/>
              </a:ext>
            </a:extLst>
          </p:cNvPr>
          <p:cNvSpPr txBox="1"/>
          <p:nvPr/>
        </p:nvSpPr>
        <p:spPr>
          <a:xfrm rot="16200000">
            <a:off x="-997603" y="2067877"/>
            <a:ext cx="3164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Use a complex sentence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Use a minor sentence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Use a one sentence paragraph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8859" y="279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11125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800" b="1" dirty="0"/>
              <a:t>Year 10 Weekly Homework                    Name: ________________________________________	      	Spring  1.3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550860"/>
              </p:ext>
            </p:extLst>
          </p:nvPr>
        </p:nvGraphicFramePr>
        <p:xfrm>
          <a:off x="78375" y="557348"/>
          <a:ext cx="11913327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109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3101194455"/>
                    </a:ext>
                  </a:extLst>
                </a:gridCol>
              </a:tblGrid>
              <a:tr h="3025024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the following key words linked to the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Romantic poets and transform them into an image: 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en-US" sz="1200" b="1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Transient - </a:t>
                      </a:r>
                    </a:p>
                    <a:p>
                      <a:pPr rtl="0" fontAlgn="base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Desolation - </a:t>
                      </a:r>
                    </a:p>
                    <a:p>
                      <a:pPr rtl="0" fontAlgn="base"/>
                      <a:endParaRPr lang="en-GB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Realisation - 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GB" sz="1200" b="1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GB" sz="1200" b="1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GB" sz="1200" b="1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Challenge: </a:t>
                      </a: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Choose one word and explain how it is linked to either a poet or a poem’s ideas. </a:t>
                      </a:r>
                      <a:endParaRPr lang="en-GB" sz="12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2.</a:t>
                      </a:r>
                      <a:r>
                        <a:rPr lang="en-GB" sz="1200" b="1" baseline="0" dirty="0"/>
                        <a:t> List 4 key themes found in ‘A Christmas Carol’ and explain their significance. 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3. </a:t>
                      </a:r>
                      <a:r>
                        <a:rPr lang="en-GB" sz="1400" b="1" dirty="0"/>
                        <a:t>Why</a:t>
                      </a:r>
                      <a:r>
                        <a:rPr lang="en-GB" sz="1400" b="1" baseline="0" dirty="0"/>
                        <a:t> is the word ‘pilgrim’ important in ‘Romeo and Juliet’? </a:t>
                      </a:r>
                      <a:endParaRPr lang="en-GB" sz="1400" b="0" baseline="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400" b="0" baseline="0" dirty="0"/>
                        <a:t>Who says it? ________________________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400" b="0" baseline="0" dirty="0"/>
                        <a:t>When do they say it? ____________________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400" b="0" baseline="0" dirty="0"/>
                        <a:t>To who do they say it? __________________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400" b="0" baseline="0" dirty="0"/>
                        <a:t>What does it emphasise about the character’s love?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948316">
                <a:tc>
                  <a:txBody>
                    <a:bodyPr/>
                    <a:lstStyle/>
                    <a:p>
                      <a:r>
                        <a:rPr lang="en-GB" sz="1200" b="1" dirty="0"/>
                        <a:t>4. What are the following characters from ‘A Christmas</a:t>
                      </a:r>
                      <a:r>
                        <a:rPr lang="en-GB" sz="1200" b="1" baseline="0" dirty="0"/>
                        <a:t> Carol</a:t>
                      </a:r>
                      <a:r>
                        <a:rPr lang="en-GB" sz="1200" b="1" dirty="0"/>
                        <a:t>’ symbolic</a:t>
                      </a:r>
                      <a:r>
                        <a:rPr lang="en-GB" sz="1200" b="1" baseline="0" dirty="0"/>
                        <a:t> of? Explain your answer: </a:t>
                      </a:r>
                    </a:p>
                    <a:p>
                      <a:endParaRPr lang="en-GB" sz="1200" b="1" baseline="0" dirty="0"/>
                    </a:p>
                    <a:p>
                      <a:r>
                        <a:rPr lang="en-GB" sz="1300" b="1" baseline="0" dirty="0"/>
                        <a:t>Ignorance: </a:t>
                      </a:r>
                      <a:r>
                        <a:rPr lang="en-GB" sz="1300" b="0" baseline="0" dirty="0"/>
                        <a:t>Symbolic of _________________________. </a:t>
                      </a:r>
                    </a:p>
                    <a:p>
                      <a:r>
                        <a:rPr lang="en-GB" sz="1300" b="0" baseline="0" dirty="0"/>
                        <a:t>Explanation: _________________________________</a:t>
                      </a:r>
                    </a:p>
                    <a:p>
                      <a:r>
                        <a:rPr lang="en-GB" sz="1300" b="0" baseline="0" dirty="0"/>
                        <a:t>_________________________________________________________________________________________. </a:t>
                      </a:r>
                    </a:p>
                    <a:p>
                      <a:endParaRPr lang="en-GB" sz="1200" b="1" baseline="0" dirty="0"/>
                    </a:p>
                    <a:p>
                      <a:r>
                        <a:rPr lang="en-GB" sz="1300" b="1" baseline="0" dirty="0"/>
                        <a:t>Want: </a:t>
                      </a:r>
                      <a:r>
                        <a:rPr lang="en-GB" sz="1300" b="0" baseline="0" dirty="0"/>
                        <a:t>Symbolic of ___________________________. </a:t>
                      </a:r>
                    </a:p>
                    <a:p>
                      <a:r>
                        <a:rPr lang="en-GB" sz="1300" b="0" baseline="0" dirty="0"/>
                        <a:t>Explanation: _________________________________</a:t>
                      </a:r>
                    </a:p>
                    <a:p>
                      <a:r>
                        <a:rPr lang="en-GB" sz="1300" b="0" baseline="0" dirty="0"/>
                        <a:t>_________________________________________________________________________________________. </a:t>
                      </a:r>
                      <a:endParaRPr lang="en-GB" sz="1200" b="1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/>
                        <a:t>Challenge: </a:t>
                      </a:r>
                      <a:r>
                        <a:rPr lang="en-GB" sz="1200" b="0" baseline="0" dirty="0"/>
                        <a:t>Create a character profile for one of the above characters: summary of what they do, key quotes and contextual link.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300" b="1" dirty="0"/>
                        <a:t>5.</a:t>
                      </a:r>
                      <a:r>
                        <a:rPr lang="en-GB" sz="1300" b="1" baseline="0" dirty="0"/>
                        <a:t> </a:t>
                      </a:r>
                      <a:r>
                        <a:rPr lang="en-GB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lang="en-GB" sz="13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short description as suggested by the below image </a:t>
                      </a:r>
                      <a:r>
                        <a:rPr lang="en-GB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(write</a:t>
                      </a:r>
                      <a:r>
                        <a:rPr lang="en-GB" sz="13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minimum of 8 sentences). Remember to use: similes, personification, metaphors, onomatopoeia). 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/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base"/>
                      <a:endParaRPr lang="en-US" sz="14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pic>
        <p:nvPicPr>
          <p:cNvPr id="1028" name="Picture 4" descr="Ruins Of Detro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57" y="4167173"/>
            <a:ext cx="2544083" cy="20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8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A1D6-2C7B-4FCD-87AF-4EC8329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16" y="89748"/>
            <a:ext cx="5181600" cy="1114170"/>
          </a:xfrm>
        </p:spPr>
        <p:txBody>
          <a:bodyPr>
            <a:noAutofit/>
          </a:bodyPr>
          <a:lstStyle/>
          <a:p>
            <a:r>
              <a:rPr lang="en-GB" sz="1600" b="1" dirty="0"/>
              <a:t>Week 3 Literature HW</a:t>
            </a:r>
            <a:r>
              <a:rPr lang="en-GB" sz="1600" dirty="0"/>
              <a:t>:</a:t>
            </a:r>
            <a:br>
              <a:rPr lang="en-GB" sz="1600" dirty="0"/>
            </a:br>
            <a:r>
              <a:rPr lang="en-GB" sz="1600" dirty="0"/>
              <a:t>200 Words Analysis Task </a:t>
            </a:r>
            <a:br>
              <a:rPr lang="en-GB" sz="1600" dirty="0"/>
            </a:br>
            <a:r>
              <a:rPr lang="en-GB" sz="1600" dirty="0"/>
              <a:t>How does Shakespeare use language to present ideas of love in ‘Romeo and Juliet’? </a:t>
            </a:r>
            <a:br>
              <a:rPr lang="en-GB" sz="1600" dirty="0"/>
            </a:br>
            <a:endParaRPr lang="en-GB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2EDE6-8957-4BA6-9537-5E8845AF0CC4}"/>
              </a:ext>
            </a:extLst>
          </p:cNvPr>
          <p:cNvSpPr txBox="1"/>
          <p:nvPr/>
        </p:nvSpPr>
        <p:spPr>
          <a:xfrm>
            <a:off x="1175216" y="1223429"/>
            <a:ext cx="518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DC68E-45C1-48A6-9349-C2A3FD93CAEA}"/>
              </a:ext>
            </a:extLst>
          </p:cNvPr>
          <p:cNvSpPr txBox="1"/>
          <p:nvPr/>
        </p:nvSpPr>
        <p:spPr>
          <a:xfrm>
            <a:off x="6623539" y="279790"/>
            <a:ext cx="5181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E1B3D-B96C-439F-B138-37A4F17E2078}"/>
              </a:ext>
            </a:extLst>
          </p:cNvPr>
          <p:cNvSpPr txBox="1"/>
          <p:nvPr/>
        </p:nvSpPr>
        <p:spPr>
          <a:xfrm rot="16200000">
            <a:off x="-2087920" y="3166511"/>
            <a:ext cx="56323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Success Criteria: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/>
              <a:t>Zoom in on a word/phrase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/>
              <a:t>Explain what ideas about love are presented through Romeo.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/>
              <a:t>Mention a different character’s view on love</a:t>
            </a:r>
          </a:p>
          <a:p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BF14E-B0F9-44B9-B9D7-9860915131C2}"/>
              </a:ext>
            </a:extLst>
          </p:cNvPr>
          <p:cNvSpPr txBox="1"/>
          <p:nvPr/>
        </p:nvSpPr>
        <p:spPr>
          <a:xfrm>
            <a:off x="1313011" y="1052688"/>
            <a:ext cx="4987459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GB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Romeo:</a:t>
            </a:r>
          </a:p>
          <a:p>
            <a:pPr algn="l"/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then, O brawling love, O loving hate,</a:t>
            </a:r>
            <a:b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anything of nothing first create!</a:t>
            </a:r>
            <a:b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heavy lightness, serious vanity,</a:t>
            </a:r>
            <a:b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Misshapen chaos of well-seeming forms,</a:t>
            </a:r>
            <a:b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Feather of lead, bright smoke, cold fire, sick health,</a:t>
            </a:r>
            <a:b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Still-waking sleep that is not what it is!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09539" y="6468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5" y="120877"/>
            <a:ext cx="12000413" cy="4364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800" b="1" dirty="0"/>
              <a:t>Year 10 Weekly Homework                    Name: ________________________________________	      	Spring  1.4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53094"/>
              </p:ext>
            </p:extLst>
          </p:nvPr>
        </p:nvGraphicFramePr>
        <p:xfrm>
          <a:off x="121917" y="676119"/>
          <a:ext cx="11913327" cy="6029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109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  <a:gridCol w="3971109">
                  <a:extLst>
                    <a:ext uri="{9D8B030D-6E8A-4147-A177-3AD203B41FA5}">
                      <a16:colId xmlns:a16="http://schemas.microsoft.com/office/drawing/2014/main" val="3101194455"/>
                    </a:ext>
                  </a:extLst>
                </a:gridCol>
              </a:tblGrid>
              <a:tr h="30724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baseline="0" dirty="0"/>
                        <a:t>1. For Paper 1, Question 3 you have to analyse structure. What structural features do the images represent and what are their possible effects?</a:t>
                      </a:r>
                      <a:endParaRPr lang="en-GB" sz="12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2.</a:t>
                      </a:r>
                      <a:r>
                        <a:rPr lang="en-GB" sz="1200" b="1" baseline="0" dirty="0"/>
                        <a:t> Add semi-colons or colons to the below sentences: 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n-US" sz="1200" dirty="0"/>
                        <a:t>They love </a:t>
                      </a:r>
                      <a:r>
                        <a:rPr lang="en-US" sz="1200" dirty="0" err="1"/>
                        <a:t>football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</a:rPr>
                        <a:t>____</a:t>
                      </a:r>
                      <a:r>
                        <a:rPr lang="en-US" sz="1200" dirty="0" err="1"/>
                        <a:t>I</a:t>
                      </a:r>
                      <a:r>
                        <a:rPr lang="en-US" sz="1200" dirty="0"/>
                        <a:t> can’t stand it.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200" dirty="0"/>
                        <a:t>She knew what she was feeling</a:t>
                      </a:r>
                      <a:r>
                        <a:rPr lang="en-US" sz="1200" baseline="0" dirty="0"/>
                        <a:t> ____</a:t>
                      </a:r>
                      <a:r>
                        <a:rPr lang="en-US" sz="1200" dirty="0"/>
                        <a:t>fear.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n-US" sz="1200" dirty="0"/>
                        <a:t>She asked if I was </a:t>
                      </a:r>
                      <a:r>
                        <a:rPr lang="en-US" sz="1200" dirty="0" err="1"/>
                        <a:t>free___I</a:t>
                      </a:r>
                      <a:r>
                        <a:rPr lang="en-US" sz="1200" dirty="0"/>
                        <a:t> was at another friend’s house sadly.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n-US" sz="1200" dirty="0"/>
                        <a:t>For the cake, I need____ eggs, but only free range____ milk, preferably semi-</a:t>
                      </a:r>
                      <a:r>
                        <a:rPr lang="en-US" sz="1200" dirty="0" err="1"/>
                        <a:t>skimmed_____a</a:t>
                      </a:r>
                      <a:r>
                        <a:rPr lang="en-US" sz="1200" dirty="0"/>
                        <a:t> new whisk (after I trod on mine) and sunflower oil.</a:t>
                      </a:r>
                      <a:r>
                        <a:rPr lang="en-US" sz="1200" baseline="0" dirty="0"/>
                        <a:t> 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n-US" sz="1200" dirty="0" err="1"/>
                        <a:t>Ingredients___eggs</a:t>
                      </a:r>
                      <a:r>
                        <a:rPr lang="en-US" sz="1200" dirty="0"/>
                        <a:t>, flour, sugar, butter, milk, baking powder. 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n-US" sz="1200" dirty="0"/>
                        <a:t>David </a:t>
                      </a:r>
                      <a:r>
                        <a:rPr lang="en-US" sz="1200" dirty="0" err="1"/>
                        <a:t>Walliams</a:t>
                      </a:r>
                      <a:r>
                        <a:rPr lang="en-US" sz="1200" dirty="0"/>
                        <a:t> has written a number of wonderful novels___ ‘Grandpa’s Great Escape, ‘Demon Dentist’ and ‘</a:t>
                      </a:r>
                      <a:r>
                        <a:rPr lang="en-US" sz="1200" dirty="0" err="1"/>
                        <a:t>Ratburger</a:t>
                      </a:r>
                      <a:r>
                        <a:rPr lang="en-US" sz="1200" dirty="0"/>
                        <a:t>’ to name a few.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200" b="1" baseline="0" dirty="0"/>
                        <a:t>Extension: </a:t>
                      </a:r>
                      <a:r>
                        <a:rPr lang="en-GB" sz="1200" b="0" baseline="0" dirty="0"/>
                        <a:t>Choose one of the sentences and explain how it has been used. </a:t>
                      </a:r>
                      <a:endParaRPr lang="en-US" sz="12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3. </a:t>
                      </a:r>
                      <a:r>
                        <a:rPr lang="en-GB" sz="1400" b="1" dirty="0"/>
                        <a:t>a) What is a tragedy</a:t>
                      </a:r>
                      <a:r>
                        <a:rPr lang="en-GB" sz="1400" b="1" baseline="0" dirty="0"/>
                        <a:t>? </a:t>
                      </a:r>
                      <a:endParaRPr lang="en-GB" sz="1400" b="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/>
                        <a:t>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/>
                        <a:t>b) How is ‘Romeo and Juliet’ a tragedy?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/>
                        <a:t>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948316">
                <a:tc>
                  <a:txBody>
                    <a:bodyPr/>
                    <a:lstStyle/>
                    <a:p>
                      <a:r>
                        <a:rPr lang="en-GB" sz="1200" b="1" dirty="0"/>
                        <a:t>4. What are the following characters from ‘Romeo and Juliet’ symbolic</a:t>
                      </a:r>
                      <a:r>
                        <a:rPr lang="en-GB" sz="1200" b="1" baseline="0" dirty="0"/>
                        <a:t> of? Explain your answer: </a:t>
                      </a:r>
                    </a:p>
                    <a:p>
                      <a:endParaRPr lang="en-GB" sz="1200" b="1" baseline="0" dirty="0"/>
                    </a:p>
                    <a:p>
                      <a:r>
                        <a:rPr lang="en-GB" sz="1300" b="1" baseline="0" dirty="0"/>
                        <a:t>Lord Capulet: </a:t>
                      </a:r>
                      <a:r>
                        <a:rPr lang="en-GB" sz="1300" b="0" baseline="0" dirty="0"/>
                        <a:t>Symbolic of _______________________. </a:t>
                      </a:r>
                    </a:p>
                    <a:p>
                      <a:r>
                        <a:rPr lang="en-GB" sz="1300" b="0" baseline="0" dirty="0"/>
                        <a:t>Explanation: _________________________________</a:t>
                      </a:r>
                    </a:p>
                    <a:p>
                      <a:r>
                        <a:rPr lang="en-GB" sz="1300" b="0" baseline="0" dirty="0"/>
                        <a:t>_________________________________________________________________________________________. </a:t>
                      </a:r>
                    </a:p>
                    <a:p>
                      <a:endParaRPr lang="en-GB" sz="1200" b="1" baseline="0" dirty="0"/>
                    </a:p>
                    <a:p>
                      <a:r>
                        <a:rPr lang="en-GB" sz="1300" b="1" baseline="0" dirty="0"/>
                        <a:t>Prince </a:t>
                      </a:r>
                      <a:r>
                        <a:rPr lang="en-GB" sz="1300" b="1" baseline="0" dirty="0" err="1"/>
                        <a:t>Escalus</a:t>
                      </a:r>
                      <a:r>
                        <a:rPr lang="en-GB" sz="1300" b="1" baseline="0" dirty="0"/>
                        <a:t>: </a:t>
                      </a:r>
                      <a:r>
                        <a:rPr lang="en-GB" sz="1300" b="0" baseline="0" dirty="0"/>
                        <a:t>Symbolic of ____________________. </a:t>
                      </a:r>
                    </a:p>
                    <a:p>
                      <a:r>
                        <a:rPr lang="en-GB" sz="1300" b="0" baseline="0" dirty="0"/>
                        <a:t>Explanation: _________________________________</a:t>
                      </a:r>
                    </a:p>
                    <a:p>
                      <a:r>
                        <a:rPr lang="en-GB" sz="1300" b="0" baseline="0" dirty="0"/>
                        <a:t>_________________________________________________________________________________________. </a:t>
                      </a:r>
                      <a:endParaRPr lang="en-GB" sz="1200" b="1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/>
                        <a:t>Challenge: </a:t>
                      </a:r>
                      <a:r>
                        <a:rPr lang="en-GB" sz="1200" b="0" baseline="0" dirty="0"/>
                        <a:t>Create a character profile for one of the above characters: summary of what they do, key quotes and contextual link.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5. Tybalt</a:t>
                      </a:r>
                      <a:r>
                        <a:rPr lang="en-GB" sz="1200" b="1" baseline="0" dirty="0"/>
                        <a:t> says the following after he spots Romeo at the ball and is reprimanded by Lord Capulet. </a:t>
                      </a:r>
                    </a:p>
                    <a:p>
                      <a:r>
                        <a:rPr lang="en-GB" sz="1200" b="1" baseline="0" dirty="0"/>
                        <a:t>Tybalt: </a:t>
                      </a:r>
                      <a:r>
                        <a:rPr lang="en-GB" sz="1200" baseline="0" dirty="0"/>
                        <a:t>“This intrusion shall,/ Now seeming sweet, convert to </a:t>
                      </a:r>
                      <a:r>
                        <a:rPr lang="en-GB" sz="1200" baseline="0" dirty="0" err="1"/>
                        <a:t>bitt’rest</a:t>
                      </a:r>
                      <a:r>
                        <a:rPr lang="en-GB" sz="1200" baseline="0" dirty="0"/>
                        <a:t> gall” </a:t>
                      </a:r>
                    </a:p>
                    <a:p>
                      <a:r>
                        <a:rPr lang="en-GB" sz="1200" baseline="0" dirty="0"/>
                        <a:t>Why does Tybalt say the above? </a:t>
                      </a:r>
                    </a:p>
                    <a:p>
                      <a:r>
                        <a:rPr lang="en-GB" sz="1200" baseline="0" dirty="0"/>
                        <a:t>__________________________________________________________________________________________________</a:t>
                      </a:r>
                    </a:p>
                    <a:p>
                      <a:endParaRPr lang="en-GB" sz="1200" baseline="0" dirty="0"/>
                    </a:p>
                    <a:p>
                      <a:r>
                        <a:rPr lang="en-GB" sz="1200" baseline="0" dirty="0"/>
                        <a:t>How does Tybalt’s comment link to the line ‘from ancient grudge’? What is Shakespeare saying about ‘grudges’? </a:t>
                      </a:r>
                    </a:p>
                    <a:p>
                      <a:r>
                        <a:rPr lang="en-GB" sz="1200" baseline="0" dirty="0"/>
                        <a:t>__________________________________________________________________________________________________</a:t>
                      </a:r>
                    </a:p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400" b="1" dirty="0"/>
                        <a:t>6. </a:t>
                      </a:r>
                      <a:r>
                        <a:rPr lang="en-GB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 words to their meanings: 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  <a:r>
                        <a:rPr lang="en-GB" sz="14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enjambment </a:t>
                      </a:r>
                      <a:r>
                        <a:rPr lang="en-GB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b)allegory, c) caesura</a:t>
                      </a:r>
                      <a:endParaRPr lang="en-GB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pause near the middle of a line in poetry. 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end of a line is not the end of a sentence and the meaning runs over to the next line. 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story, poem or picture that can be interpreted to reveal a hidden meaning, typically a political one.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endParaRPr lang="en-US" sz="14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Challenge: 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you find examples in songs or the poems you have read.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1" y="1314994"/>
            <a:ext cx="742516" cy="699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2" y="2014673"/>
            <a:ext cx="885993" cy="713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1" y="2846560"/>
            <a:ext cx="903417" cy="7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9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A1D6-2C7B-4FCD-87AF-4EC83293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08439" y="2530213"/>
            <a:ext cx="6257927" cy="1978556"/>
          </a:xfrm>
        </p:spPr>
        <p:txBody>
          <a:bodyPr>
            <a:noAutofit/>
          </a:bodyPr>
          <a:lstStyle/>
          <a:p>
            <a:r>
              <a:rPr lang="en-GB" sz="1400" b="1" dirty="0"/>
              <a:t>Week 4 Language HW</a:t>
            </a:r>
            <a:r>
              <a:rPr lang="en-GB" sz="1400" dirty="0"/>
              <a:t>:</a:t>
            </a:r>
            <a:br>
              <a:rPr lang="en-GB" sz="1400" dirty="0"/>
            </a:br>
            <a:r>
              <a:rPr lang="en-GB" sz="1400" dirty="0"/>
              <a:t>Planning your idea in detail. </a:t>
            </a:r>
            <a:br>
              <a:rPr lang="en-GB" sz="1400" dirty="0"/>
            </a:br>
            <a:br>
              <a:rPr lang="en-GB" sz="1400" dirty="0"/>
            </a:br>
            <a:r>
              <a:rPr lang="en-GB" sz="1400" dirty="0"/>
              <a:t>‘It has never been easy being a teenager, but young people today face more challenges than they have ever done before.”  </a:t>
            </a:r>
            <a:br>
              <a:rPr lang="en-GB" sz="1400" dirty="0"/>
            </a:br>
            <a:br>
              <a:rPr lang="en-GB" sz="1400" dirty="0"/>
            </a:br>
            <a:r>
              <a:rPr lang="en-GB" sz="1400" dirty="0"/>
              <a:t>Write a speech for your school assembly, stating whether or not you agree with this view. </a:t>
            </a:r>
            <a:endParaRPr lang="en-GB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046E9C-727A-4EC2-8206-7577EF8B4E33}"/>
              </a:ext>
            </a:extLst>
          </p:cNvPr>
          <p:cNvSpPr txBox="1"/>
          <p:nvPr/>
        </p:nvSpPr>
        <p:spPr>
          <a:xfrm rot="16200000">
            <a:off x="-411564" y="3367772"/>
            <a:ext cx="57816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Genre:______________                    Subject: ___________</a:t>
            </a:r>
          </a:p>
          <a:p>
            <a:r>
              <a:rPr lang="en-GB" dirty="0"/>
              <a:t>Audience: ___________                    Purpose: 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81E63-0F46-4E57-8867-507220921725}"/>
              </a:ext>
            </a:extLst>
          </p:cNvPr>
          <p:cNvSpPr txBox="1"/>
          <p:nvPr/>
        </p:nvSpPr>
        <p:spPr>
          <a:xfrm rot="16200000">
            <a:off x="1593059" y="2412207"/>
            <a:ext cx="4343404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ACB38-D203-41F7-BD6F-29320B51B39F}"/>
              </a:ext>
            </a:extLst>
          </p:cNvPr>
          <p:cNvSpPr txBox="1"/>
          <p:nvPr/>
        </p:nvSpPr>
        <p:spPr>
          <a:xfrm rot="16200000">
            <a:off x="3140873" y="5407821"/>
            <a:ext cx="1247775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C1A9B6-F43B-40CC-9C8C-BF4BCA8BDA26}"/>
              </a:ext>
            </a:extLst>
          </p:cNvPr>
          <p:cNvSpPr txBox="1"/>
          <p:nvPr/>
        </p:nvSpPr>
        <p:spPr>
          <a:xfrm rot="16200000">
            <a:off x="2873911" y="2412207"/>
            <a:ext cx="4343404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353D83-D3E5-4B58-B348-42E4E3306A05}"/>
              </a:ext>
            </a:extLst>
          </p:cNvPr>
          <p:cNvSpPr txBox="1"/>
          <p:nvPr/>
        </p:nvSpPr>
        <p:spPr>
          <a:xfrm rot="16200000">
            <a:off x="4421725" y="5407821"/>
            <a:ext cx="1247775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FF017F-CF87-45D3-9642-538BE81B2632}"/>
              </a:ext>
            </a:extLst>
          </p:cNvPr>
          <p:cNvSpPr txBox="1"/>
          <p:nvPr/>
        </p:nvSpPr>
        <p:spPr>
          <a:xfrm rot="16200000">
            <a:off x="4175039" y="2402678"/>
            <a:ext cx="4343404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B8D38-DBB6-4959-869A-ECFDA414D73A}"/>
              </a:ext>
            </a:extLst>
          </p:cNvPr>
          <p:cNvSpPr txBox="1"/>
          <p:nvPr/>
        </p:nvSpPr>
        <p:spPr>
          <a:xfrm rot="16200000">
            <a:off x="5711843" y="5398292"/>
            <a:ext cx="1247775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814486-7DEE-46DD-B837-02B97C2439D1}"/>
              </a:ext>
            </a:extLst>
          </p:cNvPr>
          <p:cNvSpPr txBox="1"/>
          <p:nvPr/>
        </p:nvSpPr>
        <p:spPr>
          <a:xfrm rot="16200000">
            <a:off x="5454146" y="2402678"/>
            <a:ext cx="4343404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0C3A7B-9F5D-4623-9D36-6E9B85665E9C}"/>
              </a:ext>
            </a:extLst>
          </p:cNvPr>
          <p:cNvSpPr txBox="1"/>
          <p:nvPr/>
        </p:nvSpPr>
        <p:spPr>
          <a:xfrm rot="16200000">
            <a:off x="7001960" y="5398292"/>
            <a:ext cx="1247775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08A5F6-FE54-4679-822D-057D74EE4A7E}"/>
              </a:ext>
            </a:extLst>
          </p:cNvPr>
          <p:cNvSpPr txBox="1"/>
          <p:nvPr/>
        </p:nvSpPr>
        <p:spPr>
          <a:xfrm rot="16200000">
            <a:off x="6734480" y="2402678"/>
            <a:ext cx="4343404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6D9483-09B5-4946-9706-2BFEC65914B0}"/>
              </a:ext>
            </a:extLst>
          </p:cNvPr>
          <p:cNvSpPr txBox="1"/>
          <p:nvPr/>
        </p:nvSpPr>
        <p:spPr>
          <a:xfrm rot="16200000">
            <a:off x="8282294" y="5398292"/>
            <a:ext cx="1247775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71C3B8-7B6D-41F4-90FE-252AAAECA51C}"/>
              </a:ext>
            </a:extLst>
          </p:cNvPr>
          <p:cNvSpPr txBox="1"/>
          <p:nvPr/>
        </p:nvSpPr>
        <p:spPr>
          <a:xfrm rot="16200000">
            <a:off x="8014813" y="2402678"/>
            <a:ext cx="4343404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F1BF4D-C0FA-4149-97B8-073E9D30321C}"/>
              </a:ext>
            </a:extLst>
          </p:cNvPr>
          <p:cNvSpPr txBox="1"/>
          <p:nvPr/>
        </p:nvSpPr>
        <p:spPr>
          <a:xfrm rot="16200000">
            <a:off x="9562627" y="5398292"/>
            <a:ext cx="1247775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8C47F2-93A4-4F24-B542-4A839E5D57CD}"/>
              </a:ext>
            </a:extLst>
          </p:cNvPr>
          <p:cNvSpPr txBox="1"/>
          <p:nvPr/>
        </p:nvSpPr>
        <p:spPr>
          <a:xfrm rot="16200000">
            <a:off x="9239246" y="2402678"/>
            <a:ext cx="4343404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2C11C1-CA4B-4DD7-881E-A0F789458486}"/>
              </a:ext>
            </a:extLst>
          </p:cNvPr>
          <p:cNvSpPr txBox="1"/>
          <p:nvPr/>
        </p:nvSpPr>
        <p:spPr>
          <a:xfrm rot="16200000">
            <a:off x="10787060" y="5398292"/>
            <a:ext cx="1247775" cy="1119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4" name="Picture 23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AA6D58C4-6F0E-4826-8CE6-1AEE3E2F4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65086" y="5462470"/>
            <a:ext cx="940251" cy="96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286A611F-A82B-434B-8F23-1F1EAB6F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63322" y="5489505"/>
            <a:ext cx="887580" cy="91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A picture containing arrow&#10;&#10;Description automatically generated">
            <a:extLst>
              <a:ext uri="{FF2B5EF4-FFF2-40B4-BE49-F238E27FC236}">
                <a16:creationId xmlns:a16="http://schemas.microsoft.com/office/drawing/2014/main" id="{21734235-658F-45CD-BF9E-35386E7EE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85594" y="5570054"/>
            <a:ext cx="943518" cy="76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E6E108F-F28A-471E-BECB-06742CDA1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52446" y="5422265"/>
            <a:ext cx="994393" cy="96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C07B17-6D5B-402F-AE23-53DC309AA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90706" y="5475503"/>
            <a:ext cx="992522" cy="96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DC74BD-EF28-49B4-9984-7B7C713B6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13038" y="5541673"/>
            <a:ext cx="912475" cy="9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B9109511-FE53-4B7E-9B12-9CD0EEFAB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68716" y="5523185"/>
            <a:ext cx="1035596" cy="91247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A936F8-AED6-413C-9178-589E01865C46}"/>
              </a:ext>
            </a:extLst>
          </p:cNvPr>
          <p:cNvSpPr txBox="1"/>
          <p:nvPr/>
        </p:nvSpPr>
        <p:spPr>
          <a:xfrm rot="16200000">
            <a:off x="2123650" y="3585031"/>
            <a:ext cx="2667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STATE YOUR POSITION- </a:t>
            </a:r>
          </a:p>
          <a:p>
            <a:r>
              <a:rPr lang="en-GB" sz="1100" dirty="0"/>
              <a:t>Use a technique.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94FB93-CC0F-465D-B629-8889A6D81F04}"/>
              </a:ext>
            </a:extLst>
          </p:cNvPr>
          <p:cNvSpPr txBox="1"/>
          <p:nvPr/>
        </p:nvSpPr>
        <p:spPr>
          <a:xfrm rot="16200000">
            <a:off x="4047130" y="3627924"/>
            <a:ext cx="20154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INTRODUCE YOUR POSITION</a:t>
            </a:r>
          </a:p>
          <a:p>
            <a:r>
              <a:rPr lang="en-GB" sz="1200" dirty="0"/>
              <a:t>Explain why is this topic important.</a:t>
            </a:r>
          </a:p>
          <a:p>
            <a:r>
              <a:rPr lang="en-GB" sz="1200" dirty="0"/>
              <a:t>Explain why you feel this way. </a:t>
            </a:r>
          </a:p>
          <a:p>
            <a:r>
              <a:rPr lang="en-GB" sz="1200" dirty="0"/>
              <a:t>Use techniques.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6EAA8F-2620-464F-A3EF-C10C477A4E1E}"/>
              </a:ext>
            </a:extLst>
          </p:cNvPr>
          <p:cNvSpPr txBox="1"/>
          <p:nvPr/>
        </p:nvSpPr>
        <p:spPr>
          <a:xfrm rot="16200000">
            <a:off x="3271065" y="158767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EXPLAIN YOUR FIRST IDEA</a:t>
            </a:r>
          </a:p>
          <a:p>
            <a:r>
              <a:rPr lang="en-GB" sz="1200" dirty="0"/>
              <a:t>Point </a:t>
            </a:r>
          </a:p>
          <a:p>
            <a:r>
              <a:rPr lang="en-GB" sz="1200" dirty="0"/>
              <a:t>Explain</a:t>
            </a:r>
          </a:p>
          <a:p>
            <a:r>
              <a:rPr lang="en-GB" sz="1200" dirty="0"/>
              <a:t>Example</a:t>
            </a:r>
          </a:p>
          <a:p>
            <a:r>
              <a:rPr lang="en-GB" sz="1200" dirty="0"/>
              <a:t>Develop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207158-C449-4213-8929-7D8030589722}"/>
              </a:ext>
            </a:extLst>
          </p:cNvPr>
          <p:cNvSpPr txBox="1"/>
          <p:nvPr/>
        </p:nvSpPr>
        <p:spPr>
          <a:xfrm rot="16200000">
            <a:off x="4548105" y="157814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EXPLAIN YOUR SECOND IDEA</a:t>
            </a:r>
          </a:p>
          <a:p>
            <a:r>
              <a:rPr lang="en-GB" sz="1200" dirty="0"/>
              <a:t>Point </a:t>
            </a:r>
          </a:p>
          <a:p>
            <a:r>
              <a:rPr lang="en-GB" sz="1200" dirty="0"/>
              <a:t>Explain</a:t>
            </a:r>
          </a:p>
          <a:p>
            <a:r>
              <a:rPr lang="en-GB" sz="1200" dirty="0"/>
              <a:t>Example</a:t>
            </a:r>
          </a:p>
          <a:p>
            <a:r>
              <a:rPr lang="en-GB" sz="1200" dirty="0"/>
              <a:t>Develop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5F165A-3B95-4D9B-944F-D3E869152552}"/>
              </a:ext>
            </a:extLst>
          </p:cNvPr>
          <p:cNvSpPr txBox="1"/>
          <p:nvPr/>
        </p:nvSpPr>
        <p:spPr>
          <a:xfrm rot="16200000">
            <a:off x="7769461" y="3975142"/>
            <a:ext cx="1775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INTRODUCE A COUNTER-ARGUMENT</a:t>
            </a:r>
          </a:p>
          <a:p>
            <a:r>
              <a:rPr lang="en-GB" sz="1200" dirty="0"/>
              <a:t>Some say that … but…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A98F62-0EAB-46EC-BAE9-2AB1285D0F84}"/>
              </a:ext>
            </a:extLst>
          </p:cNvPr>
          <p:cNvSpPr txBox="1"/>
          <p:nvPr/>
        </p:nvSpPr>
        <p:spPr>
          <a:xfrm rot="16200000">
            <a:off x="8978255" y="4015445"/>
            <a:ext cx="1775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OFFER A SOLUTION OR SOLUTIONS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128134-6A52-48C0-8DC0-17B187514D8F}"/>
              </a:ext>
            </a:extLst>
          </p:cNvPr>
          <p:cNvSpPr txBox="1"/>
          <p:nvPr/>
        </p:nvSpPr>
        <p:spPr>
          <a:xfrm rot="16200000">
            <a:off x="10681824" y="4033157"/>
            <a:ext cx="13049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STATE YOUR POSITION AGAIN</a:t>
            </a:r>
          </a:p>
          <a:p>
            <a:r>
              <a:rPr lang="en-GB" sz="1100" dirty="0"/>
              <a:t>Repeat a line or a technique from the start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E3C7B8-861B-4ACE-929E-14328765AAFE}"/>
              </a:ext>
            </a:extLst>
          </p:cNvPr>
          <p:cNvSpPr/>
          <p:nvPr/>
        </p:nvSpPr>
        <p:spPr>
          <a:xfrm>
            <a:off x="3241705" y="190500"/>
            <a:ext cx="8728837" cy="47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/>
              <a:t>Techniques you could use:</a:t>
            </a:r>
          </a:p>
          <a:p>
            <a:r>
              <a:rPr lang="en-GB" sz="1400" dirty="0"/>
              <a:t>Anaphora    Hypophora    Triplets     Simile    Metaphors   Rhetorical Question    Allusions    Direct Address      Figures   </a:t>
            </a:r>
          </a:p>
        </p:txBody>
      </p:sp>
    </p:spTree>
    <p:extLst>
      <p:ext uri="{BB962C8B-B14F-4D97-AF65-F5344CB8AC3E}">
        <p14:creationId xmlns:p14="http://schemas.microsoft.com/office/powerpoint/2010/main" val="93513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f71bee-26e1-45d7-9db5-e4529f37cebc">
      <UserInfo>
        <DisplayName>Daniel Kelly</DisplayName>
        <AccountId>53</AccountId>
        <AccountType/>
      </UserInfo>
    </SharedWithUsers>
    <UniqueSourceRef xmlns="b0291392-46c3-446b-b4e2-e6b1ee46160b" xsi:nil="true"/>
    <CloudMigratorVersion xmlns="b0291392-46c3-446b-b4e2-e6b1ee46160b" xsi:nil="true"/>
    <CloudMigratorOriginId xmlns="b0291392-46c3-446b-b4e2-e6b1ee46160b" xsi:nil="true"/>
    <FileHash xmlns="b0291392-46c3-446b-b4e2-e6b1ee46160b" xsi:nil="true"/>
    <MediaLengthInSeconds xmlns="b0291392-46c3-446b-b4e2-e6b1ee4616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DAD919C4A92C4A868A6EC556AE103C" ma:contentTypeVersion="17" ma:contentTypeDescription="Create a new document." ma:contentTypeScope="" ma:versionID="0cf8f7557adb50e6787e96358fe1d043">
  <xsd:schema xmlns:xsd="http://www.w3.org/2001/XMLSchema" xmlns:xs="http://www.w3.org/2001/XMLSchema" xmlns:p="http://schemas.microsoft.com/office/2006/metadata/properties" xmlns:ns2="b0291392-46c3-446b-b4e2-e6b1ee46160b" xmlns:ns3="55f71bee-26e1-45d7-9db5-e4529f37cebc" targetNamespace="http://schemas.microsoft.com/office/2006/metadata/properties" ma:root="true" ma:fieldsID="53e97828f00815f43168e8c920b4a715" ns2:_="" ns3:_="">
    <xsd:import namespace="b0291392-46c3-446b-b4e2-e6b1ee46160b"/>
    <xsd:import namespace="55f71bee-26e1-45d7-9db5-e4529f37cebc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91392-46c3-446b-b4e2-e6b1ee46160b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71bee-26e1-45d7-9db5-e4529f37ceb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F625C4-948B-4BB3-8788-A15482CE8FB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0291392-46c3-446b-b4e2-e6b1ee46160b"/>
    <ds:schemaRef ds:uri="55f71bee-26e1-45d7-9db5-e4529f37ceb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9CD33D-4748-429D-BE9D-2CFD855863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8C08D-3C81-4EA9-953F-E2792C100832}"/>
</file>

<file path=docProps/app.xml><?xml version="1.0" encoding="utf-8"?>
<Properties xmlns="http://schemas.openxmlformats.org/officeDocument/2006/extended-properties" xmlns:vt="http://schemas.openxmlformats.org/officeDocument/2006/docPropsVTypes">
  <TotalTime>5107</TotalTime>
  <Words>2144</Words>
  <Application>Microsoft Office PowerPoint</Application>
  <PresentationFormat>Widescreen</PresentationFormat>
  <Paragraphs>305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Weekly Homework Grids and Extended Responses</vt:lpstr>
      <vt:lpstr>Year 10 Weekly Homework                    Name: ________________________________________        Spring  1.1</vt:lpstr>
      <vt:lpstr>Week 1 Literature HW: 200 Words Task ‘Benjamin is as bad as Moses. He doesn’t help the animals’  To what extent do you agree?  - Use examples from the novel. - Use your knowledge organiser for ideas</vt:lpstr>
      <vt:lpstr>Year 10 Weekly Homework                    Name: ________________________________________        Spring  1.2</vt:lpstr>
      <vt:lpstr>Week 2 Language HW: 200 Words Creative Writing Task  Write a story that starts with the sentence: ‘Stop!’</vt:lpstr>
      <vt:lpstr>Year 10 Weekly Homework                    Name: ________________________________________        Spring  1.3</vt:lpstr>
      <vt:lpstr>Week 3 Literature HW: 200 Words Analysis Task  How does Shakespeare use language to present ideas of love in ‘Romeo and Juliet’?  </vt:lpstr>
      <vt:lpstr>Year 10 Weekly Homework                    Name: ________________________________________        Spring  1.4</vt:lpstr>
      <vt:lpstr>Week 4 Language HW: Planning your idea in detail.   ‘It has never been easy being a teenager, but young people today face more challenges than they have ever done before.”    Write a speech for your school assembly, stating whether or not you agree with this view. </vt:lpstr>
      <vt:lpstr>Year 10 Weekly Homework                    Name: ________________________________________        Spring  1.5</vt:lpstr>
      <vt:lpstr>Week  5 Language HW:  ‘It has never been easy being a teenager, but young people today face more challenges than they have ever done before.”    Write a speech for your school assembly, stating whether or not you agree with this view.</vt:lpstr>
    </vt:vector>
  </TitlesOfParts>
  <Company>Saint Benedict Catholic Voluntary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Weekly Homework                    Name: ________________________________________        Spring  1.1</dc:title>
  <dc:creator>M.Kureczko</dc:creator>
  <cp:lastModifiedBy>Kieran Greig</cp:lastModifiedBy>
  <cp:revision>192</cp:revision>
  <dcterms:created xsi:type="dcterms:W3CDTF">2019-08-10T13:15:12Z</dcterms:created>
  <dcterms:modified xsi:type="dcterms:W3CDTF">2021-11-29T17:31:33Z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0x010100DCDAD919C4A92C4A868A6EC556AE103C</vt:lpwstr>
  </property>
  <property fmtid="{D5CDD505-2E9C-101B-9397-08002B2CF9AE}" pid="3" name="Order">
    <vt:r8>5687600</vt:r8>
  </property>
  <property fmtid="{D5CDD505-2E9C-101B-9397-08002B2CF9AE}" pid="4" name="ComplianceAssetI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