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82" r:id="rId5"/>
    <p:sldId id="276" r:id="rId6"/>
    <p:sldId id="277" r:id="rId7"/>
    <p:sldId id="278" r:id="rId8"/>
    <p:sldId id="279" r:id="rId9"/>
    <p:sldId id="280" r:id="rId10"/>
    <p:sldId id="281" r:id="rId11"/>
    <p:sldId id="273" r:id="rId12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3A352-D307-DDC2-A3F4-1636D15C30D2}" v="6" dt="2021-06-15T11:51:41.054"/>
    <p1510:client id="{23A7E0BD-C9B3-CA8C-5788-198FEB4DBD72}" v="72" dt="2021-06-14T14:43:43.302"/>
    <p1510:client id="{2CDD0C72-08C4-0495-FE89-67443FAFA91D}" v="23" dt="2021-06-10T12:43:11.461"/>
    <p1510:client id="{752A2C4F-EEC0-C5E1-F946-F27AF05C44D2}" v="25" dt="2021-06-14T11:49:30.457"/>
    <p1510:client id="{AF57A4F4-8014-4BEC-8EE1-60A6BA4EEA2F}" v="76" dt="2021-06-23T08:47:59.874"/>
    <p1510:client id="{B6D145C8-684A-DC4B-54E0-68D9A3CE2121}" v="1" dt="2021-06-16T07:02:13.107"/>
    <p1510:client id="{D84E1D0A-A262-981D-E3BF-3437CF3932B4}" v="43" dt="2021-06-09T13:42:16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0" d="100"/>
          <a:sy n="120" d="100"/>
        </p:scale>
        <p:origin x="84" y="-20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E35F936-4E74-48EB-8D9C-2E79E14A862E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DC558F-E56C-41DD-B203-C433ED60DA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5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C8F0-7994-4247-8B91-BBEA22819E28}" type="datetime1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70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BE8C9-B219-4B2E-93CA-604C60F3CD6B}" type="datetime1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5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CC5B-066F-45DB-8D95-2C599422A31A}" type="datetime1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8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19942-7A3C-4DC0-96E5-1FE28125C17E}" type="datetime1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9727-14DA-4178-9F23-7C0CDEBA8239}" type="datetime1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1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B0A5-D7AD-4BA7-89B6-77FA09C7ABED}" type="datetime1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9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801B-3107-4CB9-B397-4C39BA1DBB44}" type="datetime1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0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FC590-7E48-49FA-949C-AA1E825D39A2}" type="datetime1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27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FAC48-81CF-4D91-BB58-73ED370D6A11}" type="datetime1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1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3C236-F4F2-483C-8ACC-421CE6F815D1}" type="datetime1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3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5EE4-399F-4AB7-9558-B774C0995454}" type="datetime1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90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F9EA-1E37-480A-B577-1100E6EC3722}" type="datetime1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69C0-4A93-431B-A443-CB6AAA52E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E969C53-0ECA-4EE9-90C4-6057A5BE41EE}"/>
              </a:ext>
            </a:extLst>
          </p:cNvPr>
          <p:cNvSpPr txBox="1">
            <a:spLocks/>
          </p:cNvSpPr>
          <p:nvPr/>
        </p:nvSpPr>
        <p:spPr>
          <a:xfrm>
            <a:off x="761999" y="784007"/>
            <a:ext cx="5986463" cy="4597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latin typeface="Arial"/>
                <a:cs typeface="Arial"/>
              </a:rPr>
              <a:t>Religious Studies Homework Booklet</a:t>
            </a:r>
          </a:p>
          <a:p>
            <a:pPr algn="l"/>
            <a:r>
              <a:rPr lang="en-GB" sz="1600" b="1" dirty="0">
                <a:latin typeface="Arial"/>
                <a:cs typeface="Arial"/>
              </a:rPr>
              <a:t>Year 10 Advent 1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400" dirty="0">
                <a:latin typeface="Arial"/>
                <a:cs typeface="Arial"/>
              </a:rPr>
              <a:t>Name:</a:t>
            </a:r>
          </a:p>
          <a:p>
            <a:pPr algn="l"/>
            <a:r>
              <a:rPr lang="en-GB" sz="1400" dirty="0">
                <a:latin typeface="Arial"/>
                <a:cs typeface="Arial"/>
              </a:rPr>
              <a:t>Class:</a:t>
            </a:r>
          </a:p>
          <a:p>
            <a:pPr algn="l"/>
            <a:r>
              <a:rPr lang="en-GB" sz="1400" dirty="0">
                <a:latin typeface="Arial"/>
                <a:cs typeface="Arial"/>
              </a:rPr>
              <a:t>Teacher:</a:t>
            </a:r>
          </a:p>
          <a:p>
            <a:pPr algn="l"/>
            <a:endParaRPr lang="en-GB" sz="1625" dirty="0">
              <a:latin typeface="Arial"/>
              <a:cs typeface="Arial"/>
            </a:endParaRPr>
          </a:p>
          <a:p>
            <a:pPr algn="l"/>
            <a:endParaRPr lang="en-GB" sz="1625" dirty="0">
              <a:latin typeface="Arial"/>
              <a:cs typeface="Arial"/>
            </a:endParaRPr>
          </a:p>
          <a:p>
            <a:pPr algn="l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Homework Expectations: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You must keep this booklet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neat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presentable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All homework must be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completed for the date set</a:t>
            </a:r>
          </a:p>
          <a:p>
            <a:pPr algn="l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High effort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is expected in all tasks</a:t>
            </a:r>
          </a:p>
          <a:p>
            <a:pPr algn="l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You will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boost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all work in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red pen</a:t>
            </a:r>
          </a:p>
          <a:p>
            <a:endParaRPr lang="en-GB" sz="1625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13D63-6514-4A79-8EDF-60FB5C97D3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8463" y="784007"/>
            <a:ext cx="1776412" cy="3314457"/>
          </a:xfrm>
          <a:prstGeom prst="rect">
            <a:avLst/>
          </a:prstGeom>
        </p:spPr>
      </p:pic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75A9E8CB-0BA2-4BF6-BDD3-6D797D7A5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13602"/>
              </p:ext>
            </p:extLst>
          </p:nvPr>
        </p:nvGraphicFramePr>
        <p:xfrm>
          <a:off x="552451" y="4915653"/>
          <a:ext cx="8677276" cy="14546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2674">
                  <a:extLst>
                    <a:ext uri="{9D8B030D-6E8A-4147-A177-3AD203B41FA5}">
                      <a16:colId xmlns:a16="http://schemas.microsoft.com/office/drawing/2014/main" val="3320810119"/>
                    </a:ext>
                  </a:extLst>
                </a:gridCol>
                <a:gridCol w="1985964">
                  <a:extLst>
                    <a:ext uri="{9D8B030D-6E8A-4147-A177-3AD203B41FA5}">
                      <a16:colId xmlns:a16="http://schemas.microsoft.com/office/drawing/2014/main" val="2587861013"/>
                    </a:ext>
                  </a:extLst>
                </a:gridCol>
                <a:gridCol w="2169319">
                  <a:extLst>
                    <a:ext uri="{9D8B030D-6E8A-4147-A177-3AD203B41FA5}">
                      <a16:colId xmlns:a16="http://schemas.microsoft.com/office/drawing/2014/main" val="1235917765"/>
                    </a:ext>
                  </a:extLst>
                </a:gridCol>
                <a:gridCol w="2169319">
                  <a:extLst>
                    <a:ext uri="{9D8B030D-6E8A-4147-A177-3AD203B41FA5}">
                      <a16:colId xmlns:a16="http://schemas.microsoft.com/office/drawing/2014/main" val="2636146551"/>
                    </a:ext>
                  </a:extLst>
                </a:gridCol>
              </a:tblGrid>
              <a:tr h="342147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Due 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Checked by: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Due 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Checked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/>
                        </a:rPr>
                        <a:t> by: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14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Homework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Homework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93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Homework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Homework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75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Homework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/>
                        </a:rPr>
                        <a:t>Homework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78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29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D807-0417-4B92-AFE5-7B319857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2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F31703-F4C3-4B70-BDCB-79854F5E956B}"/>
              </a:ext>
            </a:extLst>
          </p:cNvPr>
          <p:cNvSpPr txBox="1">
            <a:spLocks/>
          </p:cNvSpPr>
          <p:nvPr/>
        </p:nvSpPr>
        <p:spPr>
          <a:xfrm>
            <a:off x="319086" y="181946"/>
            <a:ext cx="9471114" cy="351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latin typeface="Arial"/>
                <a:cs typeface="Arial"/>
              </a:rPr>
              <a:t>Year 10 - Advent 1 - Homework 1 			God in Judaism			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5AE039-C2FC-4E1E-ABDC-296EE9595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20789"/>
              </p:ext>
            </p:extLst>
          </p:nvPr>
        </p:nvGraphicFramePr>
        <p:xfrm>
          <a:off x="319086" y="647701"/>
          <a:ext cx="9267828" cy="5891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3914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4633914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55952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Define the characteristics of God.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One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Creator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Judge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Lawgiver</a:t>
                      </a:r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Shekinah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Which of the characteristics links with which bible verse?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 saw how corrupt the earth had become, for all the people on earth had corrupted their ways. …I am surely going to destroy both them and the earth.</a:t>
                      </a:r>
                    </a:p>
                    <a:p>
                      <a:pPr marL="22860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day the Lord went ahead of them in a pillar of cloud to guide them on their way and by night in a pillar of fire to give them light, so that they could travel by day or night.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2085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The Shema.</a:t>
                      </a: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Shema?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is it said?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does it teach about God?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is the Shema important in Judaism?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first line of the Shema?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/>
                          <a:cs typeface="Arial"/>
                        </a:rPr>
                        <a:t>4.</a:t>
                      </a:r>
                      <a:r>
                        <a:rPr lang="en-GB" sz="1200" b="1" baseline="0" dirty="0">
                          <a:latin typeface="Arial"/>
                          <a:cs typeface="Arial"/>
                        </a:rPr>
                        <a:t> Why did Maimonides create the 13 principles?  Give three examples of them.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baseline="0" dirty="0">
                          <a:latin typeface="Arial"/>
                          <a:cs typeface="Arial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96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D807-0417-4B92-AFE5-7B319857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3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F31703-F4C3-4B70-BDCB-79854F5E956B}"/>
              </a:ext>
            </a:extLst>
          </p:cNvPr>
          <p:cNvSpPr txBox="1">
            <a:spLocks/>
          </p:cNvSpPr>
          <p:nvPr/>
        </p:nvSpPr>
        <p:spPr>
          <a:xfrm>
            <a:off x="319086" y="181946"/>
            <a:ext cx="9471114" cy="437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latin typeface="Arial"/>
                <a:cs typeface="Arial"/>
              </a:rPr>
              <a:t>Year 10 - Advent 1 - Homework 2 			Festival of Sukkot				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5AE039-C2FC-4E1E-ABDC-296EE9595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829304"/>
              </p:ext>
            </p:extLst>
          </p:nvPr>
        </p:nvGraphicFramePr>
        <p:xfrm>
          <a:off x="319086" y="619125"/>
          <a:ext cx="9267828" cy="5737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3914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4633914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5737227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Label the Sukkah and</a:t>
                      </a:r>
                      <a:r>
                        <a:rPr lang="en-GB" sz="12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explain the importance of each part.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 fontAlgn="base">
                        <a:lnSpc>
                          <a:spcPct val="150000"/>
                        </a:lnSpc>
                      </a:pP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 the table about the </a:t>
                      </a:r>
                      <a:r>
                        <a:rPr lang="en-GB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Lulav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State 3 things that happen during the festival and say why it is done.</a:t>
                      </a:r>
                    </a:p>
                    <a:p>
                      <a:pPr marL="531813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531813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31813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531813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31813" marR="0" lvl="0" indent="-2286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0150" y="2385639"/>
            <a:ext cx="2979016" cy="251936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40703"/>
              </p:ext>
            </p:extLst>
          </p:nvPr>
        </p:nvGraphicFramePr>
        <p:xfrm>
          <a:off x="4972050" y="1036281"/>
          <a:ext cx="4614864" cy="3154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288">
                  <a:extLst>
                    <a:ext uri="{9D8B030D-6E8A-4147-A177-3AD203B41FA5}">
                      <a16:colId xmlns:a16="http://schemas.microsoft.com/office/drawing/2014/main" val="2762864762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3238957635"/>
                    </a:ext>
                  </a:extLst>
                </a:gridCol>
                <a:gridCol w="1538288">
                  <a:extLst>
                    <a:ext uri="{9D8B030D-6E8A-4147-A177-3AD203B41FA5}">
                      <a16:colId xmlns:a16="http://schemas.microsoft.com/office/drawing/2014/main" val="1136871913"/>
                    </a:ext>
                  </a:extLst>
                </a:gridCol>
              </a:tblGrid>
              <a:tr h="473896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Lulav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part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person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27433"/>
                  </a:ext>
                </a:extLst>
              </a:tr>
              <a:tr h="785238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Myrtle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 – how you see life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Jews who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mitzvot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 no Torah knowledge</a:t>
                      </a:r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214089"/>
                  </a:ext>
                </a:extLst>
              </a:tr>
              <a:tr h="473896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54788"/>
                  </a:ext>
                </a:extLst>
              </a:tr>
              <a:tr h="473896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44007"/>
                  </a:ext>
                </a:extLst>
              </a:tr>
              <a:tr h="473896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873834"/>
                  </a:ext>
                </a:extLst>
              </a:tr>
              <a:tr h="473896">
                <a:tc>
                  <a:txBody>
                    <a:bodyPr/>
                    <a:lstStyle/>
                    <a:p>
                      <a:endParaRPr lang="en-GB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2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19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94" y="4295857"/>
            <a:ext cx="2152650" cy="21240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D807-0417-4B92-AFE5-7B319857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4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F31703-F4C3-4B70-BDCB-79854F5E956B}"/>
              </a:ext>
            </a:extLst>
          </p:cNvPr>
          <p:cNvSpPr txBox="1">
            <a:spLocks/>
          </p:cNvSpPr>
          <p:nvPr/>
        </p:nvSpPr>
        <p:spPr>
          <a:xfrm>
            <a:off x="319086" y="181946"/>
            <a:ext cx="9471114" cy="41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latin typeface="Arial"/>
                <a:cs typeface="Arial"/>
              </a:rPr>
              <a:t>Year 10 - Advent 1 - Homework 3 			The Origins of Pesach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5AE039-C2FC-4E1E-ABDC-296EE9595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38939"/>
              </p:ext>
            </p:extLst>
          </p:nvPr>
        </p:nvGraphicFramePr>
        <p:xfrm>
          <a:off x="319086" y="519697"/>
          <a:ext cx="9267828" cy="59170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3914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4633914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591703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1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Answer the questions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baseline="0" dirty="0">
                          <a:latin typeface="Arial"/>
                          <a:cs typeface="Arial"/>
                        </a:rPr>
                        <a:t>What is each image showing?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/>
                          <a:cs typeface="Arial"/>
                        </a:rPr>
                        <a:t>1.___________________________________________________2.___________________________________________________3.___________________________________________________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covenant made in image 1? _____________________________________________________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is the action in image 2 so important?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Jewish characteristic of God helps the Israelites during image 3 and how is it seen by the people?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__________________________________________________________________________________________________________Why is this story still important for Jewish people today?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</a:t>
                      </a: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</a:tbl>
          </a:graphicData>
        </a:graphic>
      </p:graphicFrame>
      <p:pic>
        <p:nvPicPr>
          <p:cNvPr id="5" name="Picture 5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7A968138-1ACC-4D20-B36F-B47AC5FFD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49" b="92754" l="1563" r="93438">
                        <a14:foregroundMark x1="28125" y1="79469" x2="24375" y2="4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332" y="697439"/>
            <a:ext cx="2150904" cy="2779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78DF8-A312-45A9-9952-D2354E4517F3}"/>
              </a:ext>
            </a:extLst>
          </p:cNvPr>
          <p:cNvSpPr txBox="1"/>
          <p:nvPr/>
        </p:nvSpPr>
        <p:spPr>
          <a:xfrm>
            <a:off x="1154318" y="1047749"/>
            <a:ext cx="3254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latin typeface="Arial"/>
                <a:cs typeface="Arial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78DF8-A312-45A9-9952-D2354E4517F3}"/>
              </a:ext>
            </a:extLst>
          </p:cNvPr>
          <p:cNvSpPr txBox="1"/>
          <p:nvPr/>
        </p:nvSpPr>
        <p:spPr>
          <a:xfrm>
            <a:off x="1337894" y="4744632"/>
            <a:ext cx="3254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latin typeface="Arial"/>
                <a:cs typeface="Arial"/>
              </a:rPr>
              <a:t>3</a:t>
            </a:r>
          </a:p>
        </p:txBody>
      </p:sp>
      <p:sp>
        <p:nvSpPr>
          <p:cNvPr id="7" name="AutoShape 2" descr="Passover Blood On Door Coloring Page - Get Coloring P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473" t="21567" r="8975"/>
          <a:stretch/>
        </p:blipFill>
        <p:spPr>
          <a:xfrm>
            <a:off x="2866031" y="1111848"/>
            <a:ext cx="1705970" cy="2066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578DF8-A312-45A9-9952-D2354E4517F3}"/>
              </a:ext>
            </a:extLst>
          </p:cNvPr>
          <p:cNvSpPr txBox="1"/>
          <p:nvPr/>
        </p:nvSpPr>
        <p:spPr>
          <a:xfrm>
            <a:off x="4281510" y="793742"/>
            <a:ext cx="3254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6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3020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D807-0417-4B92-AFE5-7B319857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5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F31703-F4C3-4B70-BDCB-79854F5E956B}"/>
              </a:ext>
            </a:extLst>
          </p:cNvPr>
          <p:cNvSpPr txBox="1">
            <a:spLocks/>
          </p:cNvSpPr>
          <p:nvPr/>
        </p:nvSpPr>
        <p:spPr>
          <a:xfrm>
            <a:off x="319086" y="181946"/>
            <a:ext cx="9471114" cy="40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latin typeface="Arial"/>
                <a:cs typeface="Arial"/>
              </a:rPr>
              <a:t>Year 10 - Advent 1 - Homework 4 			Brit </a:t>
            </a:r>
            <a:r>
              <a:rPr lang="en-GB" sz="1400" dirty="0" err="1">
                <a:latin typeface="Arial"/>
                <a:cs typeface="Arial"/>
              </a:rPr>
              <a:t>Milah</a:t>
            </a:r>
            <a:r>
              <a:rPr lang="en-GB" sz="1400" dirty="0">
                <a:latin typeface="Arial"/>
                <a:cs typeface="Arial"/>
              </a:rPr>
              <a:t>				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5AE039-C2FC-4E1E-ABDC-296EE9595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38135"/>
              </p:ext>
            </p:extLst>
          </p:nvPr>
        </p:nvGraphicFramePr>
        <p:xfrm>
          <a:off x="319086" y="704851"/>
          <a:ext cx="9267828" cy="5692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3914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4633914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085974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role of each of these people/why are they needed?</a:t>
                      </a: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base"/>
                      <a:r>
                        <a:rPr lang="en-GB" sz="12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Sandek</a:t>
                      </a: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 fontAlgn="base"/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 fontAlgn="base"/>
                      <a:r>
                        <a:rPr lang="en-GB" sz="12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Mohel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pPr rtl="0" fontAlgn="base"/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 fontAlgn="base"/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Minyan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 fontAlgn="base"/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Baby</a:t>
                      </a: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Boy</a:t>
                      </a:r>
                      <a:endParaRPr lang="en-GB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3.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Answer the questions using the scripture.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is speaking to whom in the scripture?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the sign of the covenant?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is to be circumcised?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is circumcision so important?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 three reasons why some Jewish people will not agree with circumcision today.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________________________________________________________________________________________________________2.________________________________________________________________________________________________________3.________________________________________________________________________________________________________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9440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 the scripture.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“This is my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covenant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all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descendants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 male 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among you must be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circumcised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You must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obey this covenant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 away the foreskin 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show that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follow 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covenant between me and you. From now on when a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baby boy is eight days old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you will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circumcise him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This includes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boy born among your people or any who is your slave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(He would not be one of your descendants.) So circumcise every baby boy. Circumcise him whether he is born in your family or bought as a slave.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bodies will be marked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This will show that you are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of my covenant that lasts forever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Any male who is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circumcised will be separated from his people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He has broken my 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covenant</a:t>
                      </a: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.”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0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D807-0417-4B92-AFE5-7B319857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6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F31703-F4C3-4B70-BDCB-79854F5E956B}"/>
              </a:ext>
            </a:extLst>
          </p:cNvPr>
          <p:cNvSpPr txBox="1">
            <a:spLocks/>
          </p:cNvSpPr>
          <p:nvPr/>
        </p:nvSpPr>
        <p:spPr>
          <a:xfrm>
            <a:off x="319086" y="181946"/>
            <a:ext cx="9471114" cy="446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latin typeface="Arial"/>
                <a:cs typeface="Arial"/>
              </a:rPr>
              <a:t>Year 10 - Advent 1 - Homework 5 			Items worn in Worship			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5AE039-C2FC-4E1E-ABDC-296EE9595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49379"/>
              </p:ext>
            </p:extLst>
          </p:nvPr>
        </p:nvGraphicFramePr>
        <p:xfrm>
          <a:off x="319086" y="628650"/>
          <a:ext cx="9267828" cy="57626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3914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4633914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887472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What are these three items – Why are they important to Jewish people</a:t>
                      </a:r>
                    </a:p>
                    <a:p>
                      <a:pPr rtl="0" fontAlgn="base"/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pPr marL="228600" indent="-228600" rtl="0" fontAlgn="base">
                        <a:buAutoNum type="arabicPeriod"/>
                      </a:pPr>
                      <a:r>
                        <a:rPr lang="en-GB" sz="12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Kippah</a:t>
                      </a: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rtl="0" fontAlgn="base">
                        <a:buAutoNum type="arabicPeriod"/>
                      </a:pP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rtl="0" fontAlgn="base">
                        <a:buAutoNum type="arabicPeriod"/>
                      </a:pP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rtl="0" fontAlgn="base">
                        <a:buAutoNum type="arabicPeriod"/>
                      </a:pP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rtl="0" fontAlgn="base">
                        <a:buAutoNum type="arabicPeriod"/>
                      </a:pPr>
                      <a:r>
                        <a:rPr lang="en-GB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Tallit</a:t>
                      </a:r>
                    </a:p>
                    <a:p>
                      <a:pPr marL="228600" indent="-228600" rtl="0" fontAlgn="base">
                        <a:buAutoNum type="arabicPeriod"/>
                      </a:pP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rtl="0" fontAlgn="base">
                        <a:buAutoNum type="arabicPeriod"/>
                      </a:pP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rtl="0" fontAlgn="base">
                        <a:buAutoNum type="arabicPeriod"/>
                      </a:pP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rtl="0" fontAlgn="base">
                        <a:buAutoNum type="arabicPeriod"/>
                      </a:pPr>
                      <a:r>
                        <a:rPr lang="en-GB" sz="1200" b="0" i="0" kern="12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Tefillin</a:t>
                      </a: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rtl="0" fontAlgn="base">
                        <a:buAutoNum type="arabicPeriod"/>
                      </a:pP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rtl="0" fontAlgn="base">
                        <a:buNone/>
                      </a:pPr>
                      <a:endParaRPr lang="en-GB" sz="1200" b="0" i="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Make links between the key words with explanation as to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how they link.</a:t>
                      </a: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2875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Complete the table.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the table from section 3. Explain in no more than 6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sentences which side you agree with the most. 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96063" y="2051862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Tallit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76875" y="2992635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Kippah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8125" y="2854135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Tefillin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71623"/>
              </p:ext>
            </p:extLst>
          </p:nvPr>
        </p:nvGraphicFramePr>
        <p:xfrm>
          <a:off x="319086" y="3874581"/>
          <a:ext cx="4605340" cy="2481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670">
                  <a:extLst>
                    <a:ext uri="{9D8B030D-6E8A-4147-A177-3AD203B41FA5}">
                      <a16:colId xmlns:a16="http://schemas.microsoft.com/office/drawing/2014/main" val="1928443232"/>
                    </a:ext>
                  </a:extLst>
                </a:gridCol>
                <a:gridCol w="2302670">
                  <a:extLst>
                    <a:ext uri="{9D8B030D-6E8A-4147-A177-3AD203B41FA5}">
                      <a16:colId xmlns:a16="http://schemas.microsoft.com/office/drawing/2014/main" val="918192733"/>
                    </a:ext>
                  </a:extLst>
                </a:gridCol>
              </a:tblGrid>
              <a:tr h="563412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Jewish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people 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need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wear these items to pray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Jewish people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not need to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these items to pray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830801"/>
                  </a:ext>
                </a:extLst>
              </a:tr>
              <a:tr h="639453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28760"/>
                  </a:ext>
                </a:extLst>
              </a:tr>
              <a:tr h="639453">
                <a:tc>
                  <a:txBody>
                    <a:bodyPr/>
                    <a:lstStyle/>
                    <a:p>
                      <a:endParaRPr lang="en-GB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911185"/>
                  </a:ext>
                </a:extLst>
              </a:tr>
              <a:tr h="639453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1826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24839" y="1642259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Mitzvot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4643" y="1533643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Talmud</a:t>
            </a:r>
          </a:p>
        </p:txBody>
      </p:sp>
    </p:spTree>
    <p:extLst>
      <p:ext uri="{BB962C8B-B14F-4D97-AF65-F5344CB8AC3E}">
        <p14:creationId xmlns:p14="http://schemas.microsoft.com/office/powerpoint/2010/main" val="264633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3D807-0417-4B92-AFE5-7B319857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7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CF31703-F4C3-4B70-BDCB-79854F5E956B}"/>
              </a:ext>
            </a:extLst>
          </p:cNvPr>
          <p:cNvSpPr txBox="1">
            <a:spLocks/>
          </p:cNvSpPr>
          <p:nvPr/>
        </p:nvSpPr>
        <p:spPr>
          <a:xfrm>
            <a:off x="319086" y="181946"/>
            <a:ext cx="9471114" cy="38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latin typeface="Arial"/>
                <a:cs typeface="Arial"/>
              </a:rPr>
              <a:t>Year 10 - Advent 1 - Homework 6 			Mourning Rituals				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5AE039-C2FC-4E1E-ABDC-296EE9595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92976"/>
              </p:ext>
            </p:extLst>
          </p:nvPr>
        </p:nvGraphicFramePr>
        <p:xfrm>
          <a:off x="319086" y="561975"/>
          <a:ext cx="9267828" cy="565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3914">
                  <a:extLst>
                    <a:ext uri="{9D8B030D-6E8A-4147-A177-3AD203B41FA5}">
                      <a16:colId xmlns:a16="http://schemas.microsoft.com/office/drawing/2014/main" val="1663066600"/>
                    </a:ext>
                  </a:extLst>
                </a:gridCol>
                <a:gridCol w="4633914">
                  <a:extLst>
                    <a:ext uri="{9D8B030D-6E8A-4147-A177-3AD203B41FA5}">
                      <a16:colId xmlns:a16="http://schemas.microsoft.com/office/drawing/2014/main" val="2551129518"/>
                    </a:ext>
                  </a:extLst>
                </a:gridCol>
              </a:tblGrid>
              <a:tr h="2635550"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Use the words to fill in the timeline. Add in what the words/event means.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6664193"/>
                  </a:ext>
                </a:extLst>
              </a:tr>
              <a:tr h="3019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What type of candle is this and how does it link 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death/the Jewish mourning rituals?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_____________________________________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What do Jewish people not do during </a:t>
                      </a:r>
                      <a:r>
                        <a:rPr lang="en-GB" sz="12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Sheloshim</a:t>
                      </a:r>
                      <a:r>
                        <a:rPr lang="en-GB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why?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18444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19099" y="1952625"/>
            <a:ext cx="9072000" cy="0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7574" y="2830238"/>
            <a:ext cx="643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Shiva, tombstone unveiling, Say the Shema, Onan, Burial,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Chevra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Kadisha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Sheloshim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67" y="2077419"/>
            <a:ext cx="81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Before death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71049" y="1985085"/>
            <a:ext cx="81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1 year after death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20909" r="23636"/>
          <a:stretch/>
        </p:blipFill>
        <p:spPr>
          <a:xfrm>
            <a:off x="419099" y="3915052"/>
            <a:ext cx="1162050" cy="14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3E463-EEC0-476A-A175-9F450B7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69C0-4A93-431B-A443-CB6AAA52EFFA}" type="slidenum">
              <a:rPr lang="en-GB" smtClean="0"/>
              <a:t>8</a:t>
            </a:fld>
            <a:endParaRPr lang="en-GB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CEB9172-96A1-4976-8726-47E2622857D6}"/>
              </a:ext>
            </a:extLst>
          </p:cNvPr>
          <p:cNvSpPr txBox="1">
            <a:spLocks/>
          </p:cNvSpPr>
          <p:nvPr/>
        </p:nvSpPr>
        <p:spPr>
          <a:xfrm>
            <a:off x="296863" y="78750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this links to: ___________________________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FD8A727-A3A2-4BE2-9D3B-E624BA1C2203}"/>
              </a:ext>
            </a:extLst>
          </p:cNvPr>
          <p:cNvSpPr txBox="1">
            <a:spLocks/>
          </p:cNvSpPr>
          <p:nvPr/>
        </p:nvSpPr>
        <p:spPr>
          <a:xfrm>
            <a:off x="296863" y="1216750"/>
            <a:ext cx="4271963" cy="53269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CCBA469-00A5-4999-A805-A5814356720A}"/>
              </a:ext>
            </a:extLst>
          </p:cNvPr>
          <p:cNvSpPr txBox="1">
            <a:spLocks/>
          </p:cNvSpPr>
          <p:nvPr/>
        </p:nvSpPr>
        <p:spPr>
          <a:xfrm>
            <a:off x="319086" y="181946"/>
            <a:ext cx="9471114" cy="42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400" dirty="0">
                <a:latin typeface="Arial"/>
                <a:cs typeface="Arial"/>
              </a:rPr>
              <a:t>Year 10 Advent 1 – extra paper for any task you cannot fit into the activity box			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8FF249A-258A-45B0-B462-C20A97748997}"/>
              </a:ext>
            </a:extLst>
          </p:cNvPr>
          <p:cNvSpPr txBox="1">
            <a:spLocks/>
          </p:cNvSpPr>
          <p:nvPr/>
        </p:nvSpPr>
        <p:spPr>
          <a:xfrm>
            <a:off x="4953000" y="78750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Activity this links to: ___________________________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6E58A76-D0FA-41A1-841D-8A95B2D7E724}"/>
              </a:ext>
            </a:extLst>
          </p:cNvPr>
          <p:cNvSpPr txBox="1">
            <a:spLocks/>
          </p:cNvSpPr>
          <p:nvPr/>
        </p:nvSpPr>
        <p:spPr>
          <a:xfrm>
            <a:off x="5238750" y="1216750"/>
            <a:ext cx="4370387" cy="532692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37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DAD919C4A92C4A868A6EC556AE103C" ma:contentTypeVersion="17" ma:contentTypeDescription="Create a new document." ma:contentTypeScope="" ma:versionID="0cf8f7557adb50e6787e96358fe1d043">
  <xsd:schema xmlns:xsd="http://www.w3.org/2001/XMLSchema" xmlns:xs="http://www.w3.org/2001/XMLSchema" xmlns:p="http://schemas.microsoft.com/office/2006/metadata/properties" xmlns:ns2="b0291392-46c3-446b-b4e2-e6b1ee46160b" xmlns:ns3="55f71bee-26e1-45d7-9db5-e4529f37cebc" targetNamespace="http://schemas.microsoft.com/office/2006/metadata/properties" ma:root="true" ma:fieldsID="53e97828f00815f43168e8c920b4a715" ns2:_="" ns3:_="">
    <xsd:import namespace="b0291392-46c3-446b-b4e2-e6b1ee46160b"/>
    <xsd:import namespace="55f71bee-26e1-45d7-9db5-e4529f37cebc"/>
    <xsd:element name="properties">
      <xsd:complexType>
        <xsd:sequence>
          <xsd:element name="documentManagement">
            <xsd:complexType>
              <xsd:all>
                <xsd:element ref="ns2:CloudMigratorOriginId" minOccurs="0"/>
                <xsd:element ref="ns2:FileHash" minOccurs="0"/>
                <xsd:element ref="ns2:CloudMigratorVersion" minOccurs="0"/>
                <xsd:element ref="ns2:UniqueSourceRef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91392-46c3-446b-b4e2-e6b1ee46160b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f71bee-26e1-45d7-9db5-e4529f37ceb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queSourceRef xmlns="b0291392-46c3-446b-b4e2-e6b1ee46160b" xsi:nil="true"/>
    <CloudMigratorVersion xmlns="b0291392-46c3-446b-b4e2-e6b1ee46160b" xsi:nil="true"/>
    <CloudMigratorOriginId xmlns="b0291392-46c3-446b-b4e2-e6b1ee46160b" xsi:nil="true"/>
    <FileHash xmlns="b0291392-46c3-446b-b4e2-e6b1ee46160b" xsi:nil="true"/>
    <SharedWithUsers xmlns="55f71bee-26e1-45d7-9db5-e4529f37cebc">
      <UserInfo>
        <DisplayName>Lisa Simcox</DisplayName>
        <AccountId>96</AccountId>
        <AccountType/>
      </UserInfo>
      <UserInfo>
        <DisplayName>Lauren Murphy</DisplayName>
        <AccountId>102</AccountId>
        <AccountType/>
      </UserInfo>
    </SharedWithUsers>
    <MediaLengthInSeconds xmlns="b0291392-46c3-446b-b4e2-e6b1ee46160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51C9AD-70BD-4542-A627-7F6554FC6A44}"/>
</file>

<file path=customXml/itemProps2.xml><?xml version="1.0" encoding="utf-8"?>
<ds:datastoreItem xmlns:ds="http://schemas.openxmlformats.org/officeDocument/2006/customXml" ds:itemID="{C98A0A8D-A245-4C01-8343-251E8E8DADD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0291392-46c3-446b-b4e2-e6b1ee46160b"/>
    <ds:schemaRef ds:uri="55f71bee-26e1-45d7-9db5-e4529f37ceb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F821E4-B2F5-43F5-882D-CBDF10985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1750</TotalTime>
  <Words>943</Words>
  <Application>Microsoft Office PowerPoint</Application>
  <PresentationFormat>A4 Paper (210x297 mm)</PresentationFormat>
  <Paragraphs>168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G.Rowlands</dc:creator>
  <cp:lastModifiedBy>Geoffrey Rowlands</cp:lastModifiedBy>
  <cp:revision>91</cp:revision>
  <cp:lastPrinted>2022-07-20T08:42:21Z</cp:lastPrinted>
  <dcterms:created xsi:type="dcterms:W3CDTF">2021-03-01T13:31:38Z</dcterms:created>
  <dcterms:modified xsi:type="dcterms:W3CDTF">2022-09-21T08:10:53Z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0x010100DCDAD919C4A92C4A868A6EC556AE103C</vt:lpwstr>
  </property>
  <property fmtid="{D5CDD505-2E9C-101B-9397-08002B2CF9AE}" pid="3" name="Order">
    <vt:r8>150400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