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sldIdLst>
    <p:sldId id="276" r:id="rId7"/>
    <p:sldId id="275" r:id="rId8"/>
    <p:sldId id="274" r:id="rId9"/>
    <p:sldId id="261" r:id="rId10"/>
    <p:sldId id="277" r:id="rId11"/>
    <p:sldId id="262" r:id="rId12"/>
    <p:sldId id="278" r:id="rId13"/>
    <p:sldId id="269" r:id="rId14"/>
    <p:sldId id="281" r:id="rId15"/>
    <p:sldId id="263" r:id="rId16"/>
    <p:sldId id="279" r:id="rId17"/>
    <p:sldId id="264"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FB94F-9323-FA32-695B-F9AAA4C41843}" v="1694" dt="2019-08-09T14:53:25.362"/>
    <p1510:client id="{45FCD181-92B2-E0EB-3578-3B76AFD0512A}" v="125" dt="2021-06-21T10:47:41.882"/>
    <p1510:client id="{73D52DCC-CBCB-F695-2847-85CB3728016C}" v="61" dt="2022-04-14T09:21:31.344"/>
    <p1510:client id="{78B73E46-817A-B1B4-BF53-32B2F391D39D}" v="1982" dt="2022-07-19T09:00:27.323"/>
    <p1510:client id="{A492ADF9-8EEC-B5FA-BB33-1E68E0837506}" v="10" dt="2019-11-27T14:13:23.029"/>
    <p1510:client id="{A4E9D8EF-7F38-5DB9-D11A-E685272418C6}" v="9" dt="2022-07-19T09:32:56.791"/>
    <p1510:client id="{B4B08008-06B6-292C-58B0-EBAE3F0CFD13}" v="6" dt="2019-09-16T13:01:35.470"/>
    <p1510:client id="{B5FAFDA0-40E3-553F-BE75-773A3DFD7F0B}" v="215" dt="2022-07-19T10:54:28.796"/>
    <p1510:client id="{B88BD1E7-E7FC-081A-4D86-612CB3968635}" v="16" dt="2019-12-04T11:57:33.531"/>
    <p1510:client id="{CD7E2753-5930-45BD-9ED8-426DCE4F3E19}" v="1" dt="2019-08-11T13:22:29.833"/>
    <p1510:client id="{DBEF109C-1FA2-CA3C-2BB4-030E2A9DED58}" v="26" dt="2019-11-21T11:30:52.808"/>
    <p1510:client id="{DF809C88-EF76-401D-57A5-07B5A084498D}" v="17" dt="2022-04-14T09:13:59.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4"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Kureczko" userId="S::ckureczko@ben.srscmat.co.uk::4628f8f5-3f56-4f7f-a6be-3a03ad345860" providerId="AD" clId="Web-{78B73E46-817A-B1B4-BF53-32B2F391D39D}"/>
    <pc:docChg chg="modSld">
      <pc:chgData name="Carolina Kureczko" userId="S::ckureczko@ben.srscmat.co.uk::4628f8f5-3f56-4f7f-a6be-3a03ad345860" providerId="AD" clId="Web-{78B73E46-817A-B1B4-BF53-32B2F391D39D}" dt="2022-07-19T09:00:27.323" v="1932"/>
      <pc:docMkLst>
        <pc:docMk/>
      </pc:docMkLst>
      <pc:sldChg chg="addSp modSp">
        <pc:chgData name="Carolina Kureczko" userId="S::ckureczko@ben.srscmat.co.uk::4628f8f5-3f56-4f7f-a6be-3a03ad345860" providerId="AD" clId="Web-{78B73E46-817A-B1B4-BF53-32B2F391D39D}" dt="2022-07-19T08:54:16.016" v="1504" actId="14100"/>
        <pc:sldMkLst>
          <pc:docMk/>
          <pc:sldMk cId="2456634142" sldId="277"/>
        </pc:sldMkLst>
        <pc:spChg chg="add mod">
          <ac:chgData name="Carolina Kureczko" userId="S::ckureczko@ben.srscmat.co.uk::4628f8f5-3f56-4f7f-a6be-3a03ad345860" providerId="AD" clId="Web-{78B73E46-817A-B1B4-BF53-32B2F391D39D}" dt="2022-07-19T08:48:52.538" v="966" actId="1076"/>
          <ac:spMkLst>
            <pc:docMk/>
            <pc:sldMk cId="2456634142" sldId="277"/>
            <ac:spMk id="7" creationId="{03900EEB-3412-92A9-3692-3437D869C1BF}"/>
          </ac:spMkLst>
        </pc:spChg>
        <pc:spChg chg="add mod">
          <ac:chgData name="Carolina Kureczko" userId="S::ckureczko@ben.srscmat.co.uk::4628f8f5-3f56-4f7f-a6be-3a03ad345860" providerId="AD" clId="Web-{78B73E46-817A-B1B4-BF53-32B2F391D39D}" dt="2022-07-19T08:48:46.444" v="964" actId="1076"/>
          <ac:spMkLst>
            <pc:docMk/>
            <pc:sldMk cId="2456634142" sldId="277"/>
            <ac:spMk id="8" creationId="{B20E554B-73CF-9DEF-6063-A0901060308E}"/>
          </ac:spMkLst>
        </pc:spChg>
        <pc:spChg chg="add mod">
          <ac:chgData name="Carolina Kureczko" userId="S::ckureczko@ben.srscmat.co.uk::4628f8f5-3f56-4f7f-a6be-3a03ad345860" providerId="AD" clId="Web-{78B73E46-817A-B1B4-BF53-32B2F391D39D}" dt="2022-07-19T08:48:43.178" v="963" actId="1076"/>
          <ac:spMkLst>
            <pc:docMk/>
            <pc:sldMk cId="2456634142" sldId="277"/>
            <ac:spMk id="9" creationId="{785B9DB9-6993-288C-22D8-5B731A44EAAB}"/>
          </ac:spMkLst>
        </pc:spChg>
        <pc:spChg chg="add mod">
          <ac:chgData name="Carolina Kureczko" userId="S::ckureczko@ben.srscmat.co.uk::4628f8f5-3f56-4f7f-a6be-3a03ad345860" providerId="AD" clId="Web-{78B73E46-817A-B1B4-BF53-32B2F391D39D}" dt="2022-07-19T08:52:56.092" v="1474" actId="1076"/>
          <ac:spMkLst>
            <pc:docMk/>
            <pc:sldMk cId="2456634142" sldId="277"/>
            <ac:spMk id="10" creationId="{30936A60-444B-C63B-EAAE-675ECE1B73C7}"/>
          </ac:spMkLst>
        </pc:spChg>
        <pc:spChg chg="add mod">
          <ac:chgData name="Carolina Kureczko" userId="S::ckureczko@ben.srscmat.co.uk::4628f8f5-3f56-4f7f-a6be-3a03ad345860" providerId="AD" clId="Web-{78B73E46-817A-B1B4-BF53-32B2F391D39D}" dt="2022-07-19T08:53:27.390" v="1488" actId="1076"/>
          <ac:spMkLst>
            <pc:docMk/>
            <pc:sldMk cId="2456634142" sldId="277"/>
            <ac:spMk id="11" creationId="{7B37C60A-34FE-1ED0-74A3-A04CF3D70EB0}"/>
          </ac:spMkLst>
        </pc:spChg>
        <pc:spChg chg="add mod">
          <ac:chgData name="Carolina Kureczko" userId="S::ckureczko@ben.srscmat.co.uk::4628f8f5-3f56-4f7f-a6be-3a03ad345860" providerId="AD" clId="Web-{78B73E46-817A-B1B4-BF53-32B2F391D39D}" dt="2022-07-19T08:53:21.139" v="1485" actId="14100"/>
          <ac:spMkLst>
            <pc:docMk/>
            <pc:sldMk cId="2456634142" sldId="277"/>
            <ac:spMk id="12" creationId="{A6C1C729-C134-42DC-AF15-33B3DE9E4103}"/>
          </ac:spMkLst>
        </pc:spChg>
        <pc:spChg chg="add mod">
          <ac:chgData name="Carolina Kureczko" userId="S::ckureczko@ben.srscmat.co.uk::4628f8f5-3f56-4f7f-a6be-3a03ad345860" providerId="AD" clId="Web-{78B73E46-817A-B1B4-BF53-32B2F391D39D}" dt="2022-07-19T08:53:22.827" v="1486" actId="14100"/>
          <ac:spMkLst>
            <pc:docMk/>
            <pc:sldMk cId="2456634142" sldId="277"/>
            <ac:spMk id="13" creationId="{B15ED9F6-4F44-CA5D-059D-F89E715684CA}"/>
          </ac:spMkLst>
        </pc:spChg>
        <pc:graphicFrameChg chg="mod modGraphic">
          <ac:chgData name="Carolina Kureczko" userId="S::ckureczko@ben.srscmat.co.uk::4628f8f5-3f56-4f7f-a6be-3a03ad345860" providerId="AD" clId="Web-{78B73E46-817A-B1B4-BF53-32B2F391D39D}" dt="2022-07-19T08:52:23.325" v="1462"/>
          <ac:graphicFrameMkLst>
            <pc:docMk/>
            <pc:sldMk cId="2456634142" sldId="277"/>
            <ac:graphicFrameMk id="3" creationId="{1BF21BDA-1BA1-4801-A02A-F9272FE3DA90}"/>
          </ac:graphicFrameMkLst>
        </pc:graphicFrameChg>
        <pc:picChg chg="add mod">
          <ac:chgData name="Carolina Kureczko" userId="S::ckureczko@ben.srscmat.co.uk::4628f8f5-3f56-4f7f-a6be-3a03ad345860" providerId="AD" clId="Web-{78B73E46-817A-B1B4-BF53-32B2F391D39D}" dt="2022-07-19T08:47:27.755" v="900" actId="1076"/>
          <ac:picMkLst>
            <pc:docMk/>
            <pc:sldMk cId="2456634142" sldId="277"/>
            <ac:picMk id="4" creationId="{E271089D-7AED-59E4-D0CD-2A55A8DC8E2F}"/>
          </ac:picMkLst>
        </pc:picChg>
        <pc:picChg chg="add mod">
          <ac:chgData name="Carolina Kureczko" userId="S::ckureczko@ben.srscmat.co.uk::4628f8f5-3f56-4f7f-a6be-3a03ad345860" providerId="AD" clId="Web-{78B73E46-817A-B1B4-BF53-32B2F391D39D}" dt="2022-07-19T08:48:48.319" v="965" actId="1076"/>
          <ac:picMkLst>
            <pc:docMk/>
            <pc:sldMk cId="2456634142" sldId="277"/>
            <ac:picMk id="5" creationId="{2F4297E1-7BEA-FF83-44D4-3FF5F4A196DB}"/>
          </ac:picMkLst>
        </pc:picChg>
        <pc:picChg chg="add mod">
          <ac:chgData name="Carolina Kureczko" userId="S::ckureczko@ben.srscmat.co.uk::4628f8f5-3f56-4f7f-a6be-3a03ad345860" providerId="AD" clId="Web-{78B73E46-817A-B1B4-BF53-32B2F391D39D}" dt="2022-07-19T08:47:24.895" v="898" actId="1076"/>
          <ac:picMkLst>
            <pc:docMk/>
            <pc:sldMk cId="2456634142" sldId="277"/>
            <ac:picMk id="6" creationId="{C78323D8-383A-BD51-9E1F-8445DA547625}"/>
          </ac:picMkLst>
        </pc:picChg>
        <pc:cxnChg chg="add mod">
          <ac:chgData name="Carolina Kureczko" userId="S::ckureczko@ben.srscmat.co.uk::4628f8f5-3f56-4f7f-a6be-3a03ad345860" providerId="AD" clId="Web-{78B73E46-817A-B1B4-BF53-32B2F391D39D}" dt="2022-07-19T08:54:16.016" v="1504" actId="14100"/>
          <ac:cxnSpMkLst>
            <pc:docMk/>
            <pc:sldMk cId="2456634142" sldId="277"/>
            <ac:cxnSpMk id="14" creationId="{9A1FE0FD-3FBC-B76A-50B5-5E1DBC015312}"/>
          </ac:cxnSpMkLst>
        </pc:cxnChg>
        <pc:cxnChg chg="add mod">
          <ac:chgData name="Carolina Kureczko" userId="S::ckureczko@ben.srscmat.co.uk::4628f8f5-3f56-4f7f-a6be-3a03ad345860" providerId="AD" clId="Web-{78B73E46-817A-B1B4-BF53-32B2F391D39D}" dt="2022-07-19T08:53:58.453" v="1497" actId="14100"/>
          <ac:cxnSpMkLst>
            <pc:docMk/>
            <pc:sldMk cId="2456634142" sldId="277"/>
            <ac:cxnSpMk id="15" creationId="{D2E2B553-CEDA-28B3-92AC-8ECAE098EB18}"/>
          </ac:cxnSpMkLst>
        </pc:cxnChg>
        <pc:cxnChg chg="add mod">
          <ac:chgData name="Carolina Kureczko" userId="S::ckureczko@ben.srscmat.co.uk::4628f8f5-3f56-4f7f-a6be-3a03ad345860" providerId="AD" clId="Web-{78B73E46-817A-B1B4-BF53-32B2F391D39D}" dt="2022-07-19T08:54:10.094" v="1502" actId="14100"/>
          <ac:cxnSpMkLst>
            <pc:docMk/>
            <pc:sldMk cId="2456634142" sldId="277"/>
            <ac:cxnSpMk id="16" creationId="{7CFDE71F-68D7-0413-941B-B0C4EBC817CB}"/>
          </ac:cxnSpMkLst>
        </pc:cxnChg>
      </pc:sldChg>
      <pc:sldChg chg="addSp modSp">
        <pc:chgData name="Carolina Kureczko" userId="S::ckureczko@ben.srscmat.co.uk::4628f8f5-3f56-4f7f-a6be-3a03ad345860" providerId="AD" clId="Web-{78B73E46-817A-B1B4-BF53-32B2F391D39D}" dt="2022-07-19T09:00:27.323" v="1932"/>
        <pc:sldMkLst>
          <pc:docMk/>
          <pc:sldMk cId="2657019170" sldId="278"/>
        </pc:sldMkLst>
        <pc:graphicFrameChg chg="mod modGraphic">
          <ac:chgData name="Carolina Kureczko" userId="S::ckureczko@ben.srscmat.co.uk::4628f8f5-3f56-4f7f-a6be-3a03ad345860" providerId="AD" clId="Web-{78B73E46-817A-B1B4-BF53-32B2F391D39D}" dt="2022-07-19T09:00:27.323" v="1932"/>
          <ac:graphicFrameMkLst>
            <pc:docMk/>
            <pc:sldMk cId="2657019170" sldId="278"/>
            <ac:graphicFrameMk id="3" creationId="{1BF21BDA-1BA1-4801-A02A-F9272FE3DA90}"/>
          </ac:graphicFrameMkLst>
        </pc:graphicFrameChg>
        <pc:graphicFrameChg chg="add mod modGraphic">
          <ac:chgData name="Carolina Kureczko" userId="S::ckureczko@ben.srscmat.co.uk::4628f8f5-3f56-4f7f-a6be-3a03ad345860" providerId="AD" clId="Web-{78B73E46-817A-B1B4-BF53-32B2F391D39D}" dt="2022-07-19T08:59:07.493" v="1662"/>
          <ac:graphicFrameMkLst>
            <pc:docMk/>
            <pc:sldMk cId="2657019170" sldId="278"/>
            <ac:graphicFrameMk id="5" creationId="{3E53BD62-C111-0879-021F-A12263DED55C}"/>
          </ac:graphicFrameMkLst>
        </pc:graphicFrameChg>
      </pc:sldChg>
    </pc:docChg>
  </pc:docChgLst>
  <pc:docChgLst>
    <pc:chgData name="Carolina Kureczko" userId="S::ckureczko@ben.srscmat.co.uk::4628f8f5-3f56-4f7f-a6be-3a03ad345860" providerId="AD" clId="Web-{73D52DCC-CBCB-F695-2847-85CB3728016C}"/>
    <pc:docChg chg="addSld delSld modSld sldOrd addMainMaster">
      <pc:chgData name="Carolina Kureczko" userId="S::ckureczko@ben.srscmat.co.uk::4628f8f5-3f56-4f7f-a6be-3a03ad345860" providerId="AD" clId="Web-{73D52DCC-CBCB-F695-2847-85CB3728016C}" dt="2022-04-14T09:21:31.344" v="44"/>
      <pc:docMkLst>
        <pc:docMk/>
      </pc:docMkLst>
      <pc:sldChg chg="del">
        <pc:chgData name="Carolina Kureczko" userId="S::ckureczko@ben.srscmat.co.uk::4628f8f5-3f56-4f7f-a6be-3a03ad345860" providerId="AD" clId="Web-{73D52DCC-CBCB-F695-2847-85CB3728016C}" dt="2022-04-14T09:20:00.530" v="22"/>
        <pc:sldMkLst>
          <pc:docMk/>
          <pc:sldMk cId="3470680795" sldId="256"/>
        </pc:sldMkLst>
      </pc:sldChg>
      <pc:sldChg chg="del">
        <pc:chgData name="Carolina Kureczko" userId="S::ckureczko@ben.srscmat.co.uk::4628f8f5-3f56-4f7f-a6be-3a03ad345860" providerId="AD" clId="Web-{73D52DCC-CBCB-F695-2847-85CB3728016C}" dt="2022-04-14T09:20:03.202" v="25"/>
        <pc:sldMkLst>
          <pc:docMk/>
          <pc:sldMk cId="3133010006" sldId="259"/>
        </pc:sldMkLst>
      </pc:sldChg>
      <pc:sldChg chg="del">
        <pc:chgData name="Carolina Kureczko" userId="S::ckureczko@ben.srscmat.co.uk::4628f8f5-3f56-4f7f-a6be-3a03ad345860" providerId="AD" clId="Web-{73D52DCC-CBCB-F695-2847-85CB3728016C}" dt="2022-04-14T09:20:04.139" v="26"/>
        <pc:sldMkLst>
          <pc:docMk/>
          <pc:sldMk cId="2489369633" sldId="260"/>
        </pc:sldMkLst>
      </pc:sldChg>
      <pc:sldChg chg="del">
        <pc:chgData name="Carolina Kureczko" userId="S::ckureczko@ben.srscmat.co.uk::4628f8f5-3f56-4f7f-a6be-3a03ad345860" providerId="AD" clId="Web-{73D52DCC-CBCB-F695-2847-85CB3728016C}" dt="2022-04-14T09:20:46.702" v="38"/>
        <pc:sldMkLst>
          <pc:docMk/>
          <pc:sldMk cId="4173858862" sldId="265"/>
        </pc:sldMkLst>
      </pc:sldChg>
      <pc:sldChg chg="del">
        <pc:chgData name="Carolina Kureczko" userId="S::ckureczko@ben.srscmat.co.uk::4628f8f5-3f56-4f7f-a6be-3a03ad345860" providerId="AD" clId="Web-{73D52DCC-CBCB-F695-2847-85CB3728016C}" dt="2022-04-14T09:20:49.015" v="39"/>
        <pc:sldMkLst>
          <pc:docMk/>
          <pc:sldMk cId="2711417652" sldId="266"/>
        </pc:sldMkLst>
      </pc:sldChg>
      <pc:sldChg chg="del">
        <pc:chgData name="Carolina Kureczko" userId="S::ckureczko@ben.srscmat.co.uk::4628f8f5-3f56-4f7f-a6be-3a03ad345860" providerId="AD" clId="Web-{73D52DCC-CBCB-F695-2847-85CB3728016C}" dt="2022-04-14T09:20:01.342" v="23"/>
        <pc:sldMkLst>
          <pc:docMk/>
          <pc:sldMk cId="244487348" sldId="271"/>
        </pc:sldMkLst>
      </pc:sldChg>
      <pc:sldChg chg="del">
        <pc:chgData name="Carolina Kureczko" userId="S::ckureczko@ben.srscmat.co.uk::4628f8f5-3f56-4f7f-a6be-3a03ad345860" providerId="AD" clId="Web-{73D52DCC-CBCB-F695-2847-85CB3728016C}" dt="2022-04-14T09:20:02.358" v="24"/>
        <pc:sldMkLst>
          <pc:docMk/>
          <pc:sldMk cId="2311981538" sldId="272"/>
        </pc:sldMkLst>
      </pc:sldChg>
      <pc:sldChg chg="ord">
        <pc:chgData name="Carolina Kureczko" userId="S::ckureczko@ben.srscmat.co.uk::4628f8f5-3f56-4f7f-a6be-3a03ad345860" providerId="AD" clId="Web-{73D52DCC-CBCB-F695-2847-85CB3728016C}" dt="2022-04-14T09:21:31.344" v="44"/>
        <pc:sldMkLst>
          <pc:docMk/>
          <pc:sldMk cId="3741802264" sldId="275"/>
        </pc:sldMkLst>
      </pc:sldChg>
      <pc:sldChg chg="modSp">
        <pc:chgData name="Carolina Kureczko" userId="S::ckureczko@ben.srscmat.co.uk::4628f8f5-3f56-4f7f-a6be-3a03ad345860" providerId="AD" clId="Web-{73D52DCC-CBCB-F695-2847-85CB3728016C}" dt="2022-04-14T09:19:56.764" v="21"/>
        <pc:sldMkLst>
          <pc:docMk/>
          <pc:sldMk cId="3985302582" sldId="276"/>
        </pc:sldMkLst>
        <pc:spChg chg="mod">
          <ac:chgData name="Carolina Kureczko" userId="S::ckureczko@ben.srscmat.co.uk::4628f8f5-3f56-4f7f-a6be-3a03ad345860" providerId="AD" clId="Web-{73D52DCC-CBCB-F695-2847-85CB3728016C}" dt="2022-04-14T09:19:45.607" v="1" actId="20577"/>
          <ac:spMkLst>
            <pc:docMk/>
            <pc:sldMk cId="3985302582" sldId="276"/>
            <ac:spMk id="3" creationId="{C25CDF2E-525D-4A43-8E4E-9A0272DC171D}"/>
          </ac:spMkLst>
        </pc:spChg>
        <pc:graphicFrameChg chg="mod modGraphic">
          <ac:chgData name="Carolina Kureczko" userId="S::ckureczko@ben.srscmat.co.uk::4628f8f5-3f56-4f7f-a6be-3a03ad345860" providerId="AD" clId="Web-{73D52DCC-CBCB-F695-2847-85CB3728016C}" dt="2022-04-14T09:19:56.764" v="21"/>
          <ac:graphicFrameMkLst>
            <pc:docMk/>
            <pc:sldMk cId="3985302582" sldId="276"/>
            <ac:graphicFrameMk id="4" creationId="{98660D4C-B119-A586-64DB-EF51BCB990B0}"/>
          </ac:graphicFrameMkLst>
        </pc:graphicFrameChg>
      </pc:sldChg>
      <pc:sldChg chg="modSp add">
        <pc:chgData name="Carolina Kureczko" userId="S::ckureczko@ben.srscmat.co.uk::4628f8f5-3f56-4f7f-a6be-3a03ad345860" providerId="AD" clId="Web-{73D52DCC-CBCB-F695-2847-85CB3728016C}" dt="2022-04-14T09:20:14.389" v="28" actId="20577"/>
        <pc:sldMkLst>
          <pc:docMk/>
          <pc:sldMk cId="2456634142" sldId="277"/>
        </pc:sldMkLst>
        <pc:spChg chg="mod">
          <ac:chgData name="Carolina Kureczko" userId="S::ckureczko@ben.srscmat.co.uk::4628f8f5-3f56-4f7f-a6be-3a03ad345860" providerId="AD" clId="Web-{73D52DCC-CBCB-F695-2847-85CB3728016C}" dt="2022-04-14T09:20:14.389" v="28" actId="20577"/>
          <ac:spMkLst>
            <pc:docMk/>
            <pc:sldMk cId="2456634142" sldId="277"/>
            <ac:spMk id="2" creationId="{21311970-1A6E-49C1-A4D1-C09DC80A8B06}"/>
          </ac:spMkLst>
        </pc:spChg>
      </pc:sldChg>
      <pc:sldChg chg="modSp add ord">
        <pc:chgData name="Carolina Kureczko" userId="S::ckureczko@ben.srscmat.co.uk::4628f8f5-3f56-4f7f-a6be-3a03ad345860" providerId="AD" clId="Web-{73D52DCC-CBCB-F695-2847-85CB3728016C}" dt="2022-04-14T09:20:24.530" v="31" actId="20577"/>
        <pc:sldMkLst>
          <pc:docMk/>
          <pc:sldMk cId="2657019170" sldId="278"/>
        </pc:sldMkLst>
        <pc:spChg chg="mod">
          <ac:chgData name="Carolina Kureczko" userId="S::ckureczko@ben.srscmat.co.uk::4628f8f5-3f56-4f7f-a6be-3a03ad345860" providerId="AD" clId="Web-{73D52DCC-CBCB-F695-2847-85CB3728016C}" dt="2022-04-14T09:20:24.530" v="31" actId="20577"/>
          <ac:spMkLst>
            <pc:docMk/>
            <pc:sldMk cId="2657019170" sldId="278"/>
            <ac:spMk id="2" creationId="{21311970-1A6E-49C1-A4D1-C09DC80A8B06}"/>
          </ac:spMkLst>
        </pc:spChg>
      </pc:sldChg>
      <pc:sldChg chg="modSp add">
        <pc:chgData name="Carolina Kureczko" userId="S::ckureczko@ben.srscmat.co.uk::4628f8f5-3f56-4f7f-a6be-3a03ad345860" providerId="AD" clId="Web-{73D52DCC-CBCB-F695-2847-85CB3728016C}" dt="2022-04-14T09:21:05.390" v="40" actId="20577"/>
        <pc:sldMkLst>
          <pc:docMk/>
          <pc:sldMk cId="1876277699" sldId="279"/>
        </pc:sldMkLst>
        <pc:spChg chg="mod">
          <ac:chgData name="Carolina Kureczko" userId="S::ckureczko@ben.srscmat.co.uk::4628f8f5-3f56-4f7f-a6be-3a03ad345860" providerId="AD" clId="Web-{73D52DCC-CBCB-F695-2847-85CB3728016C}" dt="2022-04-14T09:21:05.390" v="40" actId="20577"/>
          <ac:spMkLst>
            <pc:docMk/>
            <pc:sldMk cId="1876277699" sldId="279"/>
            <ac:spMk id="2" creationId="{21311970-1A6E-49C1-A4D1-C09DC80A8B06}"/>
          </ac:spMkLst>
        </pc:spChg>
      </pc:sldChg>
      <pc:sldChg chg="modSp add">
        <pc:chgData name="Carolina Kureczko" userId="S::ckureczko@ben.srscmat.co.uk::4628f8f5-3f56-4f7f-a6be-3a03ad345860" providerId="AD" clId="Web-{73D52DCC-CBCB-F695-2847-85CB3728016C}" dt="2022-04-14T09:20:41.499" v="37" actId="20577"/>
        <pc:sldMkLst>
          <pc:docMk/>
          <pc:sldMk cId="627383874" sldId="280"/>
        </pc:sldMkLst>
        <pc:spChg chg="mod">
          <ac:chgData name="Carolina Kureczko" userId="S::ckureczko@ben.srscmat.co.uk::4628f8f5-3f56-4f7f-a6be-3a03ad345860" providerId="AD" clId="Web-{73D52DCC-CBCB-F695-2847-85CB3728016C}" dt="2022-04-14T09:20:41.499" v="37" actId="20577"/>
          <ac:spMkLst>
            <pc:docMk/>
            <pc:sldMk cId="627383874" sldId="280"/>
            <ac:spMk id="2" creationId="{21311970-1A6E-49C1-A4D1-C09DC80A8B06}"/>
          </ac:spMkLst>
        </pc:spChg>
      </pc:sldChg>
      <pc:sldChg chg="modSp add ord">
        <pc:chgData name="Carolina Kureczko" userId="S::ckureczko@ben.srscmat.co.uk::4628f8f5-3f56-4f7f-a6be-3a03ad345860" providerId="AD" clId="Web-{73D52DCC-CBCB-F695-2847-85CB3728016C}" dt="2022-04-14T09:21:15.219" v="43" actId="20577"/>
        <pc:sldMkLst>
          <pc:docMk/>
          <pc:sldMk cId="1587200870" sldId="281"/>
        </pc:sldMkLst>
        <pc:spChg chg="mod">
          <ac:chgData name="Carolina Kureczko" userId="S::ckureczko@ben.srscmat.co.uk::4628f8f5-3f56-4f7f-a6be-3a03ad345860" providerId="AD" clId="Web-{73D52DCC-CBCB-F695-2847-85CB3728016C}" dt="2022-04-14T09:21:15.219" v="43" actId="20577"/>
          <ac:spMkLst>
            <pc:docMk/>
            <pc:sldMk cId="1587200870" sldId="281"/>
            <ac:spMk id="2" creationId="{21311970-1A6E-49C1-A4D1-C09DC80A8B06}"/>
          </ac:spMkLst>
        </pc:spChg>
      </pc:sldChg>
      <pc:sldMasterChg chg="add addSldLayout">
        <pc:chgData name="Carolina Kureczko" userId="S::ckureczko@ben.srscmat.co.uk::4628f8f5-3f56-4f7f-a6be-3a03ad345860" providerId="AD" clId="Web-{73D52DCC-CBCB-F695-2847-85CB3728016C}" dt="2022-04-14T09:20:08.624" v="27"/>
        <pc:sldMasterMkLst>
          <pc:docMk/>
          <pc:sldMasterMk cId="3374828068" sldId="2147483672"/>
        </pc:sldMasterMkLst>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3356414403" sldId="2147483673"/>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4275845088" sldId="2147483674"/>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4064977055" sldId="2147483675"/>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1263229715" sldId="2147483676"/>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3486686915" sldId="2147483677"/>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3759823242" sldId="2147483678"/>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1054686393" sldId="2147483679"/>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1822790837" sldId="2147483680"/>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274396944" sldId="2147483681"/>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3370651897" sldId="2147483682"/>
          </pc:sldLayoutMkLst>
        </pc:sldLayoutChg>
        <pc:sldLayoutChg chg="add">
          <pc:chgData name="Carolina Kureczko" userId="S::ckureczko@ben.srscmat.co.uk::4628f8f5-3f56-4f7f-a6be-3a03ad345860" providerId="AD" clId="Web-{73D52DCC-CBCB-F695-2847-85CB3728016C}" dt="2022-04-14T09:20:08.624" v="27"/>
          <pc:sldLayoutMkLst>
            <pc:docMk/>
            <pc:sldMasterMk cId="3374828068" sldId="2147483672"/>
            <pc:sldLayoutMk cId="1866458616" sldId="2147483683"/>
          </pc:sldLayoutMkLst>
        </pc:sldLayoutChg>
      </pc:sldMasterChg>
    </pc:docChg>
  </pc:docChgLst>
  <pc:docChgLst>
    <pc:chgData name="Carolina Kureczko" userId="S::ckureczko@ben.srscmat.co.uk::4628f8f5-3f56-4f7f-a6be-3a03ad345860" providerId="AD" clId="Web-{A4E9D8EF-7F38-5DB9-D11A-E685272418C6}"/>
    <pc:docChg chg="modSld">
      <pc:chgData name="Carolina Kureczko" userId="S::ckureczko@ben.srscmat.co.uk::4628f8f5-3f56-4f7f-a6be-3a03ad345860" providerId="AD" clId="Web-{A4E9D8EF-7F38-5DB9-D11A-E685272418C6}" dt="2022-07-19T09:32:46.993" v="5"/>
      <pc:docMkLst>
        <pc:docMk/>
      </pc:docMkLst>
      <pc:sldChg chg="modSp">
        <pc:chgData name="Carolina Kureczko" userId="S::ckureczko@ben.srscmat.co.uk::4628f8f5-3f56-4f7f-a6be-3a03ad345860" providerId="AD" clId="Web-{A4E9D8EF-7F38-5DB9-D11A-E685272418C6}" dt="2022-07-19T09:32:46.993" v="5"/>
        <pc:sldMkLst>
          <pc:docMk/>
          <pc:sldMk cId="2657019170" sldId="278"/>
        </pc:sldMkLst>
        <pc:graphicFrameChg chg="mod modGraphic">
          <ac:chgData name="Carolina Kureczko" userId="S::ckureczko@ben.srscmat.co.uk::4628f8f5-3f56-4f7f-a6be-3a03ad345860" providerId="AD" clId="Web-{A4E9D8EF-7F38-5DB9-D11A-E685272418C6}" dt="2022-07-19T09:32:46.993" v="5"/>
          <ac:graphicFrameMkLst>
            <pc:docMk/>
            <pc:sldMk cId="2657019170" sldId="278"/>
            <ac:graphicFrameMk id="3" creationId="{1BF21BDA-1BA1-4801-A02A-F9272FE3DA90}"/>
          </ac:graphicFrameMkLst>
        </pc:graphicFrameChg>
      </pc:sldChg>
    </pc:docChg>
  </pc:docChgLst>
  <pc:docChgLst>
    <pc:chgData name="Carolina Kureczko" userId="S::ckureczko@ben.srscmat.co.uk::4628f8f5-3f56-4f7f-a6be-3a03ad345860" providerId="AD" clId="Web-{B5FAFDA0-40E3-553F-BE75-773A3DFD7F0B}"/>
    <pc:docChg chg="modSld sldOrd">
      <pc:chgData name="Carolina Kureczko" userId="S::ckureczko@ben.srscmat.co.uk::4628f8f5-3f56-4f7f-a6be-3a03ad345860" providerId="AD" clId="Web-{B5FAFDA0-40E3-553F-BE75-773A3DFD7F0B}" dt="2022-07-19T10:54:16.967" v="207"/>
      <pc:docMkLst>
        <pc:docMk/>
      </pc:docMkLst>
      <pc:sldChg chg="modSp">
        <pc:chgData name="Carolina Kureczko" userId="S::ckureczko@ben.srscmat.co.uk::4628f8f5-3f56-4f7f-a6be-3a03ad345860" providerId="AD" clId="Web-{B5FAFDA0-40E3-553F-BE75-773A3DFD7F0B}" dt="2022-07-19T10:48:34.993" v="32"/>
        <pc:sldMkLst>
          <pc:docMk/>
          <pc:sldMk cId="2456634142" sldId="277"/>
        </pc:sldMkLst>
        <pc:graphicFrameChg chg="mod modGraphic">
          <ac:chgData name="Carolina Kureczko" userId="S::ckureczko@ben.srscmat.co.uk::4628f8f5-3f56-4f7f-a6be-3a03ad345860" providerId="AD" clId="Web-{B5FAFDA0-40E3-553F-BE75-773A3DFD7F0B}" dt="2022-07-19T10:48:34.993" v="32"/>
          <ac:graphicFrameMkLst>
            <pc:docMk/>
            <pc:sldMk cId="2456634142" sldId="277"/>
            <ac:graphicFrameMk id="3" creationId="{1BF21BDA-1BA1-4801-A02A-F9272FE3DA90}"/>
          </ac:graphicFrameMkLst>
        </pc:graphicFrameChg>
      </pc:sldChg>
      <pc:sldChg chg="modSp ord">
        <pc:chgData name="Carolina Kureczko" userId="S::ckureczko@ben.srscmat.co.uk::4628f8f5-3f56-4f7f-a6be-3a03ad345860" providerId="AD" clId="Web-{B5FAFDA0-40E3-553F-BE75-773A3DFD7F0B}" dt="2022-07-19T10:54:16.967" v="207"/>
        <pc:sldMkLst>
          <pc:docMk/>
          <pc:sldMk cId="627383874" sldId="280"/>
        </pc:sldMkLst>
        <pc:graphicFrameChg chg="mod modGraphic">
          <ac:chgData name="Carolina Kureczko" userId="S::ckureczko@ben.srscmat.co.uk::4628f8f5-3f56-4f7f-a6be-3a03ad345860" providerId="AD" clId="Web-{B5FAFDA0-40E3-553F-BE75-773A3DFD7F0B}" dt="2022-07-19T10:54:16.967" v="207"/>
          <ac:graphicFrameMkLst>
            <pc:docMk/>
            <pc:sldMk cId="627383874" sldId="280"/>
            <ac:graphicFrameMk id="3" creationId="{1BF21BDA-1BA1-4801-A02A-F9272FE3DA9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18882C-7482-4959-A404-78074234213F}" type="doc">
      <dgm:prSet loTypeId="urn:microsoft.com/office/officeart/2005/8/layout/pyramid1" loCatId="pyramid" qsTypeId="urn:microsoft.com/office/officeart/2005/8/quickstyle/simple1" qsCatId="simple" csTypeId="urn:microsoft.com/office/officeart/2005/8/colors/colorful4" csCatId="colorful" phldr="0"/>
      <dgm:spPr/>
    </dgm:pt>
    <dgm:pt modelId="{32195B6B-8DB8-49CD-8719-B11F062271DE}">
      <dgm:prSet phldrT="[Text]" phldr="1"/>
      <dgm:spPr/>
      <dgm:t>
        <a:bodyPr/>
        <a:lstStyle/>
        <a:p>
          <a:endParaRPr lang="en-GB"/>
        </a:p>
      </dgm:t>
    </dgm:pt>
    <dgm:pt modelId="{0939538E-3B18-4539-AC1B-8DF543549138}" type="parTrans" cxnId="{1A795E3A-5F2F-4019-BEFE-EC4433E43A38}">
      <dgm:prSet/>
      <dgm:spPr/>
    </dgm:pt>
    <dgm:pt modelId="{23DEA95A-0C1F-4329-B074-6E6A56AE84ED}" type="sibTrans" cxnId="{1A795E3A-5F2F-4019-BEFE-EC4433E43A38}">
      <dgm:prSet/>
      <dgm:spPr/>
    </dgm:pt>
    <dgm:pt modelId="{F00AB133-39A0-484A-9284-175E7732C207}">
      <dgm:prSet phldrT="[Text]" phldr="1"/>
      <dgm:spPr/>
      <dgm:t>
        <a:bodyPr/>
        <a:lstStyle/>
        <a:p>
          <a:endParaRPr lang="en-GB"/>
        </a:p>
      </dgm:t>
    </dgm:pt>
    <dgm:pt modelId="{93B16D2D-98A1-48B3-B65E-0E451A4BED95}" type="parTrans" cxnId="{B02BEDAC-C442-49BE-9A02-479049EA9D03}">
      <dgm:prSet/>
      <dgm:spPr/>
    </dgm:pt>
    <dgm:pt modelId="{CF9EDC8C-1F79-4CBC-90B3-FD56D9133277}" type="sibTrans" cxnId="{B02BEDAC-C442-49BE-9A02-479049EA9D03}">
      <dgm:prSet/>
      <dgm:spPr/>
    </dgm:pt>
    <dgm:pt modelId="{656A5C71-F6F5-41D0-91CE-346C8C754659}">
      <dgm:prSet phldrT="[Text]" phldr="1"/>
      <dgm:spPr/>
      <dgm:t>
        <a:bodyPr/>
        <a:lstStyle/>
        <a:p>
          <a:endParaRPr lang="en-GB"/>
        </a:p>
      </dgm:t>
    </dgm:pt>
    <dgm:pt modelId="{EF0BAA3A-377F-4A78-8CFF-8D2EAA91A9D0}" type="parTrans" cxnId="{CB76703B-AEC5-4759-80A5-4F48DD4C7086}">
      <dgm:prSet/>
      <dgm:spPr/>
    </dgm:pt>
    <dgm:pt modelId="{63550EFA-0788-4062-B362-5396AF9A1D32}" type="sibTrans" cxnId="{CB76703B-AEC5-4759-80A5-4F48DD4C7086}">
      <dgm:prSet/>
      <dgm:spPr/>
    </dgm:pt>
    <dgm:pt modelId="{08EEFA15-B997-455A-A334-12D5559A84D1}" type="pres">
      <dgm:prSet presAssocID="{3E18882C-7482-4959-A404-78074234213F}" presName="Name0" presStyleCnt="0">
        <dgm:presLayoutVars>
          <dgm:dir/>
          <dgm:animLvl val="lvl"/>
          <dgm:resizeHandles val="exact"/>
        </dgm:presLayoutVars>
      </dgm:prSet>
      <dgm:spPr/>
    </dgm:pt>
    <dgm:pt modelId="{143814E2-1D32-4A6A-891D-96D6623589BD}" type="pres">
      <dgm:prSet presAssocID="{32195B6B-8DB8-49CD-8719-B11F062271DE}" presName="Name8" presStyleCnt="0"/>
      <dgm:spPr/>
    </dgm:pt>
    <dgm:pt modelId="{BBBA25AD-0BE9-4BB6-9273-288F78C3A2E8}" type="pres">
      <dgm:prSet presAssocID="{32195B6B-8DB8-49CD-8719-B11F062271DE}" presName="level" presStyleLbl="node1" presStyleIdx="0" presStyleCnt="3">
        <dgm:presLayoutVars>
          <dgm:chMax val="1"/>
          <dgm:bulletEnabled val="1"/>
        </dgm:presLayoutVars>
      </dgm:prSet>
      <dgm:spPr/>
    </dgm:pt>
    <dgm:pt modelId="{5DF89B21-BBAA-423D-9D49-DD90A3FD0EAD}" type="pres">
      <dgm:prSet presAssocID="{32195B6B-8DB8-49CD-8719-B11F062271DE}" presName="levelTx" presStyleLbl="revTx" presStyleIdx="0" presStyleCnt="0">
        <dgm:presLayoutVars>
          <dgm:chMax val="1"/>
          <dgm:bulletEnabled val="1"/>
        </dgm:presLayoutVars>
      </dgm:prSet>
      <dgm:spPr/>
    </dgm:pt>
    <dgm:pt modelId="{D96379FD-A9F7-46E5-8E51-37D32911F6AC}" type="pres">
      <dgm:prSet presAssocID="{F00AB133-39A0-484A-9284-175E7732C207}" presName="Name8" presStyleCnt="0"/>
      <dgm:spPr/>
    </dgm:pt>
    <dgm:pt modelId="{2EA53E83-DF08-4ADB-ACE7-35DBCDFAAE7C}" type="pres">
      <dgm:prSet presAssocID="{F00AB133-39A0-484A-9284-175E7732C207}" presName="level" presStyleLbl="node1" presStyleIdx="1" presStyleCnt="3">
        <dgm:presLayoutVars>
          <dgm:chMax val="1"/>
          <dgm:bulletEnabled val="1"/>
        </dgm:presLayoutVars>
      </dgm:prSet>
      <dgm:spPr/>
    </dgm:pt>
    <dgm:pt modelId="{5C1269D5-1FAE-4D5D-BE31-334DE62F1468}" type="pres">
      <dgm:prSet presAssocID="{F00AB133-39A0-484A-9284-175E7732C207}" presName="levelTx" presStyleLbl="revTx" presStyleIdx="0" presStyleCnt="0">
        <dgm:presLayoutVars>
          <dgm:chMax val="1"/>
          <dgm:bulletEnabled val="1"/>
        </dgm:presLayoutVars>
      </dgm:prSet>
      <dgm:spPr/>
    </dgm:pt>
    <dgm:pt modelId="{0E104534-5E50-423E-A6A4-3C0DB8CE8EBF}" type="pres">
      <dgm:prSet presAssocID="{656A5C71-F6F5-41D0-91CE-346C8C754659}" presName="Name8" presStyleCnt="0"/>
      <dgm:spPr/>
    </dgm:pt>
    <dgm:pt modelId="{52EE5E3F-D076-4329-9A64-D835091B97B0}" type="pres">
      <dgm:prSet presAssocID="{656A5C71-F6F5-41D0-91CE-346C8C754659}" presName="level" presStyleLbl="node1" presStyleIdx="2" presStyleCnt="3">
        <dgm:presLayoutVars>
          <dgm:chMax val="1"/>
          <dgm:bulletEnabled val="1"/>
        </dgm:presLayoutVars>
      </dgm:prSet>
      <dgm:spPr/>
    </dgm:pt>
    <dgm:pt modelId="{2EE74627-2229-4D1F-83CC-1598EE886C41}" type="pres">
      <dgm:prSet presAssocID="{656A5C71-F6F5-41D0-91CE-346C8C754659}" presName="levelTx" presStyleLbl="revTx" presStyleIdx="0" presStyleCnt="0">
        <dgm:presLayoutVars>
          <dgm:chMax val="1"/>
          <dgm:bulletEnabled val="1"/>
        </dgm:presLayoutVars>
      </dgm:prSet>
      <dgm:spPr/>
    </dgm:pt>
  </dgm:ptLst>
  <dgm:cxnLst>
    <dgm:cxn modelId="{28EFA600-59D2-4F68-84B3-6E3EC3E681BB}" type="presOf" srcId="{656A5C71-F6F5-41D0-91CE-346C8C754659}" destId="{52EE5E3F-D076-4329-9A64-D835091B97B0}" srcOrd="0" destOrd="0" presId="urn:microsoft.com/office/officeart/2005/8/layout/pyramid1"/>
    <dgm:cxn modelId="{05ABC413-5DDC-4271-BB43-285CB0589059}" type="presOf" srcId="{656A5C71-F6F5-41D0-91CE-346C8C754659}" destId="{2EE74627-2229-4D1F-83CC-1598EE886C41}" srcOrd="1" destOrd="0" presId="urn:microsoft.com/office/officeart/2005/8/layout/pyramid1"/>
    <dgm:cxn modelId="{CA5DC032-62E6-4C8F-8C1B-A010E2EDCBD4}" type="presOf" srcId="{3E18882C-7482-4959-A404-78074234213F}" destId="{08EEFA15-B997-455A-A334-12D5559A84D1}" srcOrd="0" destOrd="0" presId="urn:microsoft.com/office/officeart/2005/8/layout/pyramid1"/>
    <dgm:cxn modelId="{582B1736-3FF6-4DD7-ACC8-B2C38302FB81}" type="presOf" srcId="{F00AB133-39A0-484A-9284-175E7732C207}" destId="{5C1269D5-1FAE-4D5D-BE31-334DE62F1468}" srcOrd="1" destOrd="0" presId="urn:microsoft.com/office/officeart/2005/8/layout/pyramid1"/>
    <dgm:cxn modelId="{278EB437-79BE-4A62-A6FE-68A019BA45BF}" type="presOf" srcId="{F00AB133-39A0-484A-9284-175E7732C207}" destId="{2EA53E83-DF08-4ADB-ACE7-35DBCDFAAE7C}" srcOrd="0" destOrd="0" presId="urn:microsoft.com/office/officeart/2005/8/layout/pyramid1"/>
    <dgm:cxn modelId="{1A795E3A-5F2F-4019-BEFE-EC4433E43A38}" srcId="{3E18882C-7482-4959-A404-78074234213F}" destId="{32195B6B-8DB8-49CD-8719-B11F062271DE}" srcOrd="0" destOrd="0" parTransId="{0939538E-3B18-4539-AC1B-8DF543549138}" sibTransId="{23DEA95A-0C1F-4329-B074-6E6A56AE84ED}"/>
    <dgm:cxn modelId="{CB76703B-AEC5-4759-80A5-4F48DD4C7086}" srcId="{3E18882C-7482-4959-A404-78074234213F}" destId="{656A5C71-F6F5-41D0-91CE-346C8C754659}" srcOrd="2" destOrd="0" parTransId="{EF0BAA3A-377F-4A78-8CFF-8D2EAA91A9D0}" sibTransId="{63550EFA-0788-4062-B362-5396AF9A1D32}"/>
    <dgm:cxn modelId="{1E1CE19A-A274-4F4C-9A76-4363DFC112A1}" type="presOf" srcId="{32195B6B-8DB8-49CD-8719-B11F062271DE}" destId="{BBBA25AD-0BE9-4BB6-9273-288F78C3A2E8}" srcOrd="0" destOrd="0" presId="urn:microsoft.com/office/officeart/2005/8/layout/pyramid1"/>
    <dgm:cxn modelId="{B02BEDAC-C442-49BE-9A02-479049EA9D03}" srcId="{3E18882C-7482-4959-A404-78074234213F}" destId="{F00AB133-39A0-484A-9284-175E7732C207}" srcOrd="1" destOrd="0" parTransId="{93B16D2D-98A1-48B3-B65E-0E451A4BED95}" sibTransId="{CF9EDC8C-1F79-4CBC-90B3-FD56D9133277}"/>
    <dgm:cxn modelId="{63F1FDBD-D54E-4F91-B5C8-77623779A490}" type="presOf" srcId="{32195B6B-8DB8-49CD-8719-B11F062271DE}" destId="{5DF89B21-BBAA-423D-9D49-DD90A3FD0EAD}" srcOrd="1" destOrd="0" presId="urn:microsoft.com/office/officeart/2005/8/layout/pyramid1"/>
    <dgm:cxn modelId="{8BF73C6D-1557-4C08-A30E-C8876D5CCED4}" type="presParOf" srcId="{08EEFA15-B997-455A-A334-12D5559A84D1}" destId="{143814E2-1D32-4A6A-891D-96D6623589BD}" srcOrd="0" destOrd="0" presId="urn:microsoft.com/office/officeart/2005/8/layout/pyramid1"/>
    <dgm:cxn modelId="{75B1C082-9BBE-4D46-ADFD-89C99C8AC64C}" type="presParOf" srcId="{143814E2-1D32-4A6A-891D-96D6623589BD}" destId="{BBBA25AD-0BE9-4BB6-9273-288F78C3A2E8}" srcOrd="0" destOrd="0" presId="urn:microsoft.com/office/officeart/2005/8/layout/pyramid1"/>
    <dgm:cxn modelId="{FD8F36BA-3B5C-43A8-965C-091766D87124}" type="presParOf" srcId="{143814E2-1D32-4A6A-891D-96D6623589BD}" destId="{5DF89B21-BBAA-423D-9D49-DD90A3FD0EAD}" srcOrd="1" destOrd="0" presId="urn:microsoft.com/office/officeart/2005/8/layout/pyramid1"/>
    <dgm:cxn modelId="{99637F95-A868-4753-B45A-3D08F2164A33}" type="presParOf" srcId="{08EEFA15-B997-455A-A334-12D5559A84D1}" destId="{D96379FD-A9F7-46E5-8E51-37D32911F6AC}" srcOrd="1" destOrd="0" presId="urn:microsoft.com/office/officeart/2005/8/layout/pyramid1"/>
    <dgm:cxn modelId="{2559DD8B-5996-4DA3-AE2B-CA6BA71EE571}" type="presParOf" srcId="{D96379FD-A9F7-46E5-8E51-37D32911F6AC}" destId="{2EA53E83-DF08-4ADB-ACE7-35DBCDFAAE7C}" srcOrd="0" destOrd="0" presId="urn:microsoft.com/office/officeart/2005/8/layout/pyramid1"/>
    <dgm:cxn modelId="{9DEFAD65-A41C-4844-BBF8-9A67323D6D1B}" type="presParOf" srcId="{D96379FD-A9F7-46E5-8E51-37D32911F6AC}" destId="{5C1269D5-1FAE-4D5D-BE31-334DE62F1468}" srcOrd="1" destOrd="0" presId="urn:microsoft.com/office/officeart/2005/8/layout/pyramid1"/>
    <dgm:cxn modelId="{E89B64B9-8A7A-4469-9635-C9BBA63E4EE4}" type="presParOf" srcId="{08EEFA15-B997-455A-A334-12D5559A84D1}" destId="{0E104534-5E50-423E-A6A4-3C0DB8CE8EBF}" srcOrd="2" destOrd="0" presId="urn:microsoft.com/office/officeart/2005/8/layout/pyramid1"/>
    <dgm:cxn modelId="{68C3D43C-40FA-46BD-BD70-8FEC43845171}" type="presParOf" srcId="{0E104534-5E50-423E-A6A4-3C0DB8CE8EBF}" destId="{52EE5E3F-D076-4329-9A64-D835091B97B0}" srcOrd="0" destOrd="0" presId="urn:microsoft.com/office/officeart/2005/8/layout/pyramid1"/>
    <dgm:cxn modelId="{CB72998A-C81C-4121-B6FC-A31645E98B41}" type="presParOf" srcId="{0E104534-5E50-423E-A6A4-3C0DB8CE8EBF}" destId="{2EE74627-2229-4D1F-83CC-1598EE886C4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A25AD-0BE9-4BB6-9273-288F78C3A2E8}">
      <dsp:nvSpPr>
        <dsp:cNvPr id="0" name=""/>
        <dsp:cNvSpPr/>
      </dsp:nvSpPr>
      <dsp:spPr>
        <a:xfrm>
          <a:off x="1029730" y="0"/>
          <a:ext cx="1029730" cy="694038"/>
        </a:xfrm>
        <a:prstGeom prst="trapezoid">
          <a:avLst>
            <a:gd name="adj" fmla="val 74184"/>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GB" sz="3200" kern="1200"/>
        </a:p>
      </dsp:txBody>
      <dsp:txXfrm>
        <a:off x="1029730" y="0"/>
        <a:ext cx="1029730" cy="694038"/>
      </dsp:txXfrm>
    </dsp:sp>
    <dsp:sp modelId="{2EA53E83-DF08-4ADB-ACE7-35DBCDFAAE7C}">
      <dsp:nvSpPr>
        <dsp:cNvPr id="0" name=""/>
        <dsp:cNvSpPr/>
      </dsp:nvSpPr>
      <dsp:spPr>
        <a:xfrm>
          <a:off x="514865" y="694038"/>
          <a:ext cx="2059460" cy="694038"/>
        </a:xfrm>
        <a:prstGeom prst="trapezoid">
          <a:avLst>
            <a:gd name="adj" fmla="val 74184"/>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GB" sz="4200" kern="1200"/>
        </a:p>
      </dsp:txBody>
      <dsp:txXfrm>
        <a:off x="875270" y="694038"/>
        <a:ext cx="1338649" cy="694038"/>
      </dsp:txXfrm>
    </dsp:sp>
    <dsp:sp modelId="{52EE5E3F-D076-4329-9A64-D835091B97B0}">
      <dsp:nvSpPr>
        <dsp:cNvPr id="0" name=""/>
        <dsp:cNvSpPr/>
      </dsp:nvSpPr>
      <dsp:spPr>
        <a:xfrm>
          <a:off x="0" y="1388076"/>
          <a:ext cx="3089191" cy="694038"/>
        </a:xfrm>
        <a:prstGeom prst="trapezoid">
          <a:avLst>
            <a:gd name="adj" fmla="val 74184"/>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GB" sz="4200" kern="1200"/>
        </a:p>
      </dsp:txBody>
      <dsp:txXfrm>
        <a:off x="540608" y="1388076"/>
        <a:ext cx="2007974" cy="69403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9.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a:cs typeface="Calibri Light"/>
              </a:rPr>
              <a:t>Weekly Homework Grids</a:t>
            </a:r>
            <a:endParaRPr lang="en-GB"/>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9 BOOKLET </a:t>
            </a:r>
            <a:endParaRPr lang="en-US" dirty="0">
              <a:ea typeface="+mn-lt"/>
              <a:cs typeface="+mn-lt"/>
            </a:endParaRPr>
          </a:p>
          <a:p>
            <a:endParaRPr lang="en-US">
              <a:ea typeface="+mn-lt"/>
              <a:cs typeface="+mn-lt"/>
            </a:endParaRPr>
          </a:p>
          <a:p>
            <a:r>
              <a:rPr lang="en-US" b="1" dirty="0">
                <a:ea typeface="+mn-lt"/>
                <a:cs typeface="+mn-lt"/>
              </a:rPr>
              <a:t>Autumn Part 2</a:t>
            </a:r>
          </a:p>
          <a:p>
            <a:endParaRPr lang="en-US">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a:cs typeface="Calibri"/>
            </a:endParaRPr>
          </a:p>
        </p:txBody>
      </p:sp>
      <p:graphicFrame>
        <p:nvGraphicFramePr>
          <p:cNvPr id="4" name="Table 4">
            <a:extLst>
              <a:ext uri="{FF2B5EF4-FFF2-40B4-BE49-F238E27FC236}">
                <a16:creationId xmlns:a16="http://schemas.microsoft.com/office/drawing/2014/main" id="{98660D4C-B119-A586-64DB-EF51BCB990B0}"/>
              </a:ext>
            </a:extLst>
          </p:cNvPr>
          <p:cNvGraphicFramePr>
            <a:graphicFrameLocks noGrp="1"/>
          </p:cNvGraphicFramePr>
          <p:nvPr>
            <p:extLst>
              <p:ext uri="{D42A27DB-BD31-4B8C-83A1-F6EECF244321}">
                <p14:modId xmlns:p14="http://schemas.microsoft.com/office/powerpoint/2010/main" val="3672841456"/>
              </p:ext>
            </p:extLst>
          </p:nvPr>
        </p:nvGraphicFramePr>
        <p:xfrm>
          <a:off x="7762399" y="3591782"/>
          <a:ext cx="3135874" cy="2548494"/>
        </p:xfrm>
        <a:graphic>
          <a:graphicData uri="http://schemas.openxmlformats.org/drawingml/2006/table">
            <a:tbl>
              <a:tblPr firstRow="1" bandRow="1">
                <a:tableStyleId>{5940675A-B579-460E-94D1-54222C63F5DA}</a:tableStyleId>
              </a:tblPr>
              <a:tblGrid>
                <a:gridCol w="754731">
                  <a:extLst>
                    <a:ext uri="{9D8B030D-6E8A-4147-A177-3AD203B41FA5}">
                      <a16:colId xmlns:a16="http://schemas.microsoft.com/office/drawing/2014/main" val="162317930"/>
                    </a:ext>
                  </a:extLst>
                </a:gridCol>
                <a:gridCol w="2381143">
                  <a:extLst>
                    <a:ext uri="{9D8B030D-6E8A-4147-A177-3AD203B41FA5}">
                      <a16:colId xmlns:a16="http://schemas.microsoft.com/office/drawing/2014/main" val="2748156708"/>
                    </a:ext>
                  </a:extLst>
                </a:gridCol>
              </a:tblGrid>
              <a:tr h="424749">
                <a:tc>
                  <a:txBody>
                    <a:bodyPr/>
                    <a:lstStyle/>
                    <a:p>
                      <a:r>
                        <a:rPr lang="en-GB" dirty="0"/>
                        <a:t>Grid</a:t>
                      </a:r>
                    </a:p>
                  </a:txBody>
                  <a:tcPr/>
                </a:tc>
                <a:tc>
                  <a:txBody>
                    <a:bodyPr/>
                    <a:lstStyle/>
                    <a:p>
                      <a:r>
                        <a:rPr lang="en-GB" dirty="0"/>
                        <a:t>Comment</a:t>
                      </a:r>
                    </a:p>
                  </a:txBody>
                  <a:tcPr/>
                </a:tc>
                <a:extLst>
                  <a:ext uri="{0D108BD9-81ED-4DB2-BD59-A6C34878D82A}">
                    <a16:rowId xmlns:a16="http://schemas.microsoft.com/office/drawing/2014/main" val="1583078777"/>
                  </a:ext>
                </a:extLst>
              </a:tr>
              <a:tr h="435927">
                <a:tc>
                  <a:txBody>
                    <a:bodyPr/>
                    <a:lstStyle/>
                    <a:p>
                      <a:r>
                        <a:rPr lang="en-GB" dirty="0"/>
                        <a:t>1.6</a:t>
                      </a:r>
                    </a:p>
                  </a:txBody>
                  <a:tcPr/>
                </a:tc>
                <a:tc>
                  <a:txBody>
                    <a:bodyPr/>
                    <a:lstStyle/>
                    <a:p>
                      <a:endParaRPr lang="en-GB"/>
                    </a:p>
                  </a:txBody>
                  <a:tcPr/>
                </a:tc>
                <a:extLst>
                  <a:ext uri="{0D108BD9-81ED-4DB2-BD59-A6C34878D82A}">
                    <a16:rowId xmlns:a16="http://schemas.microsoft.com/office/drawing/2014/main" val="2363333608"/>
                  </a:ext>
                </a:extLst>
              </a:tr>
              <a:tr h="424749">
                <a:tc>
                  <a:txBody>
                    <a:bodyPr/>
                    <a:lstStyle/>
                    <a:p>
                      <a:r>
                        <a:rPr lang="en-GB" dirty="0"/>
                        <a:t>1.7</a:t>
                      </a:r>
                    </a:p>
                  </a:txBody>
                  <a:tcPr/>
                </a:tc>
                <a:tc>
                  <a:txBody>
                    <a:bodyPr/>
                    <a:lstStyle/>
                    <a:p>
                      <a:endParaRPr lang="en-GB"/>
                    </a:p>
                  </a:txBody>
                  <a:tcPr/>
                </a:tc>
                <a:extLst>
                  <a:ext uri="{0D108BD9-81ED-4DB2-BD59-A6C34878D82A}">
                    <a16:rowId xmlns:a16="http://schemas.microsoft.com/office/drawing/2014/main" val="3434905041"/>
                  </a:ext>
                </a:extLst>
              </a:tr>
              <a:tr h="424749">
                <a:tc>
                  <a:txBody>
                    <a:bodyPr/>
                    <a:lstStyle/>
                    <a:p>
                      <a:r>
                        <a:rPr lang="en-GB" dirty="0"/>
                        <a:t>1.8</a:t>
                      </a:r>
                    </a:p>
                  </a:txBody>
                  <a:tcPr/>
                </a:tc>
                <a:tc>
                  <a:txBody>
                    <a:bodyPr/>
                    <a:lstStyle/>
                    <a:p>
                      <a:endParaRPr lang="en-GB"/>
                    </a:p>
                  </a:txBody>
                  <a:tcPr/>
                </a:tc>
                <a:extLst>
                  <a:ext uri="{0D108BD9-81ED-4DB2-BD59-A6C34878D82A}">
                    <a16:rowId xmlns:a16="http://schemas.microsoft.com/office/drawing/2014/main" val="627307742"/>
                  </a:ext>
                </a:extLst>
              </a:tr>
              <a:tr h="413571">
                <a:tc>
                  <a:txBody>
                    <a:bodyPr/>
                    <a:lstStyle/>
                    <a:p>
                      <a:r>
                        <a:rPr lang="en-GB" dirty="0"/>
                        <a:t>1.9</a:t>
                      </a:r>
                    </a:p>
                  </a:txBody>
                  <a:tcPr/>
                </a:tc>
                <a:tc>
                  <a:txBody>
                    <a:bodyPr/>
                    <a:lstStyle/>
                    <a:p>
                      <a:endParaRPr lang="en-GB"/>
                    </a:p>
                  </a:txBody>
                  <a:tcPr/>
                </a:tc>
                <a:extLst>
                  <a:ext uri="{0D108BD9-81ED-4DB2-BD59-A6C34878D82A}">
                    <a16:rowId xmlns:a16="http://schemas.microsoft.com/office/drawing/2014/main" val="746181469"/>
                  </a:ext>
                </a:extLst>
              </a:tr>
              <a:tr h="424749">
                <a:tc>
                  <a:txBody>
                    <a:bodyPr/>
                    <a:lstStyle/>
                    <a:p>
                      <a:pPr lvl="0">
                        <a:buNone/>
                      </a:pPr>
                      <a:r>
                        <a:rPr lang="en-GB" dirty="0"/>
                        <a:t>1.10 </a:t>
                      </a:r>
                    </a:p>
                  </a:txBody>
                  <a:tcPr/>
                </a:tc>
                <a:tc>
                  <a:txBody>
                    <a:bodyPr/>
                    <a:lstStyle/>
                    <a:p>
                      <a:pPr lvl="0">
                        <a:buNone/>
                      </a:pPr>
                      <a:endParaRPr lang="en-GB"/>
                    </a:p>
                  </a:txBody>
                  <a:tcPr/>
                </a:tc>
                <a:extLst>
                  <a:ext uri="{0D108BD9-81ED-4DB2-BD59-A6C34878D82A}">
                    <a16:rowId xmlns:a16="http://schemas.microsoft.com/office/drawing/2014/main" val="3511531000"/>
                  </a:ext>
                </a:extLst>
              </a:tr>
            </a:tbl>
          </a:graphicData>
        </a:graphic>
      </p:graphicFrame>
    </p:spTree>
    <p:extLst>
      <p:ext uri="{BB962C8B-B14F-4D97-AF65-F5344CB8AC3E}">
        <p14:creationId xmlns:p14="http://schemas.microsoft.com/office/powerpoint/2010/main" val="3985302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Homework Grid							Autumn 1.9</a:t>
            </a:r>
          </a:p>
        </p:txBody>
      </p:sp>
      <p:graphicFrame>
        <p:nvGraphicFramePr>
          <p:cNvPr id="5" name="Table 4"/>
          <p:cNvGraphicFramePr>
            <a:graphicFrameLocks noGrp="1"/>
          </p:cNvGraphicFramePr>
          <p:nvPr>
            <p:extLst>
              <p:ext uri="{D42A27DB-BD31-4B8C-83A1-F6EECF244321}">
                <p14:modId xmlns:p14="http://schemas.microsoft.com/office/powerpoint/2010/main" val="3676723032"/>
              </p:ext>
            </p:extLst>
          </p:nvPr>
        </p:nvGraphicFramePr>
        <p:xfrm>
          <a:off x="165100" y="605366"/>
          <a:ext cx="11836401" cy="687554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gridSpan="2">
                  <a:txBody>
                    <a:bodyPr/>
                    <a:lstStyle/>
                    <a:p>
                      <a:pPr marL="0" marR="0" lvl="0" indent="0" algn="l" rtl="0" eaLnBrk="1" fontAlgn="auto" latinLnBrk="0" hangingPunct="1">
                        <a:lnSpc>
                          <a:spcPct val="100000"/>
                        </a:lnSpc>
                        <a:spcBef>
                          <a:spcPts val="0"/>
                        </a:spcBef>
                        <a:spcAft>
                          <a:spcPts val="0"/>
                        </a:spcAft>
                        <a:buFontTx/>
                        <a:buNone/>
                      </a:pPr>
                      <a:r>
                        <a:rPr lang="en-GB" sz="1600" b="1" i="1" dirty="0"/>
                        <a:t>1. Spelling, grammar and meaning </a:t>
                      </a:r>
                    </a:p>
                    <a:p>
                      <a:pPr marL="0" marR="0" lvl="0" indent="0" algn="l">
                        <a:lnSpc>
                          <a:spcPct val="100000"/>
                        </a:lnSpc>
                        <a:spcBef>
                          <a:spcPts val="0"/>
                        </a:spcBef>
                        <a:spcAft>
                          <a:spcPts val="0"/>
                        </a:spcAft>
                        <a:buFontTx/>
                        <a:buNone/>
                      </a:pPr>
                      <a:r>
                        <a:rPr lang="en-GB" sz="1200" dirty="0"/>
                        <a:t>Root words: i</a:t>
                      </a:r>
                      <a:r>
                        <a:rPr lang="en-GB" sz="1200" b="0" i="0" u="none" strike="noStrike" noProof="0" dirty="0">
                          <a:latin typeface="Calibri"/>
                        </a:rPr>
                        <a:t>n English grammar, a root is a word or portion of a word from which other words grow. </a:t>
                      </a:r>
                      <a:r>
                        <a:rPr lang="en-GB" sz="1200" b="0" i="0" u="none" strike="noStrike" noProof="0" dirty="0"/>
                        <a:t>Most words in the English language are based on words from ancient Greek and Latin e.g. the word benevolent had the Latin root word 'bene' meaning 'good' therefore it means 'well meaning and kind'. </a:t>
                      </a:r>
                      <a:endParaRPr lang="en-GB" sz="1200" dirty="0"/>
                    </a:p>
                    <a:p>
                      <a:pPr marL="0" marR="0" lvl="0" indent="0" algn="l">
                        <a:lnSpc>
                          <a:spcPct val="100000"/>
                        </a:lnSpc>
                        <a:spcBef>
                          <a:spcPts val="0"/>
                        </a:spcBef>
                        <a:spcAft>
                          <a:spcPts val="0"/>
                        </a:spcAft>
                        <a:buFontTx/>
                        <a:buNone/>
                      </a:pPr>
                      <a:r>
                        <a:rPr lang="en-GB" sz="1200" b="0" i="0" u="none" strike="noStrike" noProof="0" dirty="0"/>
                        <a:t>Find the meaning of the following </a:t>
                      </a:r>
                      <a:r>
                        <a:rPr lang="en-GB" sz="1200" b="1" i="0" u="none" strike="noStrike" noProof="0" dirty="0"/>
                        <a:t>Latin root words</a:t>
                      </a:r>
                      <a:r>
                        <a:rPr lang="en-GB" sz="1200" b="0" i="0" u="none" strike="noStrike" noProof="0" dirty="0"/>
                        <a:t> and find a word for an example: </a:t>
                      </a:r>
                    </a:p>
                    <a:p>
                      <a:pPr marL="0" marR="0" lvl="0" indent="0" algn="l">
                        <a:lnSpc>
                          <a:spcPct val="100000"/>
                        </a:lnSpc>
                        <a:spcBef>
                          <a:spcPts val="0"/>
                        </a:spcBef>
                        <a:spcAft>
                          <a:spcPts val="0"/>
                        </a:spcAft>
                        <a:buFontTx/>
                        <a:buNone/>
                      </a:pPr>
                      <a:endParaRPr lang="en-GB" sz="1600" b="0" i="0" u="none" strike="noStrike" noProof="0"/>
                    </a:p>
                    <a:p>
                      <a:pPr marL="0" marR="0" lvl="0" indent="0" algn="l">
                        <a:lnSpc>
                          <a:spcPct val="100000"/>
                        </a:lnSpc>
                        <a:spcBef>
                          <a:spcPts val="0"/>
                        </a:spcBef>
                        <a:spcAft>
                          <a:spcPts val="0"/>
                        </a:spcAft>
                        <a:buFontTx/>
                        <a:buNone/>
                      </a:pPr>
                      <a:r>
                        <a:rPr lang="en-GB" sz="1600" b="0" i="0" u="none" strike="noStrike" noProof="0" dirty="0"/>
                        <a:t>'</a:t>
                      </a:r>
                      <a:r>
                        <a:rPr lang="en-GB" sz="1600" b="0" i="0" u="none" strike="noStrike" noProof="0" dirty="0" err="1"/>
                        <a:t>dict</a:t>
                      </a:r>
                      <a:r>
                        <a:rPr lang="en-GB" sz="1600" b="0" i="0" u="none" strike="noStrike" noProof="0" dirty="0"/>
                        <a:t>' as in 'dictate' = _________________________________________________________</a:t>
                      </a:r>
                    </a:p>
                    <a:p>
                      <a:pPr marL="0" marR="0" lvl="0" indent="0" algn="l">
                        <a:lnSpc>
                          <a:spcPct val="100000"/>
                        </a:lnSpc>
                        <a:spcBef>
                          <a:spcPts val="0"/>
                        </a:spcBef>
                        <a:spcAft>
                          <a:spcPts val="0"/>
                        </a:spcAft>
                        <a:buFontTx/>
                        <a:buNone/>
                      </a:pPr>
                      <a:r>
                        <a:rPr lang="en-GB" sz="1600" b="0" i="0" u="none" strike="noStrike" noProof="0" dirty="0"/>
                        <a:t>'port' as in 'export' = _________________________________________________________</a:t>
                      </a:r>
                    </a:p>
                    <a:p>
                      <a:pPr marL="0" marR="0" lvl="0" indent="0" algn="l">
                        <a:lnSpc>
                          <a:spcPct val="100000"/>
                        </a:lnSpc>
                        <a:spcBef>
                          <a:spcPts val="0"/>
                        </a:spcBef>
                        <a:spcAft>
                          <a:spcPts val="0"/>
                        </a:spcAft>
                        <a:buFontTx/>
                        <a:buNone/>
                      </a:pPr>
                      <a:r>
                        <a:rPr lang="en-GB" sz="1600" b="0" i="0" u="none" strike="noStrike" noProof="0" dirty="0"/>
                        <a:t>'omni' as in omnivorous = _____________________________________________________</a:t>
                      </a:r>
                    </a:p>
                    <a:p>
                      <a:pPr marL="0" marR="0" lvl="0" indent="0" algn="l">
                        <a:lnSpc>
                          <a:spcPct val="100000"/>
                        </a:lnSpc>
                        <a:spcBef>
                          <a:spcPts val="0"/>
                        </a:spcBef>
                        <a:spcAft>
                          <a:spcPts val="0"/>
                        </a:spcAft>
                        <a:buFontTx/>
                        <a:buNone/>
                      </a:pPr>
                      <a:r>
                        <a:rPr lang="en-GB" sz="1200" b="1" i="0" u="none" strike="noStrike" noProof="0" dirty="0"/>
                        <a:t>Can you find one other?</a:t>
                      </a:r>
                    </a:p>
                    <a:p>
                      <a:pPr marL="0" marR="0" lvl="0" indent="0" algn="l">
                        <a:lnSpc>
                          <a:spcPct val="100000"/>
                        </a:lnSpc>
                        <a:spcBef>
                          <a:spcPts val="0"/>
                        </a:spcBef>
                        <a:spcAft>
                          <a:spcPts val="0"/>
                        </a:spcAft>
                        <a:buFontTx/>
                        <a:buNone/>
                      </a:pPr>
                      <a:r>
                        <a:rPr lang="en-GB" sz="1600" b="0" i="0" u="none" strike="noStrike" noProof="0" dirty="0"/>
                        <a:t>__________________________________________________________________________</a:t>
                      </a:r>
                    </a:p>
                  </a:txBody>
                  <a:tcPr/>
                </a:tc>
                <a:tc hMerge="1">
                  <a:txBody>
                    <a:bodyPr/>
                    <a:lstStyle/>
                    <a:p>
                      <a:pPr defTabSz="914400">
                        <a:buClrTx/>
                        <a:buSzTx/>
                        <a:tabLst/>
                        <a:defRPr/>
                      </a:pPr>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Pugnacious </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nchor="ctr"/>
                </a:tc>
                <a:extLst>
                  <a:ext uri="{0D108BD9-81ED-4DB2-BD59-A6C34878D82A}">
                    <a16:rowId xmlns:a16="http://schemas.microsoft.com/office/drawing/2014/main" val="3075240843"/>
                  </a:ext>
                </a:extLst>
              </a:tr>
              <a:tr h="3410608">
                <a:tc>
                  <a:txBody>
                    <a:bodyPr/>
                    <a:lstStyle/>
                    <a:p>
                      <a:r>
                        <a:rPr lang="en-GB" sz="1600" b="1" i="1" dirty="0"/>
                        <a:t>3.</a:t>
                      </a:r>
                      <a:r>
                        <a:rPr lang="en-GB" sz="1600" b="1" i="1" baseline="0" dirty="0"/>
                        <a:t> Reading Comprehension.</a:t>
                      </a:r>
                    </a:p>
                    <a:p>
                      <a:pPr lvl="0" algn="l">
                        <a:buNone/>
                      </a:pPr>
                      <a:r>
                        <a:rPr lang="en-GB" sz="1200" b="0" i="0" u="none" strike="noStrike" kern="1200" noProof="0" dirty="0">
                          <a:effectLst/>
                        </a:rPr>
                        <a:t>'Elizabeth, as they drove along, watched for the first appearance of Pemberley Woods with some perturbation; and when at length they turned in at the lodge, her spirits were in a high flutter. </a:t>
                      </a:r>
                      <a:endParaRPr lang="en-GB" sz="1200" dirty="0"/>
                    </a:p>
                    <a:p>
                      <a:pPr lvl="0" algn="l">
                        <a:buNone/>
                      </a:pPr>
                      <a:r>
                        <a:rPr lang="en-GB" sz="1200" b="0" i="0" u="none" strike="noStrike" kern="1200" noProof="0" dirty="0">
                          <a:effectLst/>
                        </a:rPr>
                        <a:t>The park was very large, and contained great variety of ground. They entered it in one of its lowest points, and drove for some time through a beautiful wood stretching over a wide extent.'</a:t>
                      </a:r>
                      <a:endParaRPr lang="en-GB" sz="1200" dirty="0"/>
                    </a:p>
                    <a:p>
                      <a:pPr algn="l"/>
                      <a:r>
                        <a:rPr lang="en-GB" sz="1400" b="1" i="0" kern="1200" baseline="0" dirty="0">
                          <a:solidFill>
                            <a:schemeClr val="tx1"/>
                          </a:solidFill>
                          <a:effectLst/>
                          <a:latin typeface="+mn-lt"/>
                          <a:ea typeface="+mn-ea"/>
                          <a:cs typeface="+mn-cs"/>
                        </a:rPr>
                        <a:t>How does Elizabeth feel in the extract? Explain</a:t>
                      </a:r>
                      <a:endParaRPr lang="en-GB" sz="1400" b="1"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4. Technique</a:t>
                      </a:r>
                    </a:p>
                    <a:p>
                      <a:r>
                        <a:rPr lang="en-GB" sz="1600" baseline="0" dirty="0"/>
                        <a:t>What is this technique?</a:t>
                      </a:r>
                    </a:p>
                    <a:p>
                      <a:pPr lvl="0">
                        <a:buNone/>
                      </a:pPr>
                      <a:r>
                        <a:rPr lang="en-GB" sz="1600" baseline="0" dirty="0"/>
                        <a:t> ____________</a:t>
                      </a:r>
                      <a:endParaRPr lang="en-GB"/>
                    </a:p>
                    <a:p>
                      <a:endParaRPr lang="en-GB" sz="1600" baseline="0"/>
                    </a:p>
                    <a:p>
                      <a:r>
                        <a:rPr lang="en-GB" sz="1600" baseline="0" dirty="0"/>
                        <a:t>What is the effect?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buNone/>
                      </a:pPr>
                      <a:r>
                        <a:rPr lang="en-GB" sz="1600" b="0" i="0" u="none" strike="noStrike" baseline="0" noProof="0" dirty="0">
                          <a:latin typeface="Calibri"/>
                        </a:rPr>
                        <a:t>________________________________________________________________________________________________________________________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a:lnSpc>
                          <a:spcPct val="100000"/>
                        </a:lnSpc>
                        <a:spcBef>
                          <a:spcPts val="0"/>
                        </a:spcBef>
                        <a:spcAft>
                          <a:spcPts val="0"/>
                        </a:spcAft>
                        <a:buNone/>
                      </a:pPr>
                      <a:r>
                        <a:rPr lang="en-GB" sz="1600" b="0" i="0" u="none" strike="noStrike" baseline="0" noProof="0" dirty="0">
                          <a:latin typeface="Calibri"/>
                        </a:rPr>
                        <a:t>Write a pitch to sell/persuade an audience to buy a pencil: </a:t>
                      </a:r>
                      <a:r>
                        <a:rPr lang="en-GB" sz="1600" b="1" i="0" u="none" strike="noStrike" baseline="0" noProof="0" dirty="0">
                          <a:latin typeface="Calibri"/>
                        </a:rPr>
                        <a:t>(use a pun)</a:t>
                      </a:r>
                      <a:endParaRPr lang="en-US" sz="1600" b="1" i="0" u="none" strike="noStrike" baseline="0" noProof="0" dirty="0">
                        <a:latin typeface="Calibri"/>
                      </a:endParaRPr>
                    </a:p>
                    <a:p>
                      <a:pPr marL="0" marR="0" lvl="0" indent="0" algn="l">
                        <a:lnSpc>
                          <a:spcPct val="100000"/>
                        </a:lnSpc>
                        <a:spcBef>
                          <a:spcPts val="0"/>
                        </a:spcBef>
                        <a:spcAft>
                          <a:spcPts val="0"/>
                        </a:spcAft>
                        <a:buNone/>
                      </a:pPr>
                      <a:endParaRPr lang="en-GB" sz="1600" b="0" i="0" u="none" strike="noStrike" baseline="0" noProof="0">
                        <a:latin typeface="Calibri"/>
                      </a:endParaRPr>
                    </a:p>
                    <a:p>
                      <a:pPr marL="0" marR="0" lvl="0" indent="0" algn="l">
                        <a:lnSpc>
                          <a:spcPct val="100000"/>
                        </a:lnSpc>
                        <a:spcBef>
                          <a:spcPts val="0"/>
                        </a:spcBef>
                        <a:spcAft>
                          <a:spcPts val="0"/>
                        </a:spcAft>
                        <a:buNone/>
                      </a:pPr>
                      <a:r>
                        <a:rPr lang="en-GB" sz="1600" b="0" i="0" u="none" strike="noStrike" baseline="0" noProof="0" dirty="0">
                          <a:latin typeface="Calibri"/>
                        </a:rPr>
                        <a:t>______________________________________________________________________________________________________________________________________________________________________________________________________________________________</a:t>
                      </a:r>
                    </a:p>
                    <a:p>
                      <a:pPr lvl="0">
                        <a:buNone/>
                      </a:pPr>
                      <a:r>
                        <a:rPr lang="en-GB" sz="1600" b="0" i="0" u="none" strike="noStrike" baseline="0" noProof="0" dirty="0">
                          <a:latin typeface="Calibri"/>
                        </a:rPr>
                        <a:t>____________________________________________________________________________________________________________________________________________________</a:t>
                      </a:r>
                    </a:p>
                    <a:p>
                      <a:pPr lvl="0">
                        <a:buNone/>
                      </a:pPr>
                      <a:endParaRPr lang="en-GB" sz="1600" b="0" i="0" u="none" strike="noStrike" baseline="0" noProof="0">
                        <a:latin typeface="Calibri"/>
                      </a:endParaRPr>
                    </a:p>
                  </a:txBody>
                  <a:tcPr/>
                </a:tc>
                <a:extLst>
                  <a:ext uri="{0D108BD9-81ED-4DB2-BD59-A6C34878D82A}">
                    <a16:rowId xmlns:a16="http://schemas.microsoft.com/office/drawing/2014/main" val="765756520"/>
                  </a:ext>
                </a:extLst>
              </a:tr>
            </a:tbl>
          </a:graphicData>
        </a:graphic>
      </p:graphicFrame>
      <p:pic>
        <p:nvPicPr>
          <p:cNvPr id="2" name="Picture 2" descr="A van parked in front of a bus&#10;&#10;Description generated with high confidence">
            <a:extLst>
              <a:ext uri="{FF2B5EF4-FFF2-40B4-BE49-F238E27FC236}">
                <a16:creationId xmlns:a16="http://schemas.microsoft.com/office/drawing/2014/main" id="{6E76CF6C-2831-4F96-8561-82CDF8777776}"/>
              </a:ext>
            </a:extLst>
          </p:cNvPr>
          <p:cNvPicPr>
            <a:picLocks noChangeAspect="1"/>
          </p:cNvPicPr>
          <p:nvPr/>
        </p:nvPicPr>
        <p:blipFill>
          <a:blip r:embed="rId2"/>
          <a:stretch>
            <a:fillRect/>
          </a:stretch>
        </p:blipFill>
        <p:spPr>
          <a:xfrm>
            <a:off x="6155724" y="3424936"/>
            <a:ext cx="1867930" cy="1789561"/>
          </a:xfrm>
          <a:prstGeom prst="rect">
            <a:avLst/>
          </a:prstGeom>
        </p:spPr>
      </p:pic>
    </p:spTree>
    <p:extLst>
      <p:ext uri="{BB962C8B-B14F-4D97-AF65-F5344CB8AC3E}">
        <p14:creationId xmlns:p14="http://schemas.microsoft.com/office/powerpoint/2010/main" val="28059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Autumn 1.9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187442555"/>
              </p:ext>
            </p:extLst>
          </p:nvPr>
        </p:nvGraphicFramePr>
        <p:xfrm>
          <a:off x="165100" y="605366"/>
          <a:ext cx="11836401" cy="621792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u="none" strike="noStrike" noProof="0" dirty="0">
                          <a:latin typeface="Arial" panose="020B0604020202020204" pitchFamily="34" charset="0"/>
                          <a:cs typeface="Arial" panose="020B0604020202020204" pitchFamily="34" charset="0"/>
                        </a:rPr>
                        <a:t>Themes are</a:t>
                      </a:r>
                      <a:r>
                        <a:rPr lang="en-GB" sz="1600" b="0" i="0" u="none" strike="noStrike" baseline="0" noProof="0" dirty="0">
                          <a:latin typeface="Arial" panose="020B0604020202020204" pitchFamily="34" charset="0"/>
                          <a:cs typeface="Arial" panose="020B0604020202020204" pitchFamily="34" charset="0"/>
                        </a:rPr>
                        <a:t> universal ideas that reappear throughout literature. How do the themes from ‘Of Mice and Men’ link to ‘Ghost Boys’? </a:t>
                      </a:r>
                    </a:p>
                    <a:p>
                      <a:pPr marL="0" marR="0" lvl="0" indent="0" algn="l" rtl="0" eaLnBrk="1" fontAlgn="auto" latinLnBrk="0" hangingPunct="1">
                        <a:lnSpc>
                          <a:spcPct val="100000"/>
                        </a:lnSpc>
                        <a:spcBef>
                          <a:spcPts val="0"/>
                        </a:spcBef>
                        <a:spcAft>
                          <a:spcPts val="0"/>
                        </a:spcAft>
                        <a:buClrTx/>
                        <a:buSzTx/>
                        <a:buFontTx/>
                        <a:buNone/>
                      </a:pPr>
                      <a:endParaRPr lang="en-GB" sz="1600" b="0" i="0" u="none" strike="noStrike" baseline="0" noProof="0" dirty="0">
                        <a:latin typeface="+mn-lt"/>
                      </a:endParaRPr>
                    </a:p>
                    <a:p>
                      <a:pPr marL="0" marR="0" lvl="0" indent="0" algn="l" rtl="0" eaLnBrk="1" fontAlgn="auto" latinLnBrk="0" hangingPunct="1">
                        <a:lnSpc>
                          <a:spcPct val="100000"/>
                        </a:lnSpc>
                        <a:spcBef>
                          <a:spcPts val="0"/>
                        </a:spcBef>
                        <a:spcAft>
                          <a:spcPts val="0"/>
                        </a:spcAft>
                        <a:buClrTx/>
                        <a:buSzTx/>
                        <a:buFontTx/>
                        <a:buNone/>
                      </a:pPr>
                      <a:endParaRPr lang="en-GB" sz="1600" b="0" i="0" u="none" strike="noStrike" baseline="0" noProof="0" dirty="0">
                        <a:latin typeface="+mn-lt"/>
                      </a:endParaRPr>
                    </a:p>
                    <a:p>
                      <a:pPr marL="0" marR="0" lvl="0" indent="0" algn="l" rtl="0" eaLnBrk="1" fontAlgn="auto" latinLnBrk="0" hangingPunct="1">
                        <a:lnSpc>
                          <a:spcPct val="100000"/>
                        </a:lnSpc>
                        <a:spcBef>
                          <a:spcPts val="0"/>
                        </a:spcBef>
                        <a:spcAft>
                          <a:spcPts val="0"/>
                        </a:spcAft>
                        <a:buClrTx/>
                        <a:buSzTx/>
                        <a:buFontTx/>
                        <a:buNone/>
                      </a:pPr>
                      <a:endParaRPr lang="en-GB" sz="1600" b="0" i="0" u="none" strike="noStrike" baseline="0" noProof="0" dirty="0">
                        <a:latin typeface="+mn-lt"/>
                      </a:endParaRPr>
                    </a:p>
                    <a:p>
                      <a:pPr marL="0" marR="0" lvl="0" indent="0" algn="l" rtl="0" eaLnBrk="1" fontAlgn="auto" latinLnBrk="0" hangingPunct="1">
                        <a:lnSpc>
                          <a:spcPct val="100000"/>
                        </a:lnSpc>
                        <a:spcBef>
                          <a:spcPts val="0"/>
                        </a:spcBef>
                        <a:spcAft>
                          <a:spcPts val="0"/>
                        </a:spcAft>
                        <a:buClrTx/>
                        <a:buSzTx/>
                        <a:buFontTx/>
                        <a:buNone/>
                      </a:pPr>
                      <a:r>
                        <a:rPr lang="en-GB" sz="1600" b="0" i="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0" i="0" baseline="0" dirty="0"/>
                    </a:p>
                    <a:p>
                      <a:pPr marL="0" marR="0" lvl="0" indent="0" algn="l" rtl="0" eaLnBrk="1" fontAlgn="auto" latinLnBrk="0" hangingPunct="1">
                        <a:lnSpc>
                          <a:spcPct val="100000"/>
                        </a:lnSpc>
                        <a:spcBef>
                          <a:spcPts val="0"/>
                        </a:spcBef>
                        <a:spcAft>
                          <a:spcPts val="0"/>
                        </a:spcAft>
                        <a:buClrTx/>
                        <a:buSzTx/>
                        <a:buFontTx/>
                        <a:buNone/>
                      </a:pPr>
                      <a:r>
                        <a:rPr lang="en-GB" sz="1600" b="0" i="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0" i="0" baseline="0" dirty="0"/>
                    </a:p>
                    <a:p>
                      <a:pPr marL="0" marR="0" lvl="0" indent="0" algn="l" rtl="0" eaLnBrk="1" fontAlgn="auto" latinLnBrk="0" hangingPunct="1">
                        <a:lnSpc>
                          <a:spcPct val="100000"/>
                        </a:lnSpc>
                        <a:spcBef>
                          <a:spcPts val="0"/>
                        </a:spcBef>
                        <a:spcAft>
                          <a:spcPts val="0"/>
                        </a:spcAft>
                        <a:buClrTx/>
                        <a:buSzTx/>
                        <a:buFontTx/>
                        <a:buNone/>
                      </a:pPr>
                      <a:endParaRPr lang="en-GB" sz="1600" b="0" i="0" baseline="0" dirty="0"/>
                    </a:p>
                    <a:p>
                      <a:pPr marL="0" marR="0" lvl="0" indent="0" algn="l" rtl="0" eaLnBrk="1" fontAlgn="auto" latinLnBrk="0" hangingPunct="1">
                        <a:lnSpc>
                          <a:spcPct val="100000"/>
                        </a:lnSpc>
                        <a:spcBef>
                          <a:spcPts val="0"/>
                        </a:spcBef>
                        <a:spcAft>
                          <a:spcPts val="0"/>
                        </a:spcAft>
                        <a:buClrTx/>
                        <a:buSzTx/>
                        <a:buFontTx/>
                        <a:buNone/>
                      </a:pPr>
                      <a:r>
                        <a:rPr lang="en-GB" sz="1600" b="0" i="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0" i="0" baseline="0" dirty="0"/>
                    </a:p>
                    <a:p>
                      <a:pPr marL="0" marR="0" lvl="0" indent="0" algn="l" rtl="0" eaLnBrk="1" fontAlgn="auto" latinLnBrk="0" hangingPunct="1">
                        <a:lnSpc>
                          <a:spcPct val="100000"/>
                        </a:lnSpc>
                        <a:spcBef>
                          <a:spcPts val="0"/>
                        </a:spcBef>
                        <a:spcAft>
                          <a:spcPts val="0"/>
                        </a:spcAft>
                        <a:buClrTx/>
                        <a:buSzTx/>
                        <a:buFontTx/>
                        <a:buNone/>
                      </a:pPr>
                      <a:r>
                        <a:rPr lang="en-GB" sz="1600" b="0" i="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0" i="0" u="none" strike="noStrike" baseline="0" noProof="0" dirty="0">
                        <a:latin typeface="+mn-lt"/>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Arial" panose="020B0604020202020204" pitchFamily="34" charset="0"/>
                          <a:cs typeface="Arial" panose="020B0604020202020204" pitchFamily="34" charset="0"/>
                        </a:rPr>
                        <a:t>When you were reading</a:t>
                      </a:r>
                      <a:r>
                        <a:rPr lang="en-GB" sz="1600" baseline="0" dirty="0">
                          <a:latin typeface="Arial" panose="020B0604020202020204" pitchFamily="34" charset="0"/>
                          <a:cs typeface="Arial" panose="020B0604020202020204" pitchFamily="34" charset="0"/>
                        </a:rPr>
                        <a:t> ‘Of Mice and Men’, you looked at narrative structures. In your own words, what happens in ‘Of Mice and Men’ at each stage of the novel (page 14 of your KB) </a:t>
                      </a:r>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r>
                        <a:rPr lang="en-GB" sz="1600" baseline="0" dirty="0"/>
                        <a:t>Exposition: ___________________________</a:t>
                      </a:r>
                    </a:p>
                    <a:p>
                      <a:pPr marL="0" marR="0" lvl="0" indent="0" algn="l" rtl="0" eaLnBrk="1" fontAlgn="auto" latinLnBrk="0" hangingPunct="1">
                        <a:lnSpc>
                          <a:spcPct val="100000"/>
                        </a:lnSpc>
                        <a:spcBef>
                          <a:spcPts val="0"/>
                        </a:spcBef>
                        <a:spcAft>
                          <a:spcPts val="0"/>
                        </a:spcAft>
                        <a:buClrTx/>
                        <a:buSzTx/>
                        <a:buFontTx/>
                        <a:buNone/>
                      </a:pPr>
                      <a:r>
                        <a:rPr lang="en-GB" sz="160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r>
                        <a:rPr lang="en-GB" sz="1600" baseline="0" dirty="0"/>
                        <a:t>Climax: ______________________________</a:t>
                      </a:r>
                    </a:p>
                    <a:p>
                      <a:pPr marL="0" marR="0" lvl="0" indent="0" algn="l" rtl="0" eaLnBrk="1" fontAlgn="auto" latinLnBrk="0" hangingPunct="1">
                        <a:lnSpc>
                          <a:spcPct val="100000"/>
                        </a:lnSpc>
                        <a:spcBef>
                          <a:spcPts val="0"/>
                        </a:spcBef>
                        <a:spcAft>
                          <a:spcPts val="0"/>
                        </a:spcAft>
                        <a:buClrTx/>
                        <a:buSzTx/>
                        <a:buFontTx/>
                        <a:buNone/>
                      </a:pPr>
                      <a:r>
                        <a:rPr lang="en-GB" sz="160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endParaRPr lang="en-GB" sz="1600" baseline="0" dirty="0"/>
                    </a:p>
                    <a:p>
                      <a:pPr marL="0" marR="0" lvl="0" indent="0" algn="l" rtl="0" eaLnBrk="1" fontAlgn="auto" latinLnBrk="0" hangingPunct="1">
                        <a:lnSpc>
                          <a:spcPct val="100000"/>
                        </a:lnSpc>
                        <a:spcBef>
                          <a:spcPts val="0"/>
                        </a:spcBef>
                        <a:spcAft>
                          <a:spcPts val="0"/>
                        </a:spcAft>
                        <a:buClrTx/>
                        <a:buSzTx/>
                        <a:buFontTx/>
                        <a:buNone/>
                      </a:pPr>
                      <a:r>
                        <a:rPr lang="en-GB" sz="1600" baseline="0" dirty="0"/>
                        <a:t>Resolution : _________________________</a:t>
                      </a:r>
                    </a:p>
                    <a:p>
                      <a:pPr marL="0" marR="0" lvl="0" indent="0" algn="l" rtl="0" eaLnBrk="1" fontAlgn="auto" latinLnBrk="0" hangingPunct="1">
                        <a:lnSpc>
                          <a:spcPct val="100000"/>
                        </a:lnSpc>
                        <a:spcBef>
                          <a:spcPts val="0"/>
                        </a:spcBef>
                        <a:spcAft>
                          <a:spcPts val="0"/>
                        </a:spcAft>
                        <a:buClrTx/>
                        <a:buSzTx/>
                        <a:buFontTx/>
                        <a:buNone/>
                      </a:pPr>
                      <a:r>
                        <a:rPr lang="en-GB" sz="1600" baseline="0" dirty="0"/>
                        <a:t>_______________________________________________________________________________________________________________</a:t>
                      </a:r>
                    </a:p>
                    <a:p>
                      <a:pPr marL="0" marR="0" lvl="0" indent="0" algn="l" rtl="0" eaLnBrk="1" fontAlgn="auto" latinLnBrk="0" hangingPunct="1">
                        <a:lnSpc>
                          <a:spcPct val="100000"/>
                        </a:lnSpc>
                        <a:spcBef>
                          <a:spcPts val="0"/>
                        </a:spcBef>
                        <a:spcAft>
                          <a:spcPts val="0"/>
                        </a:spcAft>
                        <a:buClrTx/>
                        <a:buSzTx/>
                        <a:buFontTx/>
                        <a:buNone/>
                      </a:pPr>
                      <a:r>
                        <a:rPr lang="en-GB" sz="1600" dirty="0"/>
                        <a:t> </a:t>
                      </a:r>
                      <a:endParaRPr lang="en-GB" sz="1600" b="0" i="0" u="none" strike="noStrike" noProof="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Arial"/>
                        </a:rPr>
                        <a:t>During your study of Grammar, you learned about using colons. Look at page 4 of your KB.</a:t>
                      </a:r>
                      <a:r>
                        <a:rPr lang="en-GB" sz="1600" b="0" i="0" u="none" strike="noStrike" baseline="0" noProof="0" dirty="0">
                          <a:latin typeface="Arial"/>
                        </a:rPr>
                        <a:t> An complete the following task.</a:t>
                      </a:r>
                    </a:p>
                    <a:p>
                      <a:pPr marL="0" marR="0" lvl="0" indent="0" algn="l">
                        <a:lnSpc>
                          <a:spcPct val="100000"/>
                        </a:lnSpc>
                        <a:spcBef>
                          <a:spcPts val="0"/>
                        </a:spcBef>
                        <a:spcAft>
                          <a:spcPts val="0"/>
                        </a:spcAft>
                        <a:buNone/>
                      </a:pPr>
                      <a:endParaRPr lang="en-GB" sz="1600" b="0" i="0" u="none" strike="noStrike" baseline="0" noProof="0" dirty="0">
                        <a:latin typeface="Arial"/>
                      </a:endParaRPr>
                    </a:p>
                    <a:p>
                      <a:pPr marL="0" marR="0" lvl="0" indent="0" algn="l">
                        <a:lnSpc>
                          <a:spcPct val="100000"/>
                        </a:lnSpc>
                        <a:spcBef>
                          <a:spcPts val="0"/>
                        </a:spcBef>
                        <a:spcAft>
                          <a:spcPts val="0"/>
                        </a:spcAft>
                        <a:buNone/>
                      </a:pPr>
                      <a:r>
                        <a:rPr lang="en-GB" sz="1600" b="0" i="0" u="none" strike="noStrike" baseline="0" noProof="0" dirty="0">
                          <a:latin typeface="Arial"/>
                        </a:rPr>
                        <a:t>How should you use colons? </a:t>
                      </a:r>
                      <a:endParaRPr lang="en-US" sz="1600" b="0" i="0" u="none" strike="noStrike" noProof="0" dirty="0">
                        <a:latin typeface="+mn-lt"/>
                      </a:endParaRPr>
                    </a:p>
                    <a:p>
                      <a:pPr marL="0" marR="0" lvl="0" indent="0" algn="l">
                        <a:lnSpc>
                          <a:spcPct val="100000"/>
                        </a:lnSpc>
                        <a:spcBef>
                          <a:spcPts val="0"/>
                        </a:spcBef>
                        <a:spcAft>
                          <a:spcPts val="0"/>
                        </a:spcAft>
                        <a:buNone/>
                      </a:pPr>
                      <a:r>
                        <a:rPr lang="en-GB" sz="1600" b="0" i="0" u="none" strike="noStrike" noProof="0" dirty="0">
                          <a:latin typeface="+mn-lt"/>
                        </a:rPr>
                        <a:t>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noProof="0" dirty="0">
                        <a:latin typeface="+mn-lt"/>
                      </a:endParaRPr>
                    </a:p>
                    <a:p>
                      <a:pPr marL="0" marR="0" lvl="0" indent="0" algn="l">
                        <a:lnSpc>
                          <a:spcPct val="100000"/>
                        </a:lnSpc>
                        <a:spcBef>
                          <a:spcPts val="0"/>
                        </a:spcBef>
                        <a:spcAft>
                          <a:spcPts val="0"/>
                        </a:spcAft>
                        <a:buNone/>
                      </a:pPr>
                      <a:r>
                        <a:rPr lang="en-GB" sz="1600" b="0" i="0" u="none" strike="noStrike" noProof="0" dirty="0">
                          <a:latin typeface="Arial" panose="020B0604020202020204" pitchFamily="34" charset="0"/>
                          <a:cs typeface="Arial" panose="020B0604020202020204" pitchFamily="34" charset="0"/>
                        </a:rPr>
                        <a:t>Explain</a:t>
                      </a:r>
                      <a:r>
                        <a:rPr lang="en-GB" sz="1600" b="0" i="0" u="none" strike="noStrike" baseline="0" noProof="0" dirty="0">
                          <a:latin typeface="Arial" panose="020B0604020202020204" pitchFamily="34" charset="0"/>
                          <a:cs typeface="Arial" panose="020B0604020202020204" pitchFamily="34" charset="0"/>
                        </a:rPr>
                        <a:t> why a colon has been used in the following sentence. </a:t>
                      </a:r>
                    </a:p>
                    <a:p>
                      <a:pPr marL="0" marR="0" lvl="0" indent="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1" i="0" kern="1200" dirty="0">
                          <a:solidFill>
                            <a:schemeClr val="tx1"/>
                          </a:solidFill>
                          <a:effectLst/>
                          <a:latin typeface="+mn-lt"/>
                          <a:ea typeface="+mn-ea"/>
                          <a:cs typeface="+mn-cs"/>
                        </a:rPr>
                        <a:t>Me and my sisters are really excited: we're going to Disneyland!</a:t>
                      </a:r>
                    </a:p>
                    <a:p>
                      <a:pPr marL="0" marR="0" lvl="0" indent="0" algn="l">
                        <a:lnSpc>
                          <a:spcPct val="100000"/>
                        </a:lnSpc>
                        <a:spcBef>
                          <a:spcPts val="0"/>
                        </a:spcBef>
                        <a:spcAft>
                          <a:spcPts val="0"/>
                        </a:spcAft>
                        <a:buNone/>
                      </a:pPr>
                      <a:r>
                        <a:rPr lang="en-GB" sz="18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pic>
        <p:nvPicPr>
          <p:cNvPr id="4" name="Picture 3"/>
          <p:cNvPicPr>
            <a:picLocks noChangeAspect="1"/>
          </p:cNvPicPr>
          <p:nvPr/>
        </p:nvPicPr>
        <p:blipFill>
          <a:blip r:embed="rId2"/>
          <a:stretch>
            <a:fillRect/>
          </a:stretch>
        </p:blipFill>
        <p:spPr>
          <a:xfrm>
            <a:off x="8143874" y="2235517"/>
            <a:ext cx="671879" cy="873443"/>
          </a:xfrm>
          <a:prstGeom prst="rect">
            <a:avLst/>
          </a:prstGeom>
        </p:spPr>
      </p:pic>
      <p:pic>
        <p:nvPicPr>
          <p:cNvPr id="6" name="Picture 5"/>
          <p:cNvPicPr>
            <a:picLocks noChangeAspect="1"/>
          </p:cNvPicPr>
          <p:nvPr/>
        </p:nvPicPr>
        <p:blipFill>
          <a:blip r:embed="rId3"/>
          <a:stretch>
            <a:fillRect/>
          </a:stretch>
        </p:blipFill>
        <p:spPr>
          <a:xfrm>
            <a:off x="165100" y="1830298"/>
            <a:ext cx="1082040" cy="4855828"/>
          </a:xfrm>
          <a:prstGeom prst="rect">
            <a:avLst/>
          </a:prstGeom>
        </p:spPr>
      </p:pic>
    </p:spTree>
    <p:extLst>
      <p:ext uri="{BB962C8B-B14F-4D97-AF65-F5344CB8AC3E}">
        <p14:creationId xmlns:p14="http://schemas.microsoft.com/office/powerpoint/2010/main" val="1876277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7" y="103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Homework Grid							Autumn 1.10</a:t>
            </a:r>
          </a:p>
        </p:txBody>
      </p:sp>
      <p:graphicFrame>
        <p:nvGraphicFramePr>
          <p:cNvPr id="5" name="Table 4"/>
          <p:cNvGraphicFramePr>
            <a:graphicFrameLocks noGrp="1"/>
          </p:cNvGraphicFramePr>
          <p:nvPr>
            <p:extLst>
              <p:ext uri="{D42A27DB-BD31-4B8C-83A1-F6EECF244321}">
                <p14:modId xmlns:p14="http://schemas.microsoft.com/office/powerpoint/2010/main" val="4037608613"/>
              </p:ext>
            </p:extLst>
          </p:nvPr>
        </p:nvGraphicFramePr>
        <p:xfrm>
          <a:off x="154802" y="440610"/>
          <a:ext cx="11913660" cy="6400800"/>
        </p:xfrm>
        <a:graphic>
          <a:graphicData uri="http://schemas.openxmlformats.org/drawingml/2006/table">
            <a:tbl>
              <a:tblPr firstRow="1" bandRow="1">
                <a:tableStyleId>{5940675A-B579-460E-94D1-54222C63F5DA}</a:tableStyleId>
              </a:tblPr>
              <a:tblGrid>
                <a:gridCol w="3971220">
                  <a:extLst>
                    <a:ext uri="{9D8B030D-6E8A-4147-A177-3AD203B41FA5}">
                      <a16:colId xmlns:a16="http://schemas.microsoft.com/office/drawing/2014/main" val="165332826"/>
                    </a:ext>
                  </a:extLst>
                </a:gridCol>
                <a:gridCol w="3971220">
                  <a:extLst>
                    <a:ext uri="{9D8B030D-6E8A-4147-A177-3AD203B41FA5}">
                      <a16:colId xmlns:a16="http://schemas.microsoft.com/office/drawing/2014/main" val="3332211594"/>
                    </a:ext>
                  </a:extLst>
                </a:gridCol>
                <a:gridCol w="3971220">
                  <a:extLst>
                    <a:ext uri="{9D8B030D-6E8A-4147-A177-3AD203B41FA5}">
                      <a16:colId xmlns:a16="http://schemas.microsoft.com/office/drawing/2014/main" val="374417020"/>
                    </a:ext>
                  </a:extLst>
                </a:gridCol>
              </a:tblGrid>
              <a:tr h="28692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r>
                        <a:rPr lang="en-GB" sz="1600"/>
                        <a:t>Correct the missing capital letters. Explain your changes:</a:t>
                      </a:r>
                    </a:p>
                    <a:p>
                      <a:pPr marL="0" marR="0" lvl="0" indent="0" algn="l" rtl="0" eaLnBrk="1" fontAlgn="auto" latinLnBrk="0" hangingPunct="1">
                        <a:lnSpc>
                          <a:spcPct val="100000"/>
                        </a:lnSpc>
                        <a:spcBef>
                          <a:spcPts val="0"/>
                        </a:spcBef>
                        <a:spcAft>
                          <a:spcPts val="0"/>
                        </a:spcAft>
                        <a:buFontTx/>
                        <a:buNone/>
                      </a:pPr>
                      <a:r>
                        <a:rPr lang="en-GB" sz="1600"/>
                        <a:t>1. john went to the closest shop. </a:t>
                      </a:r>
                    </a:p>
                    <a:p>
                      <a:pPr marL="0" marR="0" lvl="0" indent="0" algn="l">
                        <a:lnSpc>
                          <a:spcPct val="100000"/>
                        </a:lnSpc>
                        <a:spcBef>
                          <a:spcPts val="0"/>
                        </a:spcBef>
                        <a:spcAft>
                          <a:spcPts val="0"/>
                        </a:spcAft>
                        <a:buFontTx/>
                        <a:buNone/>
                      </a:pPr>
                      <a:r>
                        <a:rPr lang="en-GB" sz="1600"/>
                        <a:t>_____________________________________</a:t>
                      </a:r>
                    </a:p>
                    <a:p>
                      <a:pPr marL="0" marR="0" lvl="0" indent="0" algn="l" defTabSz="914400">
                        <a:lnSpc>
                          <a:spcPct val="100000"/>
                        </a:lnSpc>
                        <a:spcBef>
                          <a:spcPts val="0"/>
                        </a:spcBef>
                        <a:spcAft>
                          <a:spcPts val="0"/>
                        </a:spcAft>
                        <a:buClrTx/>
                        <a:buSzTx/>
                        <a:buFontTx/>
                        <a:buNone/>
                        <a:tabLst/>
                        <a:defRPr/>
                      </a:pPr>
                      <a:r>
                        <a:rPr lang="en-GB" sz="1600"/>
                        <a:t>_____________________________________</a:t>
                      </a:r>
                    </a:p>
                    <a:p>
                      <a:pPr marL="0" marR="0" lvl="0" indent="0" algn="l">
                        <a:lnSpc>
                          <a:spcPct val="100000"/>
                        </a:lnSpc>
                        <a:spcBef>
                          <a:spcPts val="0"/>
                        </a:spcBef>
                        <a:spcAft>
                          <a:spcPts val="0"/>
                        </a:spcAft>
                        <a:buFontTx/>
                        <a:buNone/>
                      </a:pPr>
                      <a:r>
                        <a:rPr lang="en-GB" sz="1600"/>
                        <a:t>2. My favourite book is 'the jungle book'. </a:t>
                      </a:r>
                    </a:p>
                    <a:p>
                      <a:pPr marL="0" marR="0" lvl="0" indent="0" algn="l">
                        <a:lnSpc>
                          <a:spcPct val="100000"/>
                        </a:lnSpc>
                        <a:spcBef>
                          <a:spcPts val="0"/>
                        </a:spcBef>
                        <a:spcAft>
                          <a:spcPts val="0"/>
                        </a:spcAft>
                        <a:buFontTx/>
                        <a:buNone/>
                      </a:pPr>
                      <a:r>
                        <a:rPr lang="en-GB" sz="1600"/>
                        <a:t>__________________________________________________________________________</a:t>
                      </a:r>
                    </a:p>
                    <a:p>
                      <a:pPr marL="0" marR="0" lvl="0" indent="0" algn="l">
                        <a:lnSpc>
                          <a:spcPct val="100000"/>
                        </a:lnSpc>
                        <a:spcBef>
                          <a:spcPts val="0"/>
                        </a:spcBef>
                        <a:spcAft>
                          <a:spcPts val="0"/>
                        </a:spcAft>
                        <a:buFontTx/>
                        <a:buNone/>
                      </a:pPr>
                      <a:r>
                        <a:rPr lang="en-GB" sz="1600"/>
                        <a:t>3. cats are awesome! </a:t>
                      </a:r>
                    </a:p>
                    <a:p>
                      <a:pPr marL="0" marR="0" lvl="0" indent="0" algn="l">
                        <a:lnSpc>
                          <a:spcPct val="100000"/>
                        </a:lnSpc>
                        <a:spcBef>
                          <a:spcPts val="0"/>
                        </a:spcBef>
                        <a:spcAft>
                          <a:spcPts val="0"/>
                        </a:spcAft>
                        <a:buFontTx/>
                        <a:buNone/>
                      </a:pPr>
                      <a:r>
                        <a:rPr lang="en-GB" sz="1600"/>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a:lnSpc>
                          <a:spcPct val="100000"/>
                        </a:lnSpc>
                        <a:spcBef>
                          <a:spcPts val="0"/>
                        </a:spcBef>
                        <a:spcAft>
                          <a:spcPts val="0"/>
                        </a:spcAft>
                        <a:buNone/>
                      </a:pPr>
                      <a:r>
                        <a:rPr lang="en-GB" sz="1600"/>
                        <a:t>Explain why the comma is needed:</a:t>
                      </a: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______________________________________________________________________________________________________________</a:t>
                      </a:r>
                    </a:p>
                    <a:p>
                      <a:pPr marL="0" marR="0" lvl="0" indent="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Prejudice</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334844">
                <a:tc>
                  <a:txBody>
                    <a:bodyPr/>
                    <a:lstStyle/>
                    <a:p>
                      <a:r>
                        <a:rPr lang="en-GB" sz="1600" b="1" i="1"/>
                        <a:t>4.</a:t>
                      </a:r>
                      <a:r>
                        <a:rPr lang="en-GB" sz="1600" b="1" i="1" baseline="0"/>
                        <a:t> Reading Comprehension.</a:t>
                      </a:r>
                    </a:p>
                    <a:p>
                      <a:pPr marL="0" marR="0" lvl="0" indent="0" algn="l" rtl="0" eaLnBrk="1" fontAlgn="auto" latinLnBrk="0" hangingPunct="1">
                        <a:lnSpc>
                          <a:spcPct val="100000"/>
                        </a:lnSpc>
                        <a:spcBef>
                          <a:spcPts val="0"/>
                        </a:spcBef>
                        <a:spcAft>
                          <a:spcPts val="0"/>
                        </a:spcAft>
                        <a:buFontTx/>
                        <a:buNone/>
                      </a:pPr>
                      <a:r>
                        <a:rPr lang="en-GB" sz="1200" b="1" baseline="0"/>
                        <a:t>What can you infer about the situation based on these first lines from the 'Reluctant Fundamentalist' by Hamid?</a:t>
                      </a:r>
                    </a:p>
                    <a:p>
                      <a:pPr marL="0" marR="0" lvl="0" indent="0" algn="l">
                        <a:lnSpc>
                          <a:spcPct val="100000"/>
                        </a:lnSpc>
                        <a:spcBef>
                          <a:spcPts val="0"/>
                        </a:spcBef>
                        <a:spcAft>
                          <a:spcPts val="0"/>
                        </a:spcAft>
                        <a:buFontTx/>
                        <a:buNone/>
                      </a:pPr>
                      <a:endParaRPr lang="en-GB" sz="1200" b="1" baseline="0"/>
                    </a:p>
                    <a:p>
                      <a:pPr lvl="0" algn="ctr">
                        <a:buNone/>
                      </a:pPr>
                      <a:r>
                        <a:rPr lang="en-GB" sz="1200" b="0" i="0" u="none" strike="noStrike" kern="1200" noProof="0">
                          <a:effectLst/>
                        </a:rPr>
                        <a:t>'Excuse me, sir, but may I be of assistance? Ah, I see I have alarmed you. Do not be frightened by my beard: I am a lover of America.'</a:t>
                      </a: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r>
                        <a:rPr lang="en-GB" sz="1600" b="0" i="0" u="none" strike="noStrike" kern="1200" noProof="0">
                          <a:solidFill>
                            <a:schemeClr val="tx1"/>
                          </a:solidFill>
                          <a:effectLst/>
                          <a:latin typeface="Calibri"/>
                        </a:rPr>
                        <a:t>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rtl="0" eaLnBrk="1" fontAlgn="auto" latinLnBrk="0" hangingPunct="1">
                        <a:lnSpc>
                          <a:spcPct val="100000"/>
                        </a:lnSpc>
                        <a:spcBef>
                          <a:spcPts val="0"/>
                        </a:spcBef>
                        <a:spcAft>
                          <a:spcPts val="0"/>
                        </a:spcAft>
                        <a:buFontTx/>
                        <a:buNone/>
                      </a:pPr>
                      <a:r>
                        <a:rPr lang="en-GB" sz="1600" b="1" i="1"/>
                        <a:t>Move it now! Move it now!</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rtl="0" eaLnBrk="1" fontAlgn="auto" latinLnBrk="0" hangingPunct="1">
                        <a:lnSpc>
                          <a:spcPct val="100000"/>
                        </a:lnSpc>
                        <a:spcBef>
                          <a:spcPts val="0"/>
                        </a:spcBef>
                        <a:spcAft>
                          <a:spcPts val="0"/>
                        </a:spcAft>
                        <a:buFontTx/>
                        <a:buNone/>
                      </a:pPr>
                      <a:r>
                        <a:rPr lang="en-GB" sz="1200"/>
                        <a:t>Write the opening to a speech addressing the below issue:</a:t>
                      </a:r>
                    </a:p>
                    <a:p>
                      <a:pPr marL="0" marR="0" lvl="0" indent="0" algn="l" rtl="0" eaLnBrk="1" fontAlgn="auto" latinLnBrk="0" hangingPunct="1">
                        <a:lnSpc>
                          <a:spcPct val="100000"/>
                        </a:lnSpc>
                        <a:spcBef>
                          <a:spcPts val="0"/>
                        </a:spcBef>
                        <a:spcAft>
                          <a:spcPts val="0"/>
                        </a:spcAft>
                        <a:buFontTx/>
                        <a:buNone/>
                      </a:pPr>
                      <a:r>
                        <a:rPr lang="en-GB" sz="1400" b="1" i="1"/>
                        <a:t>'It is hard to be the real you in a world that constantly demands for someone else.' </a:t>
                      </a:r>
                      <a:r>
                        <a:rPr lang="en-GB" sz="1600"/>
                        <a:t> </a:t>
                      </a:r>
                    </a:p>
                    <a:p>
                      <a:pPr lvl="0" algn="l">
                        <a:lnSpc>
                          <a:spcPct val="100000"/>
                        </a:lnSpc>
                        <a:spcBef>
                          <a:spcPts val="0"/>
                        </a:spcBef>
                        <a:spcAft>
                          <a:spcPts val="0"/>
                        </a:spcAft>
                        <a:buNone/>
                      </a:pPr>
                      <a:r>
                        <a:rPr lang="en-GB" sz="1600" b="0" i="0" u="none" strike="noStrike" noProof="0">
                          <a:solidFill>
                            <a:schemeClr val="tx1"/>
                          </a:solidFill>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lgn="l">
                        <a:lnSpc>
                          <a:spcPct val="100000"/>
                        </a:lnSpc>
                        <a:spcBef>
                          <a:spcPts val="0"/>
                        </a:spcBef>
                        <a:spcAft>
                          <a:spcPts val="0"/>
                        </a:spcAft>
                        <a:buNone/>
                      </a:pPr>
                      <a:r>
                        <a:rPr lang="en-GB" sz="1400" b="1" i="1" u="none" strike="noStrike" noProof="0">
                          <a:solidFill>
                            <a:schemeClr val="tx1"/>
                          </a:solidFill>
                          <a:latin typeface="Calibri"/>
                        </a:rPr>
                        <a:t>(You can write a full version for We Are Writers)</a:t>
                      </a:r>
                    </a:p>
                  </a:txBody>
                  <a:tcPr/>
                </a:tc>
                <a:extLst>
                  <a:ext uri="{0D108BD9-81ED-4DB2-BD59-A6C34878D82A}">
                    <a16:rowId xmlns:a16="http://schemas.microsoft.com/office/drawing/2014/main" val="765756520"/>
                  </a:ext>
                </a:extLst>
              </a:tr>
            </a:tbl>
          </a:graphicData>
        </a:graphic>
      </p:graphicFrame>
      <p:pic>
        <p:nvPicPr>
          <p:cNvPr id="3" name="Picture 5" descr="A sign on a pole&#10;&#10;Description generated with very high confidence">
            <a:extLst>
              <a:ext uri="{FF2B5EF4-FFF2-40B4-BE49-F238E27FC236}">
                <a16:creationId xmlns:a16="http://schemas.microsoft.com/office/drawing/2014/main" id="{78E336EF-E23E-4E8C-A940-71EA6CD761EB}"/>
              </a:ext>
            </a:extLst>
          </p:cNvPr>
          <p:cNvPicPr>
            <a:picLocks noChangeAspect="1"/>
          </p:cNvPicPr>
          <p:nvPr/>
        </p:nvPicPr>
        <p:blipFill>
          <a:blip r:embed="rId2"/>
          <a:stretch>
            <a:fillRect/>
          </a:stretch>
        </p:blipFill>
        <p:spPr>
          <a:xfrm>
            <a:off x="5189199" y="1070447"/>
            <a:ext cx="1816444" cy="1188329"/>
          </a:xfrm>
          <a:prstGeom prst="rect">
            <a:avLst/>
          </a:prstGeom>
        </p:spPr>
      </p:pic>
    </p:spTree>
    <p:extLst>
      <p:ext uri="{BB962C8B-B14F-4D97-AF65-F5344CB8AC3E}">
        <p14:creationId xmlns:p14="http://schemas.microsoft.com/office/powerpoint/2010/main" val="1647027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Autumn 1.10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534394619"/>
              </p:ext>
            </p:extLst>
          </p:nvPr>
        </p:nvGraphicFramePr>
        <p:xfrm>
          <a:off x="165100" y="685800"/>
          <a:ext cx="11836401" cy="61722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6172200">
                <a:tc>
                  <a:txBody>
                    <a:bodyPr/>
                    <a:lstStyle/>
                    <a:p>
                      <a:pPr marL="0" marR="0" lvl="0" indent="0" algn="l" rtl="0" eaLnBrk="1" fontAlgn="auto" latinLnBrk="0" hangingPunct="1">
                        <a:lnSpc>
                          <a:spcPct val="100000"/>
                        </a:lnSpc>
                        <a:spcBef>
                          <a:spcPts val="0"/>
                        </a:spcBef>
                        <a:spcAft>
                          <a:spcPts val="0"/>
                        </a:spcAft>
                        <a:buClrTx/>
                        <a:buSzTx/>
                        <a:buFontTx/>
                        <a:buNone/>
                      </a:pPr>
                      <a:r>
                        <a:rPr lang="en-GB" sz="1200" b="0" i="0" baseline="0" dirty="0">
                          <a:latin typeface="Arial"/>
                        </a:rPr>
                        <a:t>When you read Private Peaceful, you learned about the following themes:</a:t>
                      </a:r>
                    </a:p>
                    <a:p>
                      <a:pPr marL="0" marR="0" lvl="0" indent="0" algn="l">
                        <a:lnSpc>
                          <a:spcPct val="100000"/>
                        </a:lnSpc>
                        <a:spcBef>
                          <a:spcPts val="0"/>
                        </a:spcBef>
                        <a:spcAft>
                          <a:spcPts val="0"/>
                        </a:spcAft>
                        <a:buClrTx/>
                        <a:buSzTx/>
                        <a:buFontTx/>
                        <a:buNone/>
                      </a:pPr>
                      <a:endParaRPr lang="en-GB" sz="1200" b="0" i="0" baseline="0" dirty="0">
                        <a:latin typeface="Arial"/>
                      </a:endParaRPr>
                    </a:p>
                    <a:p>
                      <a:pPr marL="285750" marR="0" lvl="0" indent="-285750" algn="l">
                        <a:lnSpc>
                          <a:spcPct val="100000"/>
                        </a:lnSpc>
                        <a:spcBef>
                          <a:spcPts val="0"/>
                        </a:spcBef>
                        <a:spcAft>
                          <a:spcPts val="0"/>
                        </a:spcAft>
                        <a:buClrTx/>
                        <a:buSzTx/>
                        <a:buFont typeface="Arial"/>
                        <a:buChar char="•"/>
                      </a:pPr>
                      <a:r>
                        <a:rPr lang="en-GB" sz="1200" b="0" i="0" baseline="0" dirty="0">
                          <a:latin typeface="Arial"/>
                        </a:rPr>
                        <a:t>Family and Loyalty</a:t>
                      </a:r>
                    </a:p>
                    <a:p>
                      <a:pPr marL="285750" marR="0" lvl="0" indent="-285750" algn="l">
                        <a:lnSpc>
                          <a:spcPct val="100000"/>
                        </a:lnSpc>
                        <a:spcBef>
                          <a:spcPts val="0"/>
                        </a:spcBef>
                        <a:spcAft>
                          <a:spcPts val="0"/>
                        </a:spcAft>
                        <a:buClrTx/>
                        <a:buSzTx/>
                        <a:buFont typeface="Arial"/>
                        <a:buChar char="•"/>
                      </a:pPr>
                      <a:r>
                        <a:rPr lang="en-GB" sz="1200" b="0" i="0" baseline="0" dirty="0">
                          <a:latin typeface="Arial"/>
                        </a:rPr>
                        <a:t>Loss</a:t>
                      </a:r>
                    </a:p>
                    <a:p>
                      <a:pPr marL="285750" marR="0" lvl="0" indent="-285750" algn="l">
                        <a:lnSpc>
                          <a:spcPct val="100000"/>
                        </a:lnSpc>
                        <a:spcBef>
                          <a:spcPts val="0"/>
                        </a:spcBef>
                        <a:spcAft>
                          <a:spcPts val="0"/>
                        </a:spcAft>
                        <a:buClrTx/>
                        <a:buSzTx/>
                        <a:buFont typeface="Arial"/>
                        <a:buChar char="•"/>
                      </a:pPr>
                      <a:r>
                        <a:rPr lang="en-GB" sz="1200" b="0" i="0" baseline="0" dirty="0">
                          <a:latin typeface="Arial"/>
                        </a:rPr>
                        <a:t>Justice and Injustice</a:t>
                      </a:r>
                    </a:p>
                    <a:p>
                      <a:pPr marL="285750" marR="0" lvl="0" indent="-285750" algn="l">
                        <a:lnSpc>
                          <a:spcPct val="100000"/>
                        </a:lnSpc>
                        <a:spcBef>
                          <a:spcPts val="0"/>
                        </a:spcBef>
                        <a:spcAft>
                          <a:spcPts val="0"/>
                        </a:spcAft>
                        <a:buClrTx/>
                        <a:buSzTx/>
                        <a:buFont typeface="Arial"/>
                        <a:buChar char="•"/>
                      </a:pPr>
                      <a:endParaRPr lang="en-GB" sz="1200" b="0" i="0" baseline="0" dirty="0">
                        <a:latin typeface="Arial"/>
                      </a:endParaRPr>
                    </a:p>
                    <a:p>
                      <a:pPr marL="0" marR="0" lvl="0" indent="0" algn="l">
                        <a:lnSpc>
                          <a:spcPct val="100000"/>
                        </a:lnSpc>
                        <a:spcBef>
                          <a:spcPts val="0"/>
                        </a:spcBef>
                        <a:spcAft>
                          <a:spcPts val="0"/>
                        </a:spcAft>
                        <a:buClrTx/>
                        <a:buSzTx/>
                        <a:buNone/>
                      </a:pPr>
                      <a:r>
                        <a:rPr lang="en-GB" sz="1200" b="0" i="0" baseline="0" dirty="0">
                          <a:latin typeface="Arial"/>
                        </a:rPr>
                        <a:t>Choose one of these themes and explain how it links to the story of </a:t>
                      </a:r>
                      <a:r>
                        <a:rPr lang="en-GB" sz="1200" b="0" i="1" baseline="0" dirty="0">
                          <a:latin typeface="Arial"/>
                        </a:rPr>
                        <a:t>Ghost Boys </a:t>
                      </a:r>
                      <a:r>
                        <a:rPr lang="en-GB" sz="1200" b="0" i="0" baseline="0" dirty="0">
                          <a:latin typeface="Arial"/>
                        </a:rPr>
                        <a:t>so far. Give examples from the book to support your ideas and use your knowledge book to help you.</a:t>
                      </a:r>
                    </a:p>
                    <a:p>
                      <a:pPr marL="0" marR="0" lvl="0" indent="0" algn="l">
                        <a:lnSpc>
                          <a:spcPct val="100000"/>
                        </a:lnSpc>
                        <a:spcBef>
                          <a:spcPts val="0"/>
                        </a:spcBef>
                        <a:spcAft>
                          <a:spcPts val="0"/>
                        </a:spcAft>
                        <a:buClrTx/>
                        <a:buSzTx/>
                        <a:buNone/>
                      </a:pPr>
                      <a:endParaRPr lang="en-GB" sz="1600" b="0" i="0" baseline="0" dirty="0">
                        <a:latin typeface="Arial"/>
                      </a:endParaRPr>
                    </a:p>
                    <a:p>
                      <a:pPr marL="0" marR="0" lvl="0" indent="0" algn="l">
                        <a:lnSpc>
                          <a:spcPct val="100000"/>
                        </a:lnSpc>
                        <a:spcBef>
                          <a:spcPts val="0"/>
                        </a:spcBef>
                        <a:spcAft>
                          <a:spcPts val="0"/>
                        </a:spcAft>
                        <a:buClrTx/>
                        <a:buSzTx/>
                        <a:buNone/>
                      </a:pPr>
                      <a:r>
                        <a:rPr lang="en-GB" sz="1600" b="0" i="0" baseline="0" dirty="0">
                          <a:latin typeface="Arial"/>
                        </a:rPr>
                        <a:t>Theme: ______________________________</a:t>
                      </a:r>
                    </a:p>
                    <a:p>
                      <a:pPr marL="0" marR="0" lvl="0" indent="0" algn="l">
                        <a:lnSpc>
                          <a:spcPct val="100000"/>
                        </a:lnSpc>
                        <a:spcBef>
                          <a:spcPts val="0"/>
                        </a:spcBef>
                        <a:spcAft>
                          <a:spcPts val="0"/>
                        </a:spcAft>
                        <a:buClrTx/>
                        <a:buSzTx/>
                        <a:buNone/>
                      </a:pPr>
                      <a:r>
                        <a:rPr lang="en-GB" sz="1600" b="0" i="0" baseline="0" dirty="0">
                          <a:latin typeface="Arial"/>
                        </a:rPr>
                        <a:t>This links to </a:t>
                      </a:r>
                      <a:r>
                        <a:rPr lang="en-GB" sz="1600" b="0" i="1" baseline="0" dirty="0">
                          <a:latin typeface="Arial"/>
                        </a:rPr>
                        <a:t>Ghost Boys </a:t>
                      </a:r>
                      <a:r>
                        <a:rPr lang="en-GB" sz="1600" b="0" i="0" baseline="0" dirty="0">
                          <a:latin typeface="Arial"/>
                        </a:rPr>
                        <a:t>because...</a:t>
                      </a:r>
                    </a:p>
                    <a:p>
                      <a:pPr marL="0" marR="0" lvl="0" indent="0" algn="l">
                        <a:lnSpc>
                          <a:spcPct val="100000"/>
                        </a:lnSpc>
                        <a:spcBef>
                          <a:spcPts val="0"/>
                        </a:spcBef>
                        <a:spcAft>
                          <a:spcPts val="0"/>
                        </a:spcAft>
                        <a:buClrTx/>
                        <a:buSzTx/>
                        <a:buNone/>
                      </a:pPr>
                      <a:endParaRPr lang="en-GB" sz="1600" b="0" i="0" baseline="0" dirty="0">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u="none" strike="noStrike" baseline="0" noProof="0" dirty="0">
                          <a:solidFill>
                            <a:schemeClr val="tx1"/>
                          </a:solidFill>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60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baseline="0" dirty="0">
                          <a:latin typeface="Arial"/>
                          <a:cs typeface="Arial"/>
                        </a:rPr>
                        <a:t>When reading 'Of Mice of and Men' you have looked at the technique of foreshadowing (page 9 of your KB). </a:t>
                      </a:r>
                      <a:endParaRPr lang="en-US" sz="1400">
                        <a:latin typeface="Arial"/>
                        <a:cs typeface="Arial"/>
                      </a:endParaRPr>
                    </a:p>
                    <a:p>
                      <a:pPr marL="0" marR="0" lvl="0" indent="0" algn="l">
                        <a:lnSpc>
                          <a:spcPct val="100000"/>
                        </a:lnSpc>
                        <a:spcBef>
                          <a:spcPts val="0"/>
                        </a:spcBef>
                        <a:spcAft>
                          <a:spcPts val="0"/>
                        </a:spcAft>
                        <a:buClrTx/>
                        <a:buSzTx/>
                        <a:buFontTx/>
                        <a:buNone/>
                      </a:pPr>
                      <a:endParaRPr lang="en-GB" sz="1400" b="0" i="0" baseline="0" dirty="0">
                        <a:latin typeface="Arial"/>
                        <a:cs typeface="Arial"/>
                      </a:endParaRPr>
                    </a:p>
                    <a:p>
                      <a:pPr marL="0" marR="0" lvl="0" indent="0" algn="l">
                        <a:lnSpc>
                          <a:spcPct val="100000"/>
                        </a:lnSpc>
                        <a:spcBef>
                          <a:spcPts val="0"/>
                        </a:spcBef>
                        <a:spcAft>
                          <a:spcPts val="0"/>
                        </a:spcAft>
                        <a:buClrTx/>
                        <a:buSzTx/>
                        <a:buFontTx/>
                        <a:buNone/>
                      </a:pPr>
                      <a:r>
                        <a:rPr lang="en-GB" sz="1400" b="0" i="0" baseline="0" dirty="0">
                          <a:latin typeface="Arial"/>
                          <a:cs typeface="Arial"/>
                        </a:rPr>
                        <a:t>Have you spotted any foreshadowing in </a:t>
                      </a:r>
                      <a:r>
                        <a:rPr lang="en-GB" sz="1400" b="0" i="1" baseline="0" dirty="0">
                          <a:latin typeface="Arial"/>
                          <a:cs typeface="Arial"/>
                        </a:rPr>
                        <a:t>Ghost Boys? </a:t>
                      </a:r>
                    </a:p>
                    <a:p>
                      <a:pPr marL="0" marR="0" lvl="0" indent="0" algn="l">
                        <a:lnSpc>
                          <a:spcPct val="100000"/>
                        </a:lnSpc>
                        <a:spcBef>
                          <a:spcPts val="0"/>
                        </a:spcBef>
                        <a:spcAft>
                          <a:spcPts val="0"/>
                        </a:spcAft>
                        <a:buClrTx/>
                        <a:buSzTx/>
                        <a:buFontTx/>
                        <a:buNone/>
                      </a:pPr>
                      <a:endParaRPr lang="en-GB" sz="1400" b="0" i="0" baseline="0" dirty="0">
                        <a:latin typeface="Arial"/>
                        <a:cs typeface="Arial"/>
                      </a:endParaRPr>
                    </a:p>
                    <a:p>
                      <a:pPr marL="0" marR="0" lvl="0" indent="0" algn="l">
                        <a:lnSpc>
                          <a:spcPct val="100000"/>
                        </a:lnSpc>
                        <a:spcBef>
                          <a:spcPts val="0"/>
                        </a:spcBef>
                        <a:spcAft>
                          <a:spcPts val="0"/>
                        </a:spcAft>
                        <a:buClrTx/>
                        <a:buSzTx/>
                        <a:buFontTx/>
                        <a:buNone/>
                      </a:pPr>
                      <a:r>
                        <a:rPr lang="en-GB" sz="1400" b="0" i="0" baseline="0" dirty="0">
                          <a:latin typeface="Arial"/>
                          <a:cs typeface="Arial"/>
                        </a:rPr>
                        <a:t>What happens in the beginning? </a:t>
                      </a:r>
                    </a:p>
                    <a:p>
                      <a:pPr marL="0" marR="0" lvl="0" indent="0" algn="l">
                        <a:lnSpc>
                          <a:spcPct val="100000"/>
                        </a:lnSpc>
                        <a:spcBef>
                          <a:spcPts val="0"/>
                        </a:spcBef>
                        <a:spcAft>
                          <a:spcPts val="0"/>
                        </a:spcAft>
                        <a:buClrTx/>
                        <a:buSzTx/>
                        <a:buFontTx/>
                        <a:buNone/>
                      </a:pPr>
                      <a:endParaRPr lang="en-GB" sz="1400" b="0" i="0" baseline="0" dirty="0">
                        <a:latin typeface="Arial"/>
                        <a:cs typeface="Arial"/>
                      </a:endParaRPr>
                    </a:p>
                    <a:p>
                      <a:pPr marL="0" marR="0" lvl="0" indent="0" algn="l">
                        <a:lnSpc>
                          <a:spcPct val="100000"/>
                        </a:lnSpc>
                        <a:spcBef>
                          <a:spcPts val="0"/>
                        </a:spcBef>
                        <a:spcAft>
                          <a:spcPts val="0"/>
                        </a:spcAft>
                        <a:buClrTx/>
                        <a:buSzTx/>
                        <a:buFontTx/>
                        <a:buNone/>
                      </a:pPr>
                      <a:r>
                        <a:rPr lang="en-GB" sz="1400" b="0" i="0" baseline="0" dirty="0">
                          <a:latin typeface="Arial"/>
                          <a:cs typeface="Arial"/>
                        </a:rPr>
                        <a:t>In the beginning </a:t>
                      </a:r>
                      <a:r>
                        <a:rPr lang="en-GB" sz="1800" b="0" i="0" baseline="0" dirty="0">
                          <a:latin typeface="Arial"/>
                          <a:cs typeface="Arial"/>
                        </a:rPr>
                        <a:t>_____________________________</a:t>
                      </a:r>
                    </a:p>
                    <a:p>
                      <a:pPr marL="0" marR="0" lvl="0" indent="0" algn="l">
                        <a:lnSpc>
                          <a:spcPct val="100000"/>
                        </a:lnSpc>
                        <a:spcBef>
                          <a:spcPts val="0"/>
                        </a:spcBef>
                        <a:spcAft>
                          <a:spcPts val="0"/>
                        </a:spcAft>
                        <a:buClrTx/>
                        <a:buSzTx/>
                        <a:buFontTx/>
                        <a:buNone/>
                      </a:pPr>
                      <a:r>
                        <a:rPr lang="en-GB" sz="2000" b="0" i="0" baseline="0" dirty="0">
                          <a:latin typeface="Arial" panose="020B0604020202020204" pitchFamily="34" charset="0"/>
                          <a:cs typeface="Arial" panose="020B0604020202020204" pitchFamily="34" charset="0"/>
                        </a:rPr>
                        <a:t>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400" b="0" i="0" baseline="0" dirty="0">
                          <a:latin typeface="Arial"/>
                          <a:cs typeface="Arial"/>
                        </a:rPr>
                        <a:t>What later event is it foreshadowing? </a:t>
                      </a:r>
                    </a:p>
                    <a:p>
                      <a:pPr marL="0" marR="0" lvl="0" indent="0" algn="l">
                        <a:lnSpc>
                          <a:spcPct val="100000"/>
                        </a:lnSpc>
                        <a:spcBef>
                          <a:spcPts val="0"/>
                        </a:spcBef>
                        <a:spcAft>
                          <a:spcPts val="0"/>
                        </a:spcAft>
                        <a:buClrTx/>
                        <a:buSzTx/>
                        <a:buFontTx/>
                        <a:buNone/>
                      </a:pPr>
                      <a:r>
                        <a:rPr lang="en-GB" sz="1400" b="0" i="0" baseline="0" dirty="0">
                          <a:latin typeface="Arial"/>
                          <a:cs typeface="Arial"/>
                        </a:rPr>
                        <a:t>This foreshadows how later on</a:t>
                      </a:r>
                      <a:r>
                        <a:rPr lang="en-GB" sz="1600" b="0" i="0" baseline="0" dirty="0">
                          <a:latin typeface="Arial"/>
                          <a:cs typeface="Arial"/>
                        </a:rPr>
                        <a:t> _______</a:t>
                      </a:r>
                    </a:p>
                    <a:p>
                      <a:pPr marL="0" marR="0" lvl="0" indent="0" algn="l">
                        <a:lnSpc>
                          <a:spcPct val="100000"/>
                        </a:lnSpc>
                        <a:spcBef>
                          <a:spcPts val="0"/>
                        </a:spcBef>
                        <a:spcAft>
                          <a:spcPts val="0"/>
                        </a:spcAft>
                        <a:buClrTx/>
                        <a:buSzTx/>
                        <a:buFontTx/>
                        <a:buNone/>
                      </a:pPr>
                      <a:r>
                        <a:rPr lang="en-GB" sz="1600" b="0" i="0" baseline="0" dirty="0">
                          <a:latin typeface="Arial" panose="020B0604020202020204" pitchFamily="34" charset="0"/>
                          <a:cs typeface="Arial" panose="020B0604020202020204" pitchFamily="34" charset="0"/>
                        </a:rPr>
                        <a:t>________________________________</a:t>
                      </a:r>
                    </a:p>
                    <a:p>
                      <a:pPr marL="0" marR="0" lvl="0" indent="0" algn="l">
                        <a:lnSpc>
                          <a:spcPct val="100000"/>
                        </a:lnSpc>
                        <a:spcBef>
                          <a:spcPts val="0"/>
                        </a:spcBef>
                        <a:spcAft>
                          <a:spcPts val="0"/>
                        </a:spcAft>
                        <a:buClrTx/>
                        <a:buSzTx/>
                        <a:buFontTx/>
                        <a:buNone/>
                      </a:pPr>
                      <a:r>
                        <a:rPr lang="en-GB" sz="1800" b="0" i="0" baseline="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a:t>
                      </a:r>
                    </a:p>
                  </a:txBody>
                  <a:tcPr/>
                </a:tc>
                <a:tc>
                  <a:txBody>
                    <a:bodyPr/>
                    <a:lstStyle/>
                    <a:p>
                      <a:pPr marL="0" marR="0" lvl="0" indent="0" algn="l">
                        <a:lnSpc>
                          <a:spcPct val="100000"/>
                        </a:lnSpc>
                        <a:spcBef>
                          <a:spcPts val="0"/>
                        </a:spcBef>
                        <a:spcAft>
                          <a:spcPts val="0"/>
                        </a:spcAft>
                        <a:buNone/>
                      </a:pPr>
                      <a:r>
                        <a:rPr lang="en-GB" sz="1600" b="0" i="0" u="none" strike="noStrike" noProof="0" dirty="0">
                          <a:latin typeface="Arial"/>
                        </a:rPr>
                        <a:t>When reading 'Of Mice of and Men' you have looked at symbolism (page 28 of your KB). </a:t>
                      </a:r>
                      <a:endParaRPr lang="en-US"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Arial"/>
                        </a:rPr>
                        <a:t>Have you spotted any symbolism in </a:t>
                      </a:r>
                      <a:r>
                        <a:rPr lang="en-GB" sz="1600" b="0" i="1" u="none" strike="noStrike" noProof="0" dirty="0">
                          <a:latin typeface="Arial"/>
                        </a:rPr>
                        <a:t>Ghost Boys? </a:t>
                      </a:r>
                      <a:endParaRPr lang="en-US" sz="1600" b="0" i="0" u="none" strike="noStrike" noProof="0" dirty="0">
                        <a:latin typeface="Calibri"/>
                      </a:endParaRPr>
                    </a:p>
                    <a:p>
                      <a:pPr marL="0" marR="0" lvl="0" indent="0" algn="l">
                        <a:lnSpc>
                          <a:spcPct val="100000"/>
                        </a:lnSpc>
                        <a:spcBef>
                          <a:spcPts val="0"/>
                        </a:spcBef>
                        <a:spcAft>
                          <a:spcPts val="0"/>
                        </a:spcAft>
                        <a:buClrTx/>
                        <a:buSzTx/>
                        <a:buFontTx/>
                        <a:buNone/>
                      </a:pPr>
                      <a:endParaRPr lang="en-GB" sz="1600" dirty="0"/>
                    </a:p>
                    <a:p>
                      <a:pPr marL="0" marR="0" lvl="0" indent="0" algn="l">
                        <a:lnSpc>
                          <a:spcPct val="100000"/>
                        </a:lnSpc>
                        <a:spcBef>
                          <a:spcPts val="0"/>
                        </a:spcBef>
                        <a:spcAft>
                          <a:spcPts val="0"/>
                        </a:spcAft>
                        <a:buClrTx/>
                        <a:buSzTx/>
                        <a:buFontTx/>
                        <a:buNone/>
                      </a:pPr>
                      <a:r>
                        <a:rPr lang="en-GB" sz="1600" dirty="0"/>
                        <a:t>Symbol: ________________</a:t>
                      </a:r>
                    </a:p>
                    <a:p>
                      <a:pPr marL="0" marR="0" lvl="0" indent="0" algn="l">
                        <a:lnSpc>
                          <a:spcPct val="100000"/>
                        </a:lnSpc>
                        <a:spcBef>
                          <a:spcPts val="0"/>
                        </a:spcBef>
                        <a:spcAft>
                          <a:spcPts val="0"/>
                        </a:spcAft>
                        <a:buClrTx/>
                        <a:buSzTx/>
                        <a:buFontTx/>
                        <a:buNone/>
                      </a:pPr>
                      <a:endParaRPr lang="en-GB" sz="1600" dirty="0"/>
                    </a:p>
                    <a:p>
                      <a:pPr marL="0" marR="0" lvl="0" indent="0" algn="l">
                        <a:lnSpc>
                          <a:spcPct val="100000"/>
                        </a:lnSpc>
                        <a:spcBef>
                          <a:spcPts val="0"/>
                        </a:spcBef>
                        <a:spcAft>
                          <a:spcPts val="0"/>
                        </a:spcAft>
                        <a:buClrTx/>
                        <a:buSzTx/>
                        <a:buFontTx/>
                        <a:buNone/>
                      </a:pPr>
                      <a:r>
                        <a:rPr lang="en-GB" sz="1600" dirty="0"/>
                        <a:t>Explanation: </a:t>
                      </a:r>
                    </a:p>
                    <a:p>
                      <a:pPr marL="0" marR="0" lvl="0" indent="0" algn="l">
                        <a:lnSpc>
                          <a:spcPct val="100000"/>
                        </a:lnSpc>
                        <a:spcBef>
                          <a:spcPts val="0"/>
                        </a:spcBef>
                        <a:spcAft>
                          <a:spcPts val="0"/>
                        </a:spcAft>
                        <a:buNone/>
                      </a:pPr>
                      <a:r>
                        <a:rPr lang="en-GB" sz="1600" b="0" i="0" u="none" strike="noStrike" noProof="0" dirty="0">
                          <a:latin typeface="Arial"/>
                        </a:rPr>
                        <a:t>________________________________</a:t>
                      </a:r>
                      <a:endParaRPr lang="en-US"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Arial"/>
                        </a:rPr>
                        <a:t>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noProof="0" dirty="0">
                        <a:latin typeface="Arial"/>
                      </a:endParaRPr>
                    </a:p>
                    <a:p>
                      <a:pPr marL="0" marR="0" lvl="0" indent="0" algn="l">
                        <a:lnSpc>
                          <a:spcPct val="100000"/>
                        </a:lnSpc>
                        <a:spcBef>
                          <a:spcPts val="0"/>
                        </a:spcBef>
                        <a:spcAft>
                          <a:spcPts val="0"/>
                        </a:spcAft>
                        <a:buNone/>
                      </a:pPr>
                      <a:r>
                        <a:rPr lang="en-GB" sz="1600" b="0" i="0" u="none" strike="noStrike" noProof="0" dirty="0"/>
                        <a:t>Symbol: ________________</a:t>
                      </a:r>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t>Explanation: </a:t>
                      </a:r>
                    </a:p>
                    <a:p>
                      <a:pPr marL="0" marR="0" lvl="0" indent="0" algn="l">
                        <a:lnSpc>
                          <a:spcPct val="100000"/>
                        </a:lnSpc>
                        <a:spcBef>
                          <a:spcPts val="0"/>
                        </a:spcBef>
                        <a:spcAft>
                          <a:spcPts val="0"/>
                        </a:spcAft>
                        <a:buNone/>
                      </a:pPr>
                      <a:r>
                        <a:rPr lang="en-GB" sz="1600" b="0" i="0" u="none" strike="noStrike" noProof="0" dirty="0">
                          <a:latin typeface="Arial"/>
                        </a:rPr>
                        <a:t>________________________________</a:t>
                      </a:r>
                      <a:endParaRPr lang="en-US" sz="1600" b="0" i="0" u="none" strike="noStrike" noProof="0" dirty="0"/>
                    </a:p>
                    <a:p>
                      <a:pPr marL="0" marR="0" lvl="0" indent="0" algn="l">
                        <a:lnSpc>
                          <a:spcPct val="100000"/>
                        </a:lnSpc>
                        <a:spcBef>
                          <a:spcPts val="0"/>
                        </a:spcBef>
                        <a:spcAft>
                          <a:spcPts val="0"/>
                        </a:spcAft>
                        <a:buNone/>
                      </a:pPr>
                      <a:r>
                        <a:rPr lang="en-GB" sz="1600" b="0" i="0" u="none" strike="noStrike" noProof="0" dirty="0">
                          <a:latin typeface="Arial"/>
                        </a:rPr>
                        <a:t>___________________________________________________________________________________________________________________________________</a:t>
                      </a:r>
                      <a:endParaRPr lang="en-GB" dirty="0"/>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62738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424205628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r>
                        <a:rPr lang="en-GB" sz="1600" dirty="0"/>
                        <a:t>This task will check pupils general knowledge of how to proof-read and correctly structure sentences. They might need to add missing capital letters and punctuation, or create sentences using key words. Tasks may also focus on securing grammatical terms.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dirty="0"/>
                        <a:t>Example:</a:t>
                      </a:r>
                    </a:p>
                    <a:p>
                      <a:pPr lvl="0">
                        <a:buNone/>
                      </a:pPr>
                      <a:endParaRPr lang="en-GB" sz="1600" b="1" i="1" dirty="0"/>
                    </a:p>
                    <a:p>
                      <a:pPr lvl="0">
                        <a:buNone/>
                      </a:pPr>
                      <a:r>
                        <a:rPr lang="en-GB" sz="1600" b="0" i="0" dirty="0"/>
                        <a:t>As you can see from the example below, pupils must state the word type as well as the </a:t>
                      </a:r>
                      <a:r>
                        <a:rPr lang="en-GB" sz="1600" b="0" i="0" dirty="0" err="1"/>
                        <a:t>defintion</a:t>
                      </a:r>
                      <a:r>
                        <a:rPr lang="en-GB" sz="1600" b="0" i="0" dirty="0"/>
                        <a:t>:</a:t>
                      </a:r>
                      <a:endParaRPr lang="en-GB" sz="1600" b="1" i="1" dirty="0"/>
                    </a:p>
                    <a:p>
                      <a:pPr lvl="0">
                        <a:buNone/>
                      </a:pPr>
                      <a:endParaRPr lang="en-GB" sz="1600" b="1" i="1" dirty="0"/>
                    </a:p>
                    <a:p>
                      <a:pPr lvl="0">
                        <a:buNone/>
                      </a:pPr>
                      <a:r>
                        <a:rPr lang="en-GB" sz="1600" b="1" i="1" dirty="0"/>
                        <a:t>Education </a:t>
                      </a:r>
                      <a:r>
                        <a:rPr lang="en-GB" sz="1600" b="0" i="0" u="sng" dirty="0">
                          <a:solidFill>
                            <a:schemeClr val="accent2"/>
                          </a:solidFill>
                        </a:rPr>
                        <a:t>noun</a:t>
                      </a:r>
                    </a:p>
                    <a:p>
                      <a:pPr lvl="0">
                        <a:buNone/>
                      </a:pPr>
                      <a:endParaRPr lang="en-GB" sz="1600" b="0" i="0" u="sng" dirty="0"/>
                    </a:p>
                    <a:p>
                      <a:pPr lvl="0">
                        <a:buNone/>
                      </a:pPr>
                      <a:r>
                        <a:rPr lang="en-GB" sz="1600" b="0" i="0" u="sng" dirty="0">
                          <a:solidFill>
                            <a:schemeClr val="accent2"/>
                          </a:solidFill>
                        </a:rPr>
                        <a:t>This means </a:t>
                      </a:r>
                      <a:r>
                        <a:rPr lang="en-GB" sz="1600" b="0" i="0" u="sng" strike="noStrike" noProof="0" dirty="0">
                          <a:solidFill>
                            <a:schemeClr val="accent2"/>
                          </a:solidFill>
                          <a:latin typeface="Calibri"/>
                        </a:rPr>
                        <a:t>the process of receiving or giving systematic instruction, especially at a school or university, in order to learn.</a:t>
                      </a:r>
                      <a:endParaRPr lang="en-GB" sz="1600" b="0" i="0" u="sng" dirty="0">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180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ea typeface="+mn-lt"/>
                <a:cs typeface="+mn-lt"/>
              </a:rPr>
              <a:t>How to complete the homework grids (Tasks 4-6)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
            <a:extLst>
              <a:ext uri="{FF2B5EF4-FFF2-40B4-BE49-F238E27FC236}">
                <a16:creationId xmlns:a16="http://schemas.microsoft.com/office/drawing/2014/main" id="{E536E158-B961-DCA6-C5DF-1C57DB1B56F1}"/>
              </a:ext>
            </a:extLst>
          </p:cNvPr>
          <p:cNvSpPr txBox="1"/>
          <p:nvPr/>
        </p:nvSpPr>
        <p:spPr>
          <a:xfrm>
            <a:off x="8047668" y="5415670"/>
            <a:ext cx="3957635" cy="1323439"/>
          </a:xfrm>
          <a:prstGeom prst="rect">
            <a:avLst/>
          </a:prstGeom>
          <a:solidFill>
            <a:schemeClr val="bg2"/>
          </a:solidFill>
          <a:ln>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dirty="0">
                <a:ea typeface="Calibri"/>
                <a:cs typeface="Calibri"/>
              </a:rPr>
              <a:t>Revising the Curriculum: </a:t>
            </a:r>
          </a:p>
          <a:p>
            <a:r>
              <a:rPr lang="en-GB" sz="1600" dirty="0">
                <a:ea typeface="Calibri"/>
                <a:cs typeface="Calibri"/>
              </a:rPr>
              <a:t>Pupils have 3 tasks that are closely linked to securing the knowledge from their Knowledge Books. Knowledge Book pages are specified to go with the task. </a:t>
            </a:r>
          </a:p>
        </p:txBody>
      </p:sp>
    </p:spTree>
    <p:extLst>
      <p:ext uri="{BB962C8B-B14F-4D97-AF65-F5344CB8AC3E}">
        <p14:creationId xmlns:p14="http://schemas.microsoft.com/office/powerpoint/2010/main" val="411187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Autumn 1.6</a:t>
            </a:r>
          </a:p>
        </p:txBody>
      </p:sp>
      <p:graphicFrame>
        <p:nvGraphicFramePr>
          <p:cNvPr id="5" name="Table 4"/>
          <p:cNvGraphicFramePr>
            <a:graphicFrameLocks noGrp="1"/>
          </p:cNvGraphicFramePr>
          <p:nvPr>
            <p:extLst>
              <p:ext uri="{D42A27DB-BD31-4B8C-83A1-F6EECF244321}">
                <p14:modId xmlns:p14="http://schemas.microsoft.com/office/powerpoint/2010/main" val="2762566027"/>
              </p:ext>
            </p:extLst>
          </p:nvPr>
        </p:nvGraphicFramePr>
        <p:xfrm>
          <a:off x="165100" y="605366"/>
          <a:ext cx="11836401" cy="611124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r>
                        <a:rPr lang="en-GB" sz="1600"/>
                        <a:t>What</a:t>
                      </a:r>
                      <a:r>
                        <a:rPr lang="en-GB" sz="1600" baseline="0"/>
                        <a:t> is the difference between a prefix and a suffix?  Give two examples for each. </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Name the sentence types</a:t>
                      </a:r>
                      <a:r>
                        <a:rPr lang="en-GB" sz="1600" baseline="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342900" marR="0" lvl="0" indent="-342900" algn="l" rtl="0" eaLnBrk="1" fontAlgn="auto" latinLnBrk="0" hangingPunct="1">
                        <a:lnSpc>
                          <a:spcPct val="100000"/>
                        </a:lnSpc>
                        <a:spcBef>
                          <a:spcPts val="0"/>
                        </a:spcBef>
                        <a:spcAft>
                          <a:spcPts val="0"/>
                        </a:spcAft>
                        <a:buFontTx/>
                        <a:buAutoNum type="arabicPeriod"/>
                      </a:pPr>
                      <a:r>
                        <a:rPr lang="en-GB" sz="1600" baseline="0"/>
                        <a:t>Loneliness. </a:t>
                      </a:r>
                    </a:p>
                    <a:p>
                      <a:pPr marL="0" marR="0" lvl="0" indent="0" algn="l">
                        <a:lnSpc>
                          <a:spcPct val="100000"/>
                        </a:lnSpc>
                        <a:spcBef>
                          <a:spcPts val="0"/>
                        </a:spcBef>
                        <a:spcAft>
                          <a:spcPts val="0"/>
                        </a:spcAft>
                        <a:buFontTx/>
                        <a:buNone/>
                      </a:pPr>
                      <a:r>
                        <a:rPr lang="en-GB" sz="1600" baseline="0"/>
                        <a:t>____________________________________</a:t>
                      </a:r>
                      <a:endParaRPr lang="en-GB"/>
                    </a:p>
                    <a:p>
                      <a:pPr marL="0" marR="0" lvl="0" indent="0" algn="l" rtl="0" eaLnBrk="1" fontAlgn="auto" latinLnBrk="0" hangingPunct="1">
                        <a:lnSpc>
                          <a:spcPct val="100000"/>
                        </a:lnSpc>
                        <a:spcBef>
                          <a:spcPts val="0"/>
                        </a:spcBef>
                        <a:spcAft>
                          <a:spcPts val="0"/>
                        </a:spcAft>
                        <a:buFontTx/>
                        <a:buNone/>
                      </a:pPr>
                      <a:r>
                        <a:rPr lang="en-GB" sz="1600" baseline="0"/>
                        <a:t>2. Because it was raining, she put her hood 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a:t>
                      </a:r>
                    </a:p>
                    <a:p>
                      <a:pPr marL="0" marR="0" lvl="0" indent="0" algn="l" rtl="0" eaLnBrk="1" fontAlgn="auto" latinLnBrk="0" hangingPunct="1">
                        <a:lnSpc>
                          <a:spcPct val="100000"/>
                        </a:lnSpc>
                        <a:spcBef>
                          <a:spcPts val="0"/>
                        </a:spcBef>
                        <a:spcAft>
                          <a:spcPts val="0"/>
                        </a:spcAft>
                        <a:buFontTx/>
                        <a:buNone/>
                      </a:pPr>
                      <a:r>
                        <a:rPr lang="en-GB" sz="1600" baseline="0"/>
                        <a:t>3. He was handsome and she was beautiful.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aseline="0"/>
                    </a:p>
                    <a:p>
                      <a:r>
                        <a:rPr lang="en-GB" sz="1600" b="1" i="1"/>
                        <a:t>Misanthropic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Definition</a:t>
                      </a:r>
                      <a:r>
                        <a:rPr lang="en-GB" sz="1600" baseline="0"/>
                        <a:t> ____________________________ __________________________________________________________________________Does it have positive or negative connotations?___________________________________________________________________________________________________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How has the writer used language to present the woman?</a:t>
                      </a:r>
                    </a:p>
                    <a:p>
                      <a:endParaRPr lang="en-GB" sz="800" baseline="0"/>
                    </a:p>
                    <a:p>
                      <a:r>
                        <a:rPr lang="en-GB" sz="1200" kern="1200">
                          <a:solidFill>
                            <a:schemeClr val="tx1"/>
                          </a:solidFill>
                          <a:effectLst/>
                          <a:latin typeface="+mn-lt"/>
                          <a:ea typeface="+mn-ea"/>
                          <a:cs typeface="+mn-cs"/>
                        </a:rPr>
                        <a:t>‘Her real face was so crumpled and wizened, so shrunken and shrivelled, it looked as though it had been pickled in vinegar. It was a fearsome and ghastly sight.’</a:t>
                      </a:r>
                      <a:endParaRPr lang="en-GB" sz="14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Raul was as good as </a:t>
                      </a:r>
                      <a:r>
                        <a:rPr lang="en-GB" sz="1600" b="1" i="1" baseline="0"/>
                        <a:t>gold.</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r>
                        <a:rPr lang="en-GB" sz="1600"/>
                        <a:t>Rank order these three characters in order of</a:t>
                      </a:r>
                      <a:r>
                        <a:rPr lang="en-GB" sz="1600" baseline="0"/>
                        <a:t> who you dislike the most: George, Lennie or Candy. Explain your top choice.</a:t>
                      </a:r>
                      <a:endParaRPr lang="en-GB" sz="1600"/>
                    </a:p>
                  </a:txBody>
                  <a:tcPr/>
                </a:tc>
                <a:extLst>
                  <a:ext uri="{0D108BD9-81ED-4DB2-BD59-A6C34878D82A}">
                    <a16:rowId xmlns:a16="http://schemas.microsoft.com/office/drawing/2014/main" val="765756520"/>
                  </a:ext>
                </a:extLst>
              </a:tr>
            </a:tbl>
          </a:graphicData>
        </a:graphic>
      </p:graphicFrame>
      <p:graphicFrame>
        <p:nvGraphicFramePr>
          <p:cNvPr id="3" name="Diagram 7">
            <a:extLst>
              <a:ext uri="{FF2B5EF4-FFF2-40B4-BE49-F238E27FC236}">
                <a16:creationId xmlns:a16="http://schemas.microsoft.com/office/drawing/2014/main" id="{3FE8ECFE-9EF6-4458-91A1-2587836D2036}"/>
              </a:ext>
            </a:extLst>
          </p:cNvPr>
          <p:cNvGraphicFramePr/>
          <p:nvPr>
            <p:extLst>
              <p:ext uri="{D42A27DB-BD31-4B8C-83A1-F6EECF244321}">
                <p14:modId xmlns:p14="http://schemas.microsoft.com/office/powerpoint/2010/main" val="785697734"/>
              </p:ext>
            </p:extLst>
          </p:nvPr>
        </p:nvGraphicFramePr>
        <p:xfrm>
          <a:off x="8670322" y="4411361"/>
          <a:ext cx="3089191" cy="2082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402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Autumn 1.6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640233264"/>
              </p:ext>
            </p:extLst>
          </p:nvPr>
        </p:nvGraphicFramePr>
        <p:xfrm>
          <a:off x="63629" y="559145"/>
          <a:ext cx="11836401" cy="6309360"/>
        </p:xfrm>
        <a:graphic>
          <a:graphicData uri="http://schemas.openxmlformats.org/drawingml/2006/table">
            <a:tbl>
              <a:tblPr firstRow="1" bandRow="1">
                <a:tableStyleId>{5940675A-B579-460E-94D1-54222C63F5DA}</a:tableStyleId>
              </a:tblPr>
              <a:tblGrid>
                <a:gridCol w="3995421">
                  <a:extLst>
                    <a:ext uri="{9D8B030D-6E8A-4147-A177-3AD203B41FA5}">
                      <a16:colId xmlns:a16="http://schemas.microsoft.com/office/drawing/2014/main" val="165332826"/>
                    </a:ext>
                  </a:extLst>
                </a:gridCol>
                <a:gridCol w="3895513">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baseline="0" dirty="0">
                          <a:latin typeface="Arial" panose="020B0604020202020204" pitchFamily="34" charset="0"/>
                          <a:cs typeface="Arial" panose="020B0604020202020204" pitchFamily="34" charset="0"/>
                        </a:rPr>
                        <a:t>When reading 'Of Mice of and Men' you have looked at the technique of foreshadowing (page 9 of your KB). </a:t>
                      </a:r>
                      <a:endParaRPr lang="en-US" sz="160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endParaRPr lang="en-GB" sz="1400" b="0" i="0" baseline="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400" b="0" i="0" baseline="0" dirty="0">
                          <a:latin typeface="Arial" panose="020B0604020202020204" pitchFamily="34" charset="0"/>
                          <a:cs typeface="Arial" panose="020B0604020202020204" pitchFamily="34" charset="0"/>
                        </a:rPr>
                        <a:t>Describe one event from the beginning of the novel that foreshadows a later event: </a:t>
                      </a:r>
                    </a:p>
                    <a:p>
                      <a:pPr marL="0" marR="0" lvl="0" indent="0" algn="l">
                        <a:lnSpc>
                          <a:spcPct val="100000"/>
                        </a:lnSpc>
                        <a:spcBef>
                          <a:spcPts val="0"/>
                        </a:spcBef>
                        <a:spcAft>
                          <a:spcPts val="0"/>
                        </a:spcAft>
                        <a:buClrTx/>
                        <a:buSzTx/>
                        <a:buFontTx/>
                        <a:buNone/>
                      </a:pPr>
                      <a:endParaRPr lang="en-GB" sz="1400" b="0" i="0" baseline="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400" b="0" i="0" baseline="0" dirty="0">
                          <a:latin typeface="Arial" panose="020B0604020202020204" pitchFamily="34" charset="0"/>
                          <a:cs typeface="Arial" panose="020B0604020202020204" pitchFamily="34" charset="0"/>
                        </a:rPr>
                        <a:t>What happens in the beginning? </a:t>
                      </a:r>
                    </a:p>
                    <a:p>
                      <a:pPr marL="0" marR="0" lvl="0" indent="0" algn="l">
                        <a:lnSpc>
                          <a:spcPct val="100000"/>
                        </a:lnSpc>
                        <a:spcBef>
                          <a:spcPts val="0"/>
                        </a:spcBef>
                        <a:spcAft>
                          <a:spcPts val="0"/>
                        </a:spcAft>
                        <a:buClrTx/>
                        <a:buSzTx/>
                        <a:buFontTx/>
                        <a:buNone/>
                      </a:pPr>
                      <a:endParaRPr lang="en-GB" sz="1400" b="0" i="0" baseline="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400" b="0" i="0" baseline="0" dirty="0">
                          <a:latin typeface="Arial" panose="020B0604020202020204" pitchFamily="34" charset="0"/>
                          <a:cs typeface="Arial" panose="020B0604020202020204" pitchFamily="34" charset="0"/>
                        </a:rPr>
                        <a:t>In the beginning </a:t>
                      </a:r>
                      <a:r>
                        <a:rPr lang="en-GB" sz="1800" b="0" i="0" baseline="0" dirty="0">
                          <a:latin typeface="Arial" panose="020B0604020202020204" pitchFamily="34" charset="0"/>
                          <a:cs typeface="Arial" panose="020B0604020202020204" pitchFamily="34" charset="0"/>
                        </a:rPr>
                        <a:t>_____________________________</a:t>
                      </a:r>
                    </a:p>
                    <a:p>
                      <a:pPr marL="0" marR="0" lvl="0" indent="0" algn="l">
                        <a:lnSpc>
                          <a:spcPct val="100000"/>
                        </a:lnSpc>
                        <a:spcBef>
                          <a:spcPts val="0"/>
                        </a:spcBef>
                        <a:spcAft>
                          <a:spcPts val="0"/>
                        </a:spcAft>
                        <a:buClrTx/>
                        <a:buSzTx/>
                        <a:buFontTx/>
                        <a:buNone/>
                      </a:pPr>
                      <a:r>
                        <a:rPr lang="en-GB" sz="2000" b="0" i="0" baseline="0" dirty="0">
                          <a:latin typeface="Arial" panose="020B0604020202020204" pitchFamily="34" charset="0"/>
                          <a:cs typeface="Arial" panose="020B0604020202020204" pitchFamily="34" charset="0"/>
                        </a:rPr>
                        <a:t>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600" b="0" i="0" baseline="0" dirty="0">
                          <a:latin typeface="Arial" panose="020B0604020202020204" pitchFamily="34" charset="0"/>
                          <a:cs typeface="Arial" panose="020B0604020202020204" pitchFamily="34" charset="0"/>
                        </a:rPr>
                        <a:t>What later event is it foreshadowing? </a:t>
                      </a:r>
                    </a:p>
                    <a:p>
                      <a:pPr marL="0" marR="0" lvl="0" indent="0" algn="l">
                        <a:lnSpc>
                          <a:spcPct val="100000"/>
                        </a:lnSpc>
                        <a:spcBef>
                          <a:spcPts val="0"/>
                        </a:spcBef>
                        <a:spcAft>
                          <a:spcPts val="0"/>
                        </a:spcAft>
                        <a:buClrTx/>
                        <a:buSzTx/>
                        <a:buFontTx/>
                        <a:buNone/>
                      </a:pPr>
                      <a:r>
                        <a:rPr lang="en-GB" sz="1600" b="0" i="0" baseline="0" dirty="0">
                          <a:latin typeface="Arial" panose="020B0604020202020204" pitchFamily="34" charset="0"/>
                          <a:cs typeface="Arial" panose="020B0604020202020204" pitchFamily="34" charset="0"/>
                        </a:rPr>
                        <a:t>This foreshadows how later on _______</a:t>
                      </a:r>
                    </a:p>
                    <a:p>
                      <a:pPr marL="0" marR="0" lvl="0" indent="0" algn="l">
                        <a:lnSpc>
                          <a:spcPct val="100000"/>
                        </a:lnSpc>
                        <a:spcBef>
                          <a:spcPts val="0"/>
                        </a:spcBef>
                        <a:spcAft>
                          <a:spcPts val="0"/>
                        </a:spcAft>
                        <a:buClrTx/>
                        <a:buSzTx/>
                        <a:buFontTx/>
                        <a:buNone/>
                      </a:pPr>
                      <a:r>
                        <a:rPr lang="en-GB" sz="1600" b="0" i="0" baseline="0" dirty="0">
                          <a:latin typeface="Arial" panose="020B0604020202020204" pitchFamily="34" charset="0"/>
                          <a:cs typeface="Arial" panose="020B0604020202020204" pitchFamily="34" charset="0"/>
                        </a:rPr>
                        <a:t>_____________________________</a:t>
                      </a:r>
                    </a:p>
                    <a:p>
                      <a:pPr marL="0" marR="0" lvl="0" indent="0" algn="l">
                        <a:lnSpc>
                          <a:spcPct val="100000"/>
                        </a:lnSpc>
                        <a:spcBef>
                          <a:spcPts val="0"/>
                        </a:spcBef>
                        <a:spcAft>
                          <a:spcPts val="0"/>
                        </a:spcAft>
                        <a:buClrTx/>
                        <a:buSzTx/>
                        <a:buFontTx/>
                        <a:buNone/>
                      </a:pPr>
                      <a:r>
                        <a:rPr lang="en-GB" sz="1800" b="0" i="0" baseline="0" dirty="0">
                          <a:latin typeface="Arial"/>
                          <a:cs typeface="Arial"/>
                        </a:rPr>
                        <a:t>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dirty="0">
                        <a:latin typeface="Arial" panose="020B0604020202020204" pitchFamily="34" charset="0"/>
                        <a:cs typeface="Arial" panose="020B0604020202020204" pitchFamily="34" charset="0"/>
                      </a:endParaRPr>
                    </a:p>
                  </a:txBody>
                  <a:tcPr/>
                </a:tc>
                <a:tc>
                  <a:txBody>
                    <a:bodyPr/>
                    <a:lstStyle/>
                    <a:p>
                      <a:pPr marL="0" marR="0" lvl="0" indent="0" algn="l">
                        <a:lnSpc>
                          <a:spcPct val="100000"/>
                        </a:lnSpc>
                        <a:spcBef>
                          <a:spcPts val="0"/>
                        </a:spcBef>
                        <a:spcAft>
                          <a:spcPts val="0"/>
                        </a:spcAft>
                        <a:buNone/>
                      </a:pPr>
                      <a:r>
                        <a:rPr lang="en-GB" sz="1400" b="0" i="0" u="none" strike="noStrike" noProof="0" dirty="0">
                          <a:latin typeface="Arial" panose="020B0604020202020204" pitchFamily="34" charset="0"/>
                          <a:cs typeface="Arial" panose="020B0604020202020204" pitchFamily="34" charset="0"/>
                        </a:rPr>
                        <a:t>When reading 'Of Mice of and Men' you have been looking at examples of symbolism (page 9 of your KB).  Summarise what the following items from 'Of Mice and Men' symbolise (page 28).</a:t>
                      </a: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Thinking about symbolism, think about the following biblical quotes. Explore the symbolism: </a:t>
                      </a:r>
                    </a:p>
                    <a:p>
                      <a:pPr marL="0" marR="0" lvl="0" indent="0" algn="l">
                        <a:lnSpc>
                          <a:spcPct val="100000"/>
                        </a:lnSpc>
                        <a:spcBef>
                          <a:spcPts val="0"/>
                        </a:spcBef>
                        <a:spcAft>
                          <a:spcPts val="0"/>
                        </a:spcAft>
                        <a:buClrTx/>
                        <a:buSzTx/>
                        <a:buFontTx/>
                        <a:buNone/>
                      </a:pPr>
                      <a:endParaRPr lang="en-GB" sz="1600" dirty="0"/>
                    </a:p>
                    <a:p>
                      <a:pPr lvl="0" algn="l">
                        <a:lnSpc>
                          <a:spcPct val="100000"/>
                        </a:lnSpc>
                        <a:spcBef>
                          <a:spcPts val="0"/>
                        </a:spcBef>
                        <a:spcAft>
                          <a:spcPts val="0"/>
                        </a:spcAft>
                        <a:buNone/>
                      </a:pPr>
                      <a:r>
                        <a:rPr lang="en-GB" b="0" i="0" dirty="0"/>
                        <a:t>“Be who God meant you to be and you will set the world on fire.”</a:t>
                      </a:r>
                      <a:br>
                        <a:rPr lang="en-US" dirty="0"/>
                      </a:br>
                      <a:r>
                        <a:rPr lang="en-GB" sz="1600" b="0" i="0" u="none" strike="noStrike" noProof="0" dirty="0">
                          <a:latin typeface="Calibri"/>
                        </a:rPr>
                        <a:t>― </a:t>
                      </a:r>
                      <a:r>
                        <a:rPr lang="en-GB" sz="1600" b="1" i="0" u="none" strike="noStrike" noProof="0" dirty="0">
                          <a:latin typeface="Calibri"/>
                        </a:rPr>
                        <a:t>St. Catherine of Siena</a:t>
                      </a:r>
                      <a:endParaRPr lang="en-GB" dirty="0"/>
                    </a:p>
                    <a:p>
                      <a:pPr marL="0" marR="0" lvl="0" indent="0" algn="l">
                        <a:lnSpc>
                          <a:spcPct val="100000"/>
                        </a:lnSpc>
                        <a:spcBef>
                          <a:spcPts val="0"/>
                        </a:spcBef>
                        <a:spcAft>
                          <a:spcPts val="0"/>
                        </a:spcAft>
                        <a:buNone/>
                      </a:pPr>
                      <a:endParaRPr lang="en-GB" sz="1600" b="1" i="0" u="none" strike="noStrike" noProof="0" dirty="0">
                        <a:latin typeface="Calibri"/>
                      </a:endParaRPr>
                    </a:p>
                    <a:p>
                      <a:pPr marL="0" marR="0" lvl="0" indent="0" algn="l">
                        <a:lnSpc>
                          <a:spcPct val="100000"/>
                        </a:lnSpc>
                        <a:spcBef>
                          <a:spcPts val="0"/>
                        </a:spcBef>
                        <a:spcAft>
                          <a:spcPts val="0"/>
                        </a:spcAft>
                        <a:buNone/>
                      </a:pPr>
                      <a:r>
                        <a:rPr lang="en-GB" sz="1600" b="1" i="0" u="none" strike="noStrike" noProof="0" dirty="0">
                          <a:latin typeface="Calibri"/>
                        </a:rPr>
                        <a:t>Why does St Catherine of Siena use the word 'fire', what does it symbolise? </a:t>
                      </a:r>
                    </a:p>
                    <a:p>
                      <a:pPr marL="0" marR="0" lvl="0" indent="0" algn="l">
                        <a:lnSpc>
                          <a:spcPct val="100000"/>
                        </a:lnSpc>
                        <a:spcBef>
                          <a:spcPts val="0"/>
                        </a:spcBef>
                        <a:spcAft>
                          <a:spcPts val="0"/>
                        </a:spcAft>
                        <a:buNone/>
                      </a:pPr>
                      <a:endParaRPr lang="en-GB" sz="1600" b="1" i="0" u="none" strike="noStrike" noProof="0" dirty="0">
                        <a:latin typeface="Calibri"/>
                      </a:endParaRPr>
                    </a:p>
                    <a:p>
                      <a:pPr marL="0" marR="0" lvl="0" indent="0" algn="l">
                        <a:lnSpc>
                          <a:spcPct val="100000"/>
                        </a:lnSpc>
                        <a:spcBef>
                          <a:spcPts val="0"/>
                        </a:spcBef>
                        <a:spcAft>
                          <a:spcPts val="0"/>
                        </a:spcAft>
                        <a:buNone/>
                      </a:pPr>
                      <a:endParaRPr lang="en-GB" sz="1600" b="1" i="0" u="none" strike="noStrike" noProof="0" dirty="0">
                        <a:latin typeface="Calibri"/>
                      </a:endParaRPr>
                    </a:p>
                    <a:p>
                      <a:pPr marL="0" marR="0" lvl="0" indent="0" algn="l">
                        <a:lnSpc>
                          <a:spcPct val="100000"/>
                        </a:lnSpc>
                        <a:spcBef>
                          <a:spcPts val="0"/>
                        </a:spcBef>
                        <a:spcAft>
                          <a:spcPts val="0"/>
                        </a:spcAft>
                        <a:buNone/>
                      </a:pPr>
                      <a:endParaRPr lang="en-GB" sz="1600" b="1" i="0" u="none" strike="noStrike" noProof="0" dirty="0">
                        <a:latin typeface="Calibri"/>
                      </a:endParaRPr>
                    </a:p>
                    <a:p>
                      <a:pPr marL="0" marR="0" lvl="0" indent="0" algn="l">
                        <a:lnSpc>
                          <a:spcPct val="100000"/>
                        </a:lnSpc>
                        <a:spcBef>
                          <a:spcPts val="0"/>
                        </a:spcBef>
                        <a:spcAft>
                          <a:spcPts val="0"/>
                        </a:spcAft>
                        <a:buNone/>
                      </a:pPr>
                      <a:r>
                        <a:rPr lang="en-GB" sz="1800" b="1"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pic>
        <p:nvPicPr>
          <p:cNvPr id="4" name="Picture 4">
            <a:extLst>
              <a:ext uri="{FF2B5EF4-FFF2-40B4-BE49-F238E27FC236}">
                <a16:creationId xmlns:a16="http://schemas.microsoft.com/office/drawing/2014/main" id="{E271089D-7AED-59E4-D0CD-2A55A8DC8E2F}"/>
              </a:ext>
            </a:extLst>
          </p:cNvPr>
          <p:cNvPicPr>
            <a:picLocks noChangeAspect="1"/>
          </p:cNvPicPr>
          <p:nvPr/>
        </p:nvPicPr>
        <p:blipFill>
          <a:blip r:embed="rId2"/>
          <a:stretch>
            <a:fillRect/>
          </a:stretch>
        </p:blipFill>
        <p:spPr>
          <a:xfrm>
            <a:off x="4240422" y="5404988"/>
            <a:ext cx="809625" cy="800100"/>
          </a:xfrm>
          <a:prstGeom prst="rect">
            <a:avLst/>
          </a:prstGeom>
        </p:spPr>
      </p:pic>
      <p:pic>
        <p:nvPicPr>
          <p:cNvPr id="5" name="Picture 5">
            <a:extLst>
              <a:ext uri="{FF2B5EF4-FFF2-40B4-BE49-F238E27FC236}">
                <a16:creationId xmlns:a16="http://schemas.microsoft.com/office/drawing/2014/main" id="{2F4297E1-7BEA-FF83-44D4-3FF5F4A196DB}"/>
              </a:ext>
            </a:extLst>
          </p:cNvPr>
          <p:cNvPicPr>
            <a:picLocks noChangeAspect="1"/>
          </p:cNvPicPr>
          <p:nvPr/>
        </p:nvPicPr>
        <p:blipFill>
          <a:blip r:embed="rId3"/>
          <a:stretch>
            <a:fillRect/>
          </a:stretch>
        </p:blipFill>
        <p:spPr>
          <a:xfrm>
            <a:off x="4196391" y="3851335"/>
            <a:ext cx="895350" cy="885825"/>
          </a:xfrm>
          <a:prstGeom prst="rect">
            <a:avLst/>
          </a:prstGeom>
        </p:spPr>
      </p:pic>
      <p:pic>
        <p:nvPicPr>
          <p:cNvPr id="6" name="Picture 6">
            <a:extLst>
              <a:ext uri="{FF2B5EF4-FFF2-40B4-BE49-F238E27FC236}">
                <a16:creationId xmlns:a16="http://schemas.microsoft.com/office/drawing/2014/main" id="{C78323D8-383A-BD51-9E1F-8445DA547625}"/>
              </a:ext>
            </a:extLst>
          </p:cNvPr>
          <p:cNvPicPr>
            <a:picLocks noChangeAspect="1"/>
          </p:cNvPicPr>
          <p:nvPr/>
        </p:nvPicPr>
        <p:blipFill>
          <a:blip r:embed="rId4"/>
          <a:stretch>
            <a:fillRect/>
          </a:stretch>
        </p:blipFill>
        <p:spPr>
          <a:xfrm>
            <a:off x="4181115" y="2153907"/>
            <a:ext cx="808008" cy="812681"/>
          </a:xfrm>
          <a:prstGeom prst="rect">
            <a:avLst/>
          </a:prstGeom>
        </p:spPr>
      </p:pic>
      <p:sp>
        <p:nvSpPr>
          <p:cNvPr id="7" name="TextBox 6">
            <a:extLst>
              <a:ext uri="{FF2B5EF4-FFF2-40B4-BE49-F238E27FC236}">
                <a16:creationId xmlns:a16="http://schemas.microsoft.com/office/drawing/2014/main" id="{03900EEB-3412-92A9-3692-3437D869C1BF}"/>
              </a:ext>
            </a:extLst>
          </p:cNvPr>
          <p:cNvSpPr txBox="1"/>
          <p:nvPr/>
        </p:nvSpPr>
        <p:spPr>
          <a:xfrm>
            <a:off x="5184475" y="1935192"/>
            <a:ext cx="2700068"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cs typeface="Segoe UI"/>
              </a:rPr>
              <a:t>__________________</a:t>
            </a:r>
          </a:p>
          <a:p>
            <a:r>
              <a:rPr lang="en-GB" sz="2000" dirty="0">
                <a:cs typeface="Segoe UI"/>
              </a:rPr>
              <a:t>_________________________________________________________</a:t>
            </a:r>
          </a:p>
        </p:txBody>
      </p:sp>
      <p:sp>
        <p:nvSpPr>
          <p:cNvPr id="8" name="TextBox 7">
            <a:extLst>
              <a:ext uri="{FF2B5EF4-FFF2-40B4-BE49-F238E27FC236}">
                <a16:creationId xmlns:a16="http://schemas.microsoft.com/office/drawing/2014/main" id="{B20E554B-73CF-9DEF-6063-A0901060308E}"/>
              </a:ext>
            </a:extLst>
          </p:cNvPr>
          <p:cNvSpPr txBox="1"/>
          <p:nvPr/>
        </p:nvSpPr>
        <p:spPr>
          <a:xfrm>
            <a:off x="5184474" y="3545456"/>
            <a:ext cx="2700068"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cs typeface="Segoe UI"/>
              </a:rPr>
              <a:t>__________________</a:t>
            </a:r>
          </a:p>
          <a:p>
            <a:r>
              <a:rPr lang="en-GB" sz="2000" dirty="0">
                <a:cs typeface="Segoe UI"/>
              </a:rPr>
              <a:t>_________________________________________________________</a:t>
            </a:r>
          </a:p>
        </p:txBody>
      </p:sp>
      <p:sp>
        <p:nvSpPr>
          <p:cNvPr id="9" name="TextBox 8">
            <a:extLst>
              <a:ext uri="{FF2B5EF4-FFF2-40B4-BE49-F238E27FC236}">
                <a16:creationId xmlns:a16="http://schemas.microsoft.com/office/drawing/2014/main" id="{785B9DB9-6993-288C-22D8-5B731A44EAAB}"/>
              </a:ext>
            </a:extLst>
          </p:cNvPr>
          <p:cNvSpPr txBox="1"/>
          <p:nvPr/>
        </p:nvSpPr>
        <p:spPr>
          <a:xfrm>
            <a:off x="5184475" y="5141343"/>
            <a:ext cx="2700068"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cs typeface="Segoe UI"/>
              </a:rPr>
              <a:t>__________________</a:t>
            </a:r>
          </a:p>
          <a:p>
            <a:r>
              <a:rPr lang="en-GB" sz="2000" dirty="0">
                <a:cs typeface="Segoe UI"/>
              </a:rPr>
              <a:t>_________________________________________________________</a:t>
            </a:r>
          </a:p>
        </p:txBody>
      </p:sp>
      <p:sp>
        <p:nvSpPr>
          <p:cNvPr id="10" name="Oval 9">
            <a:extLst>
              <a:ext uri="{FF2B5EF4-FFF2-40B4-BE49-F238E27FC236}">
                <a16:creationId xmlns:a16="http://schemas.microsoft.com/office/drawing/2014/main" id="{30936A60-444B-C63B-EAAE-675ECE1B73C7}"/>
              </a:ext>
            </a:extLst>
          </p:cNvPr>
          <p:cNvSpPr/>
          <p:nvPr/>
        </p:nvSpPr>
        <p:spPr>
          <a:xfrm>
            <a:off x="8097329" y="3187461"/>
            <a:ext cx="891396" cy="58947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cs typeface="Calibri"/>
              </a:rPr>
              <a:t>fire</a:t>
            </a:r>
            <a:endParaRPr lang="en-GB" dirty="0"/>
          </a:p>
        </p:txBody>
      </p:sp>
      <p:sp>
        <p:nvSpPr>
          <p:cNvPr id="11" name="Oval 10">
            <a:extLst>
              <a:ext uri="{FF2B5EF4-FFF2-40B4-BE49-F238E27FC236}">
                <a16:creationId xmlns:a16="http://schemas.microsoft.com/office/drawing/2014/main" id="{7B37C60A-34FE-1ED0-74A3-A04CF3D70EB0}"/>
              </a:ext>
            </a:extLst>
          </p:cNvPr>
          <p:cNvSpPr/>
          <p:nvPr/>
        </p:nvSpPr>
        <p:spPr>
          <a:xfrm>
            <a:off x="8902460" y="3705045"/>
            <a:ext cx="1035169" cy="589471"/>
          </a:xfrm>
          <a:prstGeom prst="ellipse">
            <a:avLst/>
          </a:prstGeom>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endParaRPr lang="en-GB" dirty="0"/>
          </a:p>
        </p:txBody>
      </p:sp>
      <p:sp>
        <p:nvSpPr>
          <p:cNvPr id="12" name="Oval 11">
            <a:extLst>
              <a:ext uri="{FF2B5EF4-FFF2-40B4-BE49-F238E27FC236}">
                <a16:creationId xmlns:a16="http://schemas.microsoft.com/office/drawing/2014/main" id="{A6C1C729-C134-42DC-AF15-33B3DE9E4103}"/>
              </a:ext>
            </a:extLst>
          </p:cNvPr>
          <p:cNvSpPr/>
          <p:nvPr/>
        </p:nvSpPr>
        <p:spPr>
          <a:xfrm>
            <a:off x="10009518" y="3259348"/>
            <a:ext cx="1035169" cy="589471"/>
          </a:xfrm>
          <a:prstGeom prst="ellipse">
            <a:avLst/>
          </a:prstGeom>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endParaRPr lang="en-GB" dirty="0"/>
          </a:p>
        </p:txBody>
      </p:sp>
      <p:sp>
        <p:nvSpPr>
          <p:cNvPr id="13" name="Oval 12">
            <a:extLst>
              <a:ext uri="{FF2B5EF4-FFF2-40B4-BE49-F238E27FC236}">
                <a16:creationId xmlns:a16="http://schemas.microsoft.com/office/drawing/2014/main" id="{B15ED9F6-4F44-CA5D-059D-F89E715684CA}"/>
              </a:ext>
            </a:extLst>
          </p:cNvPr>
          <p:cNvSpPr/>
          <p:nvPr/>
        </p:nvSpPr>
        <p:spPr>
          <a:xfrm>
            <a:off x="10900913" y="3705045"/>
            <a:ext cx="963282" cy="589471"/>
          </a:xfrm>
          <a:prstGeom prst="ellipse">
            <a:avLst/>
          </a:prstGeom>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endParaRPr lang="en-GB" dirty="0"/>
          </a:p>
        </p:txBody>
      </p:sp>
      <p:cxnSp>
        <p:nvCxnSpPr>
          <p:cNvPr id="14" name="Straight Arrow Connector 13">
            <a:extLst>
              <a:ext uri="{FF2B5EF4-FFF2-40B4-BE49-F238E27FC236}">
                <a16:creationId xmlns:a16="http://schemas.microsoft.com/office/drawing/2014/main" id="{9A1FE0FD-3FBC-B76A-50B5-5E1DBC015312}"/>
              </a:ext>
            </a:extLst>
          </p:cNvPr>
          <p:cNvCxnSpPr/>
          <p:nvPr/>
        </p:nvCxnSpPr>
        <p:spPr>
          <a:xfrm>
            <a:off x="8944693" y="3416599"/>
            <a:ext cx="425570" cy="31055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D2E2B553-CEDA-28B3-92AC-8ECAE098EB18}"/>
              </a:ext>
            </a:extLst>
          </p:cNvPr>
          <p:cNvCxnSpPr>
            <a:cxnSpLocks/>
          </p:cNvCxnSpPr>
          <p:nvPr/>
        </p:nvCxnSpPr>
        <p:spPr>
          <a:xfrm flipV="1">
            <a:off x="9749824" y="3511491"/>
            <a:ext cx="238665" cy="2932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Straight Arrow Connector 15">
            <a:extLst>
              <a:ext uri="{FF2B5EF4-FFF2-40B4-BE49-F238E27FC236}">
                <a16:creationId xmlns:a16="http://schemas.microsoft.com/office/drawing/2014/main" id="{7CFDE71F-68D7-0413-941B-B0C4EBC817CB}"/>
              </a:ext>
            </a:extLst>
          </p:cNvPr>
          <p:cNvCxnSpPr>
            <a:cxnSpLocks/>
          </p:cNvCxnSpPr>
          <p:nvPr/>
        </p:nvCxnSpPr>
        <p:spPr>
          <a:xfrm>
            <a:off x="11029409" y="3488487"/>
            <a:ext cx="296175" cy="23866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5663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397" y="52516"/>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Homework Grid							Autumn 1.7</a:t>
            </a:r>
          </a:p>
        </p:txBody>
      </p:sp>
      <p:graphicFrame>
        <p:nvGraphicFramePr>
          <p:cNvPr id="5" name="Table 4"/>
          <p:cNvGraphicFramePr>
            <a:graphicFrameLocks noGrp="1"/>
          </p:cNvGraphicFramePr>
          <p:nvPr>
            <p:extLst>
              <p:ext uri="{D42A27DB-BD31-4B8C-83A1-F6EECF244321}">
                <p14:modId xmlns:p14="http://schemas.microsoft.com/office/powerpoint/2010/main" val="1062884649"/>
              </p:ext>
            </p:extLst>
          </p:nvPr>
        </p:nvGraphicFramePr>
        <p:xfrm>
          <a:off x="165100" y="522988"/>
          <a:ext cx="11836401" cy="64312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r>
                        <a:rPr lang="en-GB" sz="1600"/>
                        <a:t>Circle the correct spellings:</a:t>
                      </a:r>
                    </a:p>
                    <a:p>
                      <a:pPr marL="0" marR="0" lvl="0" indent="0" algn="l">
                        <a:lnSpc>
                          <a:spcPct val="100000"/>
                        </a:lnSpc>
                        <a:spcBef>
                          <a:spcPts val="0"/>
                        </a:spcBef>
                        <a:spcAft>
                          <a:spcPts val="0"/>
                        </a:spcAft>
                        <a:buFontTx/>
                        <a:buNone/>
                      </a:pPr>
                      <a:r>
                        <a:rPr lang="en-GB" sz="1600"/>
                        <a:t>1. </a:t>
                      </a:r>
                      <a:r>
                        <a:rPr lang="en-GB" sz="1600" err="1"/>
                        <a:t>excellense</a:t>
                      </a:r>
                      <a:r>
                        <a:rPr lang="en-GB" sz="1600"/>
                        <a:t>/ excellence </a:t>
                      </a:r>
                    </a:p>
                    <a:p>
                      <a:pPr marL="0" marR="0" lvl="0" indent="0" algn="l">
                        <a:lnSpc>
                          <a:spcPct val="100000"/>
                        </a:lnSpc>
                        <a:spcBef>
                          <a:spcPts val="0"/>
                        </a:spcBef>
                        <a:spcAft>
                          <a:spcPts val="0"/>
                        </a:spcAft>
                        <a:buFontTx/>
                        <a:buNone/>
                      </a:pPr>
                      <a:r>
                        <a:rPr lang="en-GB" sz="1600"/>
                        <a:t>2. </a:t>
                      </a:r>
                      <a:r>
                        <a:rPr lang="en-GB" sz="1600" err="1"/>
                        <a:t>excercise</a:t>
                      </a:r>
                      <a:r>
                        <a:rPr lang="en-GB" sz="1600"/>
                        <a:t>/ exercise</a:t>
                      </a:r>
                    </a:p>
                    <a:p>
                      <a:pPr marL="0" marR="0" lvl="0" indent="0" algn="l">
                        <a:lnSpc>
                          <a:spcPct val="100000"/>
                        </a:lnSpc>
                        <a:spcBef>
                          <a:spcPts val="0"/>
                        </a:spcBef>
                        <a:spcAft>
                          <a:spcPts val="0"/>
                        </a:spcAft>
                        <a:buFontTx/>
                        <a:buNone/>
                      </a:pPr>
                      <a:r>
                        <a:rPr lang="en-GB" sz="1600"/>
                        <a:t>3. achieve/ achieve</a:t>
                      </a:r>
                    </a:p>
                    <a:p>
                      <a:pPr marL="0" marR="0" lvl="0" indent="0" algn="l">
                        <a:lnSpc>
                          <a:spcPct val="100000"/>
                        </a:lnSpc>
                        <a:spcBef>
                          <a:spcPts val="0"/>
                        </a:spcBef>
                        <a:spcAft>
                          <a:spcPts val="0"/>
                        </a:spcAft>
                        <a:buFontTx/>
                        <a:buNone/>
                      </a:pPr>
                      <a:r>
                        <a:rPr lang="en-GB" sz="1600"/>
                        <a:t>4. foreign/ </a:t>
                      </a:r>
                      <a:r>
                        <a:rPr lang="en-GB" sz="1600" err="1"/>
                        <a:t>forerain</a:t>
                      </a:r>
                      <a:endParaRPr lang="en-GB" sz="1600"/>
                    </a:p>
                    <a:p>
                      <a:pPr marL="0" marR="0" lvl="0" indent="0" algn="l">
                        <a:lnSpc>
                          <a:spcPct val="100000"/>
                        </a:lnSpc>
                        <a:spcBef>
                          <a:spcPts val="0"/>
                        </a:spcBef>
                        <a:spcAft>
                          <a:spcPts val="0"/>
                        </a:spcAft>
                        <a:buFontTx/>
                        <a:buNone/>
                      </a:pPr>
                      <a:r>
                        <a:rPr lang="en-GB" sz="1600"/>
                        <a:t>5. solder/ Soldier</a:t>
                      </a:r>
                    </a:p>
                    <a:p>
                      <a:pPr marL="0" marR="0" lvl="0" indent="0" algn="l">
                        <a:lnSpc>
                          <a:spcPct val="100000"/>
                        </a:lnSpc>
                        <a:spcBef>
                          <a:spcPts val="0"/>
                        </a:spcBef>
                        <a:spcAft>
                          <a:spcPts val="0"/>
                        </a:spcAft>
                        <a:buFontTx/>
                        <a:buNone/>
                      </a:pPr>
                      <a:r>
                        <a:rPr lang="en-GB" sz="1600"/>
                        <a:t>6. </a:t>
                      </a:r>
                      <a:r>
                        <a:rPr lang="en-GB" sz="1600" err="1"/>
                        <a:t>heigt</a:t>
                      </a:r>
                      <a:r>
                        <a:rPr lang="en-GB" sz="1600"/>
                        <a:t>/ height </a:t>
                      </a:r>
                    </a:p>
                    <a:p>
                      <a:pPr marL="0" marR="0" lvl="0" indent="0" algn="l">
                        <a:lnSpc>
                          <a:spcPct val="100000"/>
                        </a:lnSpc>
                        <a:spcBef>
                          <a:spcPts val="0"/>
                        </a:spcBef>
                        <a:spcAft>
                          <a:spcPts val="0"/>
                        </a:spcAft>
                        <a:buFontTx/>
                        <a:buNone/>
                      </a:pPr>
                      <a:r>
                        <a:rPr lang="en-GB" sz="1600"/>
                        <a:t>7. </a:t>
                      </a:r>
                      <a:r>
                        <a:rPr lang="en-GB" sz="1600" err="1"/>
                        <a:t>neccessary</a:t>
                      </a:r>
                      <a:r>
                        <a:rPr lang="en-GB" sz="1600"/>
                        <a:t>/ necessary</a:t>
                      </a:r>
                    </a:p>
                    <a:p>
                      <a:pPr marL="0" marR="0" lvl="0" indent="0" algn="l">
                        <a:lnSpc>
                          <a:spcPct val="100000"/>
                        </a:lnSpc>
                        <a:spcBef>
                          <a:spcPts val="0"/>
                        </a:spcBef>
                        <a:spcAft>
                          <a:spcPts val="0"/>
                        </a:spcAft>
                        <a:buFontTx/>
                        <a:buNone/>
                      </a:pPr>
                      <a:r>
                        <a:rPr lang="en-GB" sz="1600"/>
                        <a:t>8. parliament/ parliament</a:t>
                      </a:r>
                    </a:p>
                    <a:p>
                      <a:pPr marL="0" marR="0" lvl="0" indent="0" algn="l">
                        <a:lnSpc>
                          <a:spcPct val="100000"/>
                        </a:lnSpc>
                        <a:spcBef>
                          <a:spcPts val="0"/>
                        </a:spcBef>
                        <a:spcAft>
                          <a:spcPts val="0"/>
                        </a:spcAft>
                        <a:buFontTx/>
                        <a:buNone/>
                      </a:pPr>
                      <a:r>
                        <a:rPr lang="en-GB" sz="1600"/>
                        <a:t>9. </a:t>
                      </a:r>
                      <a:r>
                        <a:rPr lang="en-GB" sz="1600" err="1"/>
                        <a:t>enviroment</a:t>
                      </a:r>
                      <a:r>
                        <a:rPr lang="en-GB" sz="1600"/>
                        <a:t>/ environment</a:t>
                      </a:r>
                    </a:p>
                    <a:p>
                      <a:pPr marL="0" marR="0" lvl="0" indent="0" algn="l">
                        <a:lnSpc>
                          <a:spcPct val="100000"/>
                        </a:lnSpc>
                        <a:spcBef>
                          <a:spcPts val="0"/>
                        </a:spcBef>
                        <a:spcAft>
                          <a:spcPts val="0"/>
                        </a:spcAft>
                        <a:buFontTx/>
                        <a:buNone/>
                      </a:pPr>
                      <a:r>
                        <a:rPr lang="en-GB" sz="1600"/>
                        <a:t>10. onomatopoeia/ </a:t>
                      </a:r>
                      <a:r>
                        <a:rPr lang="en-GB" sz="1600" err="1"/>
                        <a:t>onomatopieao</a:t>
                      </a:r>
                      <a:r>
                        <a:rPr lang="en-GB" sz="160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r>
                        <a:rPr lang="en-GB" sz="1600" b="0" i="0">
                          <a:solidFill>
                            <a:schemeClr val="tx1"/>
                          </a:solidFill>
                          <a:effectLst/>
                          <a:latin typeface="+mn-lt"/>
                        </a:rPr>
                        <a:t>Label</a:t>
                      </a:r>
                      <a:r>
                        <a:rPr lang="en-GB" sz="1600" b="0" i="0" baseline="0">
                          <a:solidFill>
                            <a:schemeClr val="tx1"/>
                          </a:solidFill>
                          <a:effectLst/>
                          <a:latin typeface="+mn-lt"/>
                        </a:rPr>
                        <a:t> the subject and verbs in the following sentences: </a:t>
                      </a: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He took Daisy to the party.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0" i="0" baseline="0">
                          <a:solidFill>
                            <a:schemeClr val="tx1"/>
                          </a:solidFill>
                          <a:effectLst/>
                          <a:latin typeface="+mn-lt"/>
                        </a:rPr>
                        <a:t>Sheila was a very happy person.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The dog sat on the mat.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Peter had three brothers. </a:t>
                      </a:r>
                    </a:p>
                    <a:p>
                      <a:pPr marL="342900" marR="0" lvl="0" indent="-342900" algn="l">
                        <a:lnSpc>
                          <a:spcPct val="100000"/>
                        </a:lnSpc>
                        <a:spcBef>
                          <a:spcPts val="0"/>
                        </a:spcBef>
                        <a:spcAft>
                          <a:spcPts val="0"/>
                        </a:spcAft>
                        <a:buFontTx/>
                        <a:buAutoNum type="arabicPeriod"/>
                      </a:pPr>
                      <a:endParaRPr lang="en-GB" sz="1600" b="0" i="0" baseline="0">
                        <a:solidFill>
                          <a:schemeClr val="tx1"/>
                        </a:solidFill>
                        <a:effectLst/>
                        <a:latin typeface="+mn-lt"/>
                      </a:endParaRPr>
                    </a:p>
                    <a:p>
                      <a:pPr marL="342900" marR="0" lvl="0" indent="-342900" algn="l" rtl="0" eaLnBrk="1" fontAlgn="auto" latinLnBrk="0" hangingPunct="1">
                        <a:lnSpc>
                          <a:spcPct val="100000"/>
                        </a:lnSpc>
                        <a:spcBef>
                          <a:spcPts val="0"/>
                        </a:spcBef>
                        <a:spcAft>
                          <a:spcPts val="0"/>
                        </a:spcAft>
                        <a:buFontTx/>
                        <a:buAutoNum type="arabicPeriod"/>
                      </a:pPr>
                      <a:r>
                        <a:rPr lang="en-GB" sz="1600" b="0" i="0" baseline="0">
                          <a:solidFill>
                            <a:schemeClr val="tx1"/>
                          </a:solidFill>
                          <a:effectLst/>
                          <a:latin typeface="+mn-lt"/>
                        </a:rPr>
                        <a:t>The shinning star shone brightly. </a:t>
                      </a:r>
                      <a:endParaRPr lang="en-US" sz="1800" b="0" i="0">
                        <a:solidFill>
                          <a:srgbClr val="333333"/>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r>
                        <a:rPr lang="en-GB" sz="1600" b="1" i="1"/>
                        <a:t>Sacrifice</a:t>
                      </a:r>
                      <a:endParaRPr lang="en-GB" sz="1600"/>
                    </a:p>
                    <a:p>
                      <a:r>
                        <a:rPr lang="en-GB" sz="1600"/>
                        <a:t>Definition</a:t>
                      </a:r>
                      <a:r>
                        <a:rPr lang="en-GB" sz="1600" baseline="0"/>
                        <a:t> ____________________________ __________________________________________________________________________</a:t>
                      </a:r>
                    </a:p>
                    <a:p>
                      <a:pPr lvl="0">
                        <a:buNone/>
                      </a:pPr>
                      <a:r>
                        <a:rPr lang="en-GB" sz="1600" b="0" i="0" u="none" strike="noStrike" baseline="0" noProof="0">
                          <a:latin typeface="Calibri"/>
                        </a:rPr>
                        <a:t>Is sacrifice making a good or a bad thing</a:t>
                      </a:r>
                      <a:r>
                        <a:rPr lang="en-GB" sz="1600" baseline="0"/>
                        <a:t>?___________________________________________________________________________________________________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endParaRPr lang="en-GB" sz="1800" b="0" i="0" kern="1200">
                        <a:solidFill>
                          <a:schemeClr val="tx1"/>
                        </a:solidFill>
                        <a:effectLst/>
                        <a:latin typeface="+mn-lt"/>
                        <a:ea typeface="+mn-ea"/>
                        <a:cs typeface="+mn-cs"/>
                      </a:endParaRPr>
                    </a:p>
                    <a:p>
                      <a:pPr algn="ctr"/>
                      <a:r>
                        <a:rPr lang="en-GB" sz="1800" b="0" i="0" kern="1200">
                          <a:solidFill>
                            <a:schemeClr val="tx1"/>
                          </a:solidFill>
                          <a:effectLst/>
                          <a:latin typeface="+mn-lt"/>
                          <a:ea typeface="+mn-ea"/>
                          <a:cs typeface="+mn-cs"/>
                        </a:rPr>
                        <a:t>“You couldn't be a Surplus if you were needed by someone else. You couldn't be a Surplus if you were loved.” </a:t>
                      </a:r>
                      <a:endParaRPr lang="en-GB" sz="1600" b="1" baseline="0"/>
                    </a:p>
                    <a:p>
                      <a:endParaRPr lang="en-GB" sz="1600" b="1" baseline="0"/>
                    </a:p>
                    <a:p>
                      <a:r>
                        <a:rPr lang="en-GB" sz="1600" b="1" baseline="0"/>
                        <a:t>What can you infer about the word ‘Surplus’ from this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algn="ctr"/>
                      <a:r>
                        <a:rPr lang="en-GB" sz="1600" baseline="0"/>
                        <a:t>Improve the following overused similes: </a:t>
                      </a:r>
                    </a:p>
                    <a:p>
                      <a:pPr algn="ctr"/>
                      <a:endParaRPr lang="en-GB" sz="1600" baseline="0"/>
                    </a:p>
                    <a:p>
                      <a:pPr marL="342900" indent="-342900" algn="ctr">
                        <a:buAutoNum type="arabicPeriod"/>
                      </a:pPr>
                      <a:r>
                        <a:rPr lang="en-GB" sz="1600" baseline="0"/>
                        <a:t>‘as quiet as a mouse’ __________________________________________________________________</a:t>
                      </a:r>
                    </a:p>
                    <a:p>
                      <a:pPr marL="342900" indent="-342900" algn="ctr">
                        <a:buAutoNum type="arabicPeriod"/>
                      </a:pPr>
                      <a:r>
                        <a:rPr lang="en-GB" sz="1600" baseline="0"/>
                        <a:t>‘as fast as a cheetah’ _________________________________________________________________</a:t>
                      </a:r>
                    </a:p>
                    <a:p>
                      <a:pPr marL="342900" indent="-342900" algn="ctr">
                        <a:buAutoNum type="arabicPeriod"/>
                      </a:pPr>
                      <a:r>
                        <a:rPr lang="en-GB" sz="1600" baseline="0"/>
                        <a:t>‘as cold as ice’ 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Find examples</a:t>
                      </a:r>
                      <a:r>
                        <a:rPr lang="en-GB" sz="1600" baseline="0"/>
                        <a:t> of the following linguistic features in everyday items: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rtl="0" eaLnBrk="1" fontAlgn="auto" latinLnBrk="0" hangingPunct="1">
                        <a:lnSpc>
                          <a:spcPct val="100000"/>
                        </a:lnSpc>
                        <a:spcBef>
                          <a:spcPts val="0"/>
                        </a:spcBef>
                        <a:spcAft>
                          <a:spcPts val="0"/>
                        </a:spcAft>
                        <a:buFontTx/>
                        <a:buNone/>
                      </a:pPr>
                      <a:r>
                        <a:rPr lang="en-GB" sz="1600" baseline="0"/>
                        <a:t>Puns – Alliteration – Hyperbole – Rhetorical Questions – Direct Address – Superlative </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You can present this however you like, but you may wish cut these real-life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rtl="0" eaLnBrk="1" fontAlgn="auto" latinLnBrk="0" hangingPunct="1">
                        <a:lnSpc>
                          <a:spcPct val="100000"/>
                        </a:lnSpc>
                        <a:spcBef>
                          <a:spcPts val="0"/>
                        </a:spcBef>
                        <a:spcAft>
                          <a:spcPts val="0"/>
                        </a:spcAft>
                        <a:buFontTx/>
                        <a:buNone/>
                      </a:pPr>
                      <a:r>
                        <a:rPr lang="en-GB" sz="1600" baseline="0"/>
                        <a:t>Challenge: Can you explain their effects? </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20849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Autumn 1.7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602596322"/>
              </p:ext>
            </p:extLst>
          </p:nvPr>
        </p:nvGraphicFramePr>
        <p:xfrm>
          <a:off x="165100" y="605366"/>
          <a:ext cx="11836401" cy="615696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400" b="0" i="0" u="none" strike="noStrike" baseline="0" noProof="0" dirty="0">
                          <a:latin typeface="Arial" panose="020B0604020202020204" pitchFamily="34" charset="0"/>
                          <a:cs typeface="Arial" panose="020B0604020202020204" pitchFamily="34" charset="0"/>
                        </a:rPr>
                        <a:t>Whilst reading 'Of Mice and Men',  you have learned the following words. Look up what they mean and se them in a sentence?  (Use Page 17 of your KB)</a:t>
                      </a:r>
                    </a:p>
                    <a:p>
                      <a:pPr marL="0" marR="0" lvl="0" indent="0" algn="l">
                        <a:lnSpc>
                          <a:spcPct val="100000"/>
                        </a:lnSpc>
                        <a:spcBef>
                          <a:spcPts val="0"/>
                        </a:spcBef>
                        <a:spcAft>
                          <a:spcPts val="0"/>
                        </a:spcAft>
                        <a:buNone/>
                      </a:pPr>
                      <a:endParaRPr lang="en-GB" sz="1600" b="0" i="0" u="none" strike="noStrike" baseline="0" noProof="0" dirty="0">
                        <a:latin typeface="Calibri"/>
                      </a:endParaRPr>
                    </a:p>
                    <a:p>
                      <a:pPr marL="0" marR="0" lvl="0" indent="0" algn="l">
                        <a:lnSpc>
                          <a:spcPct val="100000"/>
                        </a:lnSpc>
                        <a:spcBef>
                          <a:spcPts val="0"/>
                        </a:spcBef>
                        <a:spcAft>
                          <a:spcPts val="0"/>
                        </a:spcAft>
                        <a:buNone/>
                      </a:pPr>
                      <a:endParaRPr lang="en-GB" sz="1600" b="0" i="0" u="none" strike="noStrike" baseline="0" noProof="0" dirty="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panose="020B0604020202020204" pitchFamily="34" charset="0"/>
                          <a:cs typeface="Arial" panose="020B0604020202020204" pitchFamily="34" charset="0"/>
                        </a:rPr>
                        <a:t>Think about novels that you have read in Year 7 and 8. Select two words from the previous task and explain how your chosen word links to those texts. </a:t>
                      </a:r>
                    </a:p>
                    <a:p>
                      <a:pPr marL="0" marR="0" lvl="0" indent="0" algn="l">
                        <a:lnSpc>
                          <a:spcPct val="100000"/>
                        </a:lnSpc>
                        <a:spcBef>
                          <a:spcPts val="0"/>
                        </a:spcBef>
                        <a:spcAft>
                          <a:spcPts val="0"/>
                        </a:spcAft>
                        <a:buClrTx/>
                        <a:buSzTx/>
                        <a:buFontTx/>
                        <a:buNone/>
                      </a:pPr>
                      <a:endParaRPr lang="en-GB" sz="1600" dirty="0"/>
                    </a:p>
                    <a:p>
                      <a:pPr marL="0" marR="0" lvl="0" indent="0" algn="l">
                        <a:lnSpc>
                          <a:spcPct val="100000"/>
                        </a:lnSpc>
                        <a:spcBef>
                          <a:spcPts val="0"/>
                        </a:spcBef>
                        <a:spcAft>
                          <a:spcPts val="0"/>
                        </a:spcAft>
                        <a:buNone/>
                      </a:pPr>
                      <a:r>
                        <a:rPr lang="en-GB" sz="1600" b="0" i="0" u="none" strike="noStrike" noProof="0" dirty="0">
                          <a:latin typeface="Arial" panose="020B0604020202020204" pitchFamily="34" charset="0"/>
                          <a:cs typeface="Arial" panose="020B0604020202020204" pitchFamily="34" charset="0"/>
                        </a:rPr>
                        <a:t>Word: ___________________________</a:t>
                      </a:r>
                      <a:endParaRPr lang="en-US" sz="16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endParaRPr lang="en-GB" sz="16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0" i="0" u="none" strike="noStrike" noProof="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8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600" b="0" i="0" u="none" strike="noStrike" noProof="0" dirty="0">
                          <a:latin typeface="Arial" panose="020B0604020202020204" pitchFamily="34" charset="0"/>
                          <a:cs typeface="Arial" panose="020B0604020202020204" pitchFamily="34" charset="0"/>
                        </a:rPr>
                        <a:t>Word: ___________________________</a:t>
                      </a:r>
                      <a:endParaRPr lang="en-US" sz="16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endParaRPr lang="en-GB" sz="16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0" i="0" u="none" strike="noStrike" noProof="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a:t>
                      </a:r>
                      <a:endParaRPr lang="en-US" sz="18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endParaRPr lang="en-GB" sz="1600" dirty="0"/>
                    </a:p>
                  </a:txBody>
                  <a:tcPr/>
                </a:tc>
                <a:tc>
                  <a:txBody>
                    <a:bodyPr/>
                    <a:lstStyle/>
                    <a:p>
                      <a:pPr marL="0" marR="0" lvl="0" indent="0" algn="l">
                        <a:lnSpc>
                          <a:spcPct val="100000"/>
                        </a:lnSpc>
                        <a:spcBef>
                          <a:spcPts val="0"/>
                        </a:spcBef>
                        <a:spcAft>
                          <a:spcPts val="0"/>
                        </a:spcAft>
                        <a:buNone/>
                      </a:pPr>
                      <a:r>
                        <a:rPr lang="en-GB" sz="1600" b="0" i="0" u="none" strike="noStrike" noProof="0" dirty="0">
                          <a:latin typeface="Arial"/>
                        </a:rPr>
                        <a:t>During your study of Grammar, you learned about using commas. Look at page 4 of your KB.</a:t>
                      </a:r>
                      <a:r>
                        <a:rPr lang="en-GB" sz="1600" b="0" i="0" u="none" strike="noStrike" baseline="0" noProof="0" dirty="0">
                          <a:latin typeface="Arial"/>
                        </a:rPr>
                        <a:t> An complete the following task.</a:t>
                      </a:r>
                    </a:p>
                    <a:p>
                      <a:pPr marL="0" marR="0" lvl="0" indent="0" algn="l">
                        <a:lnSpc>
                          <a:spcPct val="100000"/>
                        </a:lnSpc>
                        <a:spcBef>
                          <a:spcPts val="0"/>
                        </a:spcBef>
                        <a:spcAft>
                          <a:spcPts val="0"/>
                        </a:spcAft>
                        <a:buNone/>
                      </a:pPr>
                      <a:endParaRPr lang="en-GB" sz="1600" b="0" i="0" u="none" strike="noStrike" baseline="0" noProof="0" dirty="0">
                        <a:latin typeface="Arial"/>
                      </a:endParaRPr>
                    </a:p>
                    <a:p>
                      <a:pPr marL="0" marR="0" lvl="0" indent="0" algn="l">
                        <a:lnSpc>
                          <a:spcPct val="100000"/>
                        </a:lnSpc>
                        <a:spcBef>
                          <a:spcPts val="0"/>
                        </a:spcBef>
                        <a:spcAft>
                          <a:spcPts val="0"/>
                        </a:spcAft>
                        <a:buNone/>
                      </a:pPr>
                      <a:r>
                        <a:rPr lang="en-GB" sz="1600" b="0" i="0" u="none" strike="noStrike" baseline="0" noProof="0" dirty="0">
                          <a:latin typeface="Arial"/>
                        </a:rPr>
                        <a:t>How should you use commas? </a:t>
                      </a:r>
                      <a:endParaRPr lang="en-US"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mn-lt"/>
                        </a:rPr>
                        <a:t>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noProof="0" dirty="0">
                        <a:latin typeface="+mn-lt"/>
                      </a:endParaRPr>
                    </a:p>
                    <a:p>
                      <a:pPr marL="0" marR="0" lvl="0" indent="0" algn="l">
                        <a:lnSpc>
                          <a:spcPct val="100000"/>
                        </a:lnSpc>
                        <a:spcBef>
                          <a:spcPts val="0"/>
                        </a:spcBef>
                        <a:spcAft>
                          <a:spcPts val="0"/>
                        </a:spcAft>
                        <a:buNone/>
                      </a:pPr>
                      <a:r>
                        <a:rPr lang="en-GB" sz="1400" b="0" i="0" u="none" strike="noStrike" noProof="0" dirty="0">
                          <a:latin typeface="Arial" panose="020B0604020202020204" pitchFamily="34" charset="0"/>
                          <a:cs typeface="Arial" panose="020B0604020202020204" pitchFamily="34" charset="0"/>
                        </a:rPr>
                        <a:t>Explain</a:t>
                      </a:r>
                      <a:r>
                        <a:rPr lang="en-GB" sz="1400" b="0" i="0" u="none" strike="noStrike" baseline="0" noProof="0" dirty="0">
                          <a:latin typeface="Arial" panose="020B0604020202020204" pitchFamily="34" charset="0"/>
                          <a:cs typeface="Arial" panose="020B0604020202020204" pitchFamily="34" charset="0"/>
                        </a:rPr>
                        <a:t> how commas have been used in the following sentences. </a:t>
                      </a:r>
                    </a:p>
                    <a:p>
                      <a:pPr marL="0" marR="0" lvl="0" indent="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400" b="1" dirty="0">
                          <a:latin typeface="Arial" panose="020B0604020202020204" pitchFamily="34" charset="0"/>
                          <a:cs typeface="Arial" panose="020B0604020202020204" pitchFamily="34" charset="0"/>
                        </a:rPr>
                        <a:t>My brother, believe it or not, loaned me £1000.</a:t>
                      </a:r>
                      <a:r>
                        <a:rPr lang="en-GB" sz="1400" b="1" baseline="0" dirty="0">
                          <a:latin typeface="Arial" panose="020B0604020202020204" pitchFamily="34" charset="0"/>
                          <a:cs typeface="Arial" panose="020B0604020202020204" pitchFamily="34" charset="0"/>
                        </a:rPr>
                        <a:t> </a:t>
                      </a:r>
                    </a:p>
                    <a:p>
                      <a:pPr marL="0" marR="0" lvl="0" indent="0" algn="l">
                        <a:lnSpc>
                          <a:spcPct val="100000"/>
                        </a:lnSpc>
                        <a:spcBef>
                          <a:spcPts val="0"/>
                        </a:spcBef>
                        <a:spcAft>
                          <a:spcPts val="0"/>
                        </a:spcAft>
                        <a:buNone/>
                      </a:pPr>
                      <a:r>
                        <a:rPr lang="en-GB" sz="16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a:t>
                      </a:r>
                    </a:p>
                    <a:p>
                      <a:pPr marL="0" marR="0" lvl="0" indent="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kern="1200" dirty="0">
                          <a:solidFill>
                            <a:schemeClr val="tx1"/>
                          </a:solidFill>
                          <a:effectLst/>
                          <a:latin typeface="Arial" panose="020B0604020202020204" pitchFamily="34" charset="0"/>
                          <a:ea typeface="+mn-ea"/>
                          <a:cs typeface="Arial" panose="020B0604020202020204" pitchFamily="34" charset="0"/>
                        </a:rPr>
                        <a:t>For dinner I had soup, fish, chicken, dessert, and coffee.</a:t>
                      </a:r>
                      <a:endParaRPr lang="en-GB" sz="1400" b="0" i="0" u="none" strike="noStrike" noProof="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a:t>
                      </a:r>
                    </a:p>
                    <a:p>
                      <a:pPr marL="0" marR="0" lvl="0" indent="0" algn="l">
                        <a:lnSpc>
                          <a:spcPct val="100000"/>
                        </a:lnSpc>
                        <a:spcBef>
                          <a:spcPts val="0"/>
                        </a:spcBef>
                        <a:spcAft>
                          <a:spcPts val="0"/>
                        </a:spcAft>
                        <a:buNone/>
                      </a:pPr>
                      <a:endParaRPr lang="en-GB" sz="1400" b="0" i="0" u="none" strike="noStrike"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75240843"/>
                  </a:ext>
                </a:extLst>
              </a:tr>
            </a:tbl>
          </a:graphicData>
        </a:graphic>
      </p:graphicFrame>
      <p:graphicFrame>
        <p:nvGraphicFramePr>
          <p:cNvPr id="5" name="Table 4">
            <a:extLst>
              <a:ext uri="{FF2B5EF4-FFF2-40B4-BE49-F238E27FC236}">
                <a16:creationId xmlns:a16="http://schemas.microsoft.com/office/drawing/2014/main" id="{3E53BD62-C111-0879-021F-A12263DED55C}"/>
              </a:ext>
            </a:extLst>
          </p:cNvPr>
          <p:cNvGraphicFramePr>
            <a:graphicFrameLocks noGrp="1"/>
          </p:cNvGraphicFramePr>
          <p:nvPr>
            <p:extLst>
              <p:ext uri="{D42A27DB-BD31-4B8C-83A1-F6EECF244321}">
                <p14:modId xmlns:p14="http://schemas.microsoft.com/office/powerpoint/2010/main" val="4185782032"/>
              </p:ext>
            </p:extLst>
          </p:nvPr>
        </p:nvGraphicFramePr>
        <p:xfrm>
          <a:off x="163036" y="1980776"/>
          <a:ext cx="3952875" cy="4781550"/>
        </p:xfrm>
        <a:graphic>
          <a:graphicData uri="http://schemas.openxmlformats.org/drawingml/2006/table">
            <a:tbl>
              <a:tblPr firstRow="1" bandRow="1">
                <a:tableStyleId>{9D7B26C5-4107-4FEC-AEDC-1716B250A1EF}</a:tableStyleId>
              </a:tblPr>
              <a:tblGrid>
                <a:gridCol w="1228725">
                  <a:extLst>
                    <a:ext uri="{9D8B030D-6E8A-4147-A177-3AD203B41FA5}">
                      <a16:colId xmlns:a16="http://schemas.microsoft.com/office/drawing/2014/main" val="3607852405"/>
                    </a:ext>
                  </a:extLst>
                </a:gridCol>
                <a:gridCol w="2724150">
                  <a:extLst>
                    <a:ext uri="{9D8B030D-6E8A-4147-A177-3AD203B41FA5}">
                      <a16:colId xmlns:a16="http://schemas.microsoft.com/office/drawing/2014/main" val="2991825358"/>
                    </a:ext>
                  </a:extLst>
                </a:gridCol>
              </a:tblGrid>
              <a:tr h="381000">
                <a:tc>
                  <a:txBody>
                    <a:bodyPr/>
                    <a:lstStyle/>
                    <a:p>
                      <a:pPr algn="l" fontAlgn="base"/>
                      <a:r>
                        <a:rPr lang="en-GB" sz="1400" dirty="0">
                          <a:effectLst/>
                        </a:rPr>
                        <a:t>WORD​​​</a:t>
                      </a:r>
                      <a:endParaRPr lang="en-GB" dirty="0">
                        <a:effectLst/>
                      </a:endParaRPr>
                    </a:p>
                  </a:txBody>
                  <a:tcPr/>
                </a:tc>
                <a:tc>
                  <a:txBody>
                    <a:bodyPr/>
                    <a:lstStyle/>
                    <a:p>
                      <a:pPr algn="l" fontAlgn="base"/>
                      <a:r>
                        <a:rPr lang="en-GB" sz="1400" dirty="0">
                          <a:effectLst/>
                        </a:rPr>
                        <a:t>Write a sentence using the word​​</a:t>
                      </a:r>
                      <a:endParaRPr lang="en-GB" dirty="0">
                        <a:effectLst/>
                      </a:endParaRPr>
                    </a:p>
                  </a:txBody>
                  <a:tcPr/>
                </a:tc>
                <a:extLst>
                  <a:ext uri="{0D108BD9-81ED-4DB2-BD59-A6C34878D82A}">
                    <a16:rowId xmlns:a16="http://schemas.microsoft.com/office/drawing/2014/main" val="4048812319"/>
                  </a:ext>
                </a:extLst>
              </a:tr>
              <a:tr h="762000">
                <a:tc>
                  <a:txBody>
                    <a:bodyPr/>
                    <a:lstStyle/>
                    <a:p>
                      <a:pPr algn="l" fontAlgn="base"/>
                      <a:r>
                        <a:rPr lang="en-GB" sz="1400" dirty="0">
                          <a:effectLst/>
                        </a:rPr>
                        <a:t>Aspirational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2501622325"/>
                  </a:ext>
                </a:extLst>
              </a:tr>
              <a:tr h="762000">
                <a:tc>
                  <a:txBody>
                    <a:bodyPr/>
                    <a:lstStyle/>
                    <a:p>
                      <a:pPr algn="l" fontAlgn="base"/>
                      <a:r>
                        <a:rPr lang="en-GB" sz="1400" dirty="0">
                          <a:effectLst/>
                        </a:rPr>
                        <a:t>Ethical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3624834150"/>
                  </a:ext>
                </a:extLst>
              </a:tr>
              <a:tr h="762000">
                <a:tc>
                  <a:txBody>
                    <a:bodyPr/>
                    <a:lstStyle/>
                    <a:p>
                      <a:pPr algn="l" fontAlgn="base"/>
                      <a:r>
                        <a:rPr lang="en-GB" sz="1400" dirty="0">
                          <a:effectLst/>
                        </a:rPr>
                        <a:t>Marginalised</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3582712092"/>
                  </a:ext>
                </a:extLst>
              </a:tr>
              <a:tr h="1019175">
                <a:tc>
                  <a:txBody>
                    <a:bodyPr/>
                    <a:lstStyle/>
                    <a:p>
                      <a:pPr algn="l" fontAlgn="base"/>
                      <a:r>
                        <a:rPr lang="en-GB" sz="1400" dirty="0">
                          <a:effectLst/>
                        </a:rPr>
                        <a:t>Naive</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973954910"/>
                  </a:ext>
                </a:extLst>
              </a:tr>
              <a:tr h="1095375">
                <a:tc>
                  <a:txBody>
                    <a:bodyPr/>
                    <a:lstStyle/>
                    <a:p>
                      <a:pPr algn="l" fontAlgn="base"/>
                      <a:r>
                        <a:rPr lang="en-GB" sz="1400" dirty="0">
                          <a:effectLst/>
                        </a:rPr>
                        <a:t>Solitary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1452278645"/>
                  </a:ext>
                </a:extLst>
              </a:tr>
            </a:tbl>
          </a:graphicData>
        </a:graphic>
      </p:graphicFrame>
      <p:pic>
        <p:nvPicPr>
          <p:cNvPr id="7" name="Picture 6"/>
          <p:cNvPicPr>
            <a:picLocks noChangeAspect="1"/>
          </p:cNvPicPr>
          <p:nvPr/>
        </p:nvPicPr>
        <p:blipFill>
          <a:blip r:embed="rId2"/>
          <a:stretch>
            <a:fillRect/>
          </a:stretch>
        </p:blipFill>
        <p:spPr>
          <a:xfrm>
            <a:off x="8066722" y="2221230"/>
            <a:ext cx="681262" cy="735330"/>
          </a:xfrm>
          <a:prstGeom prst="rect">
            <a:avLst/>
          </a:prstGeom>
        </p:spPr>
      </p:pic>
    </p:spTree>
    <p:extLst>
      <p:ext uri="{BB962C8B-B14F-4D97-AF65-F5344CB8AC3E}">
        <p14:creationId xmlns:p14="http://schemas.microsoft.com/office/powerpoint/2010/main" val="2657019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Weekly Homework 							Autumn 1.8</a:t>
            </a:r>
          </a:p>
        </p:txBody>
      </p:sp>
      <p:graphicFrame>
        <p:nvGraphicFramePr>
          <p:cNvPr id="5" name="Table 4"/>
          <p:cNvGraphicFramePr>
            <a:graphicFrameLocks noGrp="1"/>
          </p:cNvGraphicFramePr>
          <p:nvPr>
            <p:extLst>
              <p:ext uri="{D42A27DB-BD31-4B8C-83A1-F6EECF244321}">
                <p14:modId xmlns:p14="http://schemas.microsoft.com/office/powerpoint/2010/main" val="2009001724"/>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Can</a:t>
                      </a:r>
                      <a:r>
                        <a:rPr lang="en-GB" sz="1600" baseline="0" dirty="0"/>
                        <a:t> you explain the meaning created by the following prefixes</a:t>
                      </a:r>
                      <a:r>
                        <a:rPr lang="en-GB" sz="1600" dirty="0"/>
                        <a:t>:</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None/>
                      </a:pPr>
                      <a:r>
                        <a:rPr lang="en-GB" sz="1600" b="0" i="0" u="none" strike="noStrike" baseline="0" noProof="0" dirty="0">
                          <a:latin typeface="Calibri"/>
                        </a:rPr>
                        <a:t>'un-' as is </a:t>
                      </a:r>
                      <a:r>
                        <a:rPr lang="en-GB" sz="1600" b="1" i="0" u="none" strike="noStrike" baseline="0" noProof="0" dirty="0">
                          <a:latin typeface="Calibri"/>
                        </a:rPr>
                        <a:t>un</a:t>
                      </a:r>
                      <a:r>
                        <a:rPr lang="en-GB" sz="1600" b="0" i="0" u="none" strike="noStrike" baseline="0" noProof="0" dirty="0">
                          <a:latin typeface="Calibri"/>
                        </a:rPr>
                        <a:t>cover: __________________</a:t>
                      </a:r>
                    </a:p>
                    <a:p>
                      <a:pPr marL="0" marR="0" lvl="0" indent="0" algn="l">
                        <a:lnSpc>
                          <a:spcPct val="100000"/>
                        </a:lnSpc>
                        <a:spcBef>
                          <a:spcPts val="0"/>
                        </a:spcBef>
                        <a:spcAft>
                          <a:spcPts val="0"/>
                        </a:spcAft>
                        <a:buNone/>
                      </a:pPr>
                      <a:r>
                        <a:rPr lang="en-GB" sz="1600" b="0" i="0" u="none" strike="noStrike" baseline="0" noProof="0" dirty="0">
                          <a:latin typeface="Calibri"/>
                        </a:rPr>
                        <a:t>_________________________________</a:t>
                      </a:r>
                      <a:endParaRPr lang="en-US" sz="1600" b="0" i="0" u="none" strike="noStrike" baseline="0" noProof="0" dirty="0">
                        <a:latin typeface="Calibri"/>
                      </a:endParaRPr>
                    </a:p>
                    <a:p>
                      <a:pPr marL="0" marR="0" lvl="0" indent="0" algn="l">
                        <a:lnSpc>
                          <a:spcPct val="100000"/>
                        </a:lnSpc>
                        <a:spcBef>
                          <a:spcPts val="0"/>
                        </a:spcBef>
                        <a:spcAft>
                          <a:spcPts val="0"/>
                        </a:spcAft>
                        <a:buNone/>
                      </a:pPr>
                      <a:r>
                        <a:rPr lang="en-GB" sz="1600" b="0" i="0" u="none" strike="noStrike" baseline="0" noProof="0" dirty="0">
                          <a:latin typeface="Calibri"/>
                        </a:rPr>
                        <a:t>'pre-' as in </a:t>
                      </a:r>
                      <a:r>
                        <a:rPr lang="en-GB" sz="1600" b="1" i="0" u="none" strike="noStrike" baseline="0" noProof="0" dirty="0" err="1">
                          <a:latin typeface="Calibri"/>
                        </a:rPr>
                        <a:t>pre</a:t>
                      </a:r>
                      <a:r>
                        <a:rPr lang="en-GB" sz="1600" b="0" i="0" u="none" strike="noStrike" baseline="0" noProof="0" dirty="0" err="1">
                          <a:latin typeface="Calibri"/>
                        </a:rPr>
                        <a:t>order</a:t>
                      </a:r>
                      <a:r>
                        <a:rPr lang="en-GB" sz="1600" b="0" i="0" u="none" strike="noStrike" baseline="0" noProof="0" dirty="0">
                          <a:latin typeface="Calibri"/>
                        </a:rPr>
                        <a:t>: ______________</a:t>
                      </a:r>
                    </a:p>
                    <a:p>
                      <a:pPr marL="0" marR="0" lvl="0" indent="0" algn="l">
                        <a:lnSpc>
                          <a:spcPct val="100000"/>
                        </a:lnSpc>
                        <a:spcBef>
                          <a:spcPts val="0"/>
                        </a:spcBef>
                        <a:spcAft>
                          <a:spcPts val="0"/>
                        </a:spcAft>
                        <a:buNone/>
                      </a:pPr>
                      <a:r>
                        <a:rPr lang="en-GB" sz="1600" b="0" i="0" u="none" strike="noStrike" baseline="0" noProof="0" dirty="0">
                          <a:latin typeface="Calibri"/>
                        </a:rPr>
                        <a:t>___________________________________</a:t>
                      </a:r>
                      <a:endParaRPr lang="en-US" sz="1600" b="0" i="0" u="none" strike="noStrike" baseline="0" noProof="0" dirty="0">
                        <a:latin typeface="Calibri"/>
                      </a:endParaRPr>
                    </a:p>
                    <a:p>
                      <a:pPr marL="0" marR="0" lvl="0" indent="0" algn="l">
                        <a:lnSpc>
                          <a:spcPct val="100000"/>
                        </a:lnSpc>
                        <a:spcBef>
                          <a:spcPts val="0"/>
                        </a:spcBef>
                        <a:spcAft>
                          <a:spcPts val="0"/>
                        </a:spcAft>
                        <a:buNone/>
                      </a:pPr>
                      <a:r>
                        <a:rPr lang="en-GB" sz="1600" b="0" i="0" u="none" strike="noStrike" baseline="0" noProof="0" dirty="0">
                          <a:latin typeface="Calibri"/>
                        </a:rPr>
                        <a:t>'re-' as in </a:t>
                      </a:r>
                      <a:r>
                        <a:rPr lang="en-GB" sz="1600" b="1" i="0" u="none" strike="noStrike" baseline="0" noProof="0" dirty="0">
                          <a:latin typeface="Calibri"/>
                        </a:rPr>
                        <a:t>re</a:t>
                      </a:r>
                      <a:r>
                        <a:rPr lang="en-GB" sz="1600" b="0" i="0" u="none" strike="noStrike" baseline="0" noProof="0" dirty="0">
                          <a:latin typeface="Calibri"/>
                        </a:rPr>
                        <a:t>view: ______________________</a:t>
                      </a:r>
                    </a:p>
                    <a:p>
                      <a:pPr marL="0" marR="0" lvl="0" indent="0" algn="l">
                        <a:lnSpc>
                          <a:spcPct val="100000"/>
                        </a:lnSpc>
                        <a:spcBef>
                          <a:spcPts val="0"/>
                        </a:spcBef>
                        <a:spcAft>
                          <a:spcPts val="0"/>
                        </a:spcAft>
                        <a:buNone/>
                      </a:pPr>
                      <a:r>
                        <a:rPr lang="en-GB" sz="1600" b="0" i="0" u="none" strike="noStrike" baseline="0" noProof="0" dirty="0">
                          <a:latin typeface="Calibri"/>
                        </a:rPr>
                        <a:t>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r>
                        <a:rPr lang="en-GB" sz="1600" b="0" i="0" baseline="0" dirty="0"/>
                        <a:t>Add the missing commas: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i="0" baseline="0"/>
                    </a:p>
                    <a:p>
                      <a:pPr lvl="0" algn="l">
                        <a:lnSpc>
                          <a:spcPct val="100000"/>
                        </a:lnSpc>
                        <a:spcBef>
                          <a:spcPts val="0"/>
                        </a:spcBef>
                        <a:spcAft>
                          <a:spcPts val="0"/>
                        </a:spcAft>
                        <a:buNone/>
                      </a:pPr>
                      <a:r>
                        <a:rPr lang="en-GB" sz="1400" b="0" i="0" u="none" strike="noStrike" noProof="0" dirty="0">
                          <a:latin typeface="Calibri"/>
                        </a:rPr>
                        <a:t>Were very pleased with the schools’ decision to construct a new cafeteria and student</a:t>
                      </a:r>
                      <a:endParaRPr lang="en-GB" dirty="0"/>
                    </a:p>
                    <a:p>
                      <a:pPr lvl="0" algn="l">
                        <a:lnSpc>
                          <a:spcPct val="100000"/>
                        </a:lnSpc>
                        <a:spcBef>
                          <a:spcPts val="0"/>
                        </a:spcBef>
                        <a:spcAft>
                          <a:spcPts val="0"/>
                        </a:spcAft>
                        <a:buNone/>
                      </a:pPr>
                      <a:r>
                        <a:rPr lang="en-GB" sz="1400" b="0" i="0" u="none" strike="noStrike" noProof="0" dirty="0">
                          <a:latin typeface="Calibri"/>
                        </a:rPr>
                        <a:t>lounge. These new facility’s will definitely raise the quality of student life. However, we</a:t>
                      </a:r>
                      <a:endParaRPr lang="en-GB" dirty="0"/>
                    </a:p>
                    <a:p>
                      <a:pPr lvl="0" algn="l">
                        <a:lnSpc>
                          <a:spcPct val="100000"/>
                        </a:lnSpc>
                        <a:spcBef>
                          <a:spcPts val="0"/>
                        </a:spcBef>
                        <a:spcAft>
                          <a:spcPts val="0"/>
                        </a:spcAft>
                        <a:buNone/>
                      </a:pPr>
                      <a:r>
                        <a:rPr lang="en-GB" sz="1400" b="0" i="0" u="none" strike="noStrike" noProof="0" dirty="0">
                          <a:latin typeface="Calibri"/>
                        </a:rPr>
                        <a:t>would like to request several features. First, we would like the cafeteria to be furnished</a:t>
                      </a:r>
                      <a:endParaRPr lang="en-GB"/>
                    </a:p>
                    <a:p>
                      <a:pPr lvl="0" algn="l">
                        <a:lnSpc>
                          <a:spcPct val="100000"/>
                        </a:lnSpc>
                        <a:spcBef>
                          <a:spcPts val="0"/>
                        </a:spcBef>
                        <a:spcAft>
                          <a:spcPts val="0"/>
                        </a:spcAft>
                        <a:buNone/>
                      </a:pPr>
                      <a:r>
                        <a:rPr lang="en-GB" sz="1400" b="0" i="0" u="none" strike="noStrike" noProof="0" dirty="0">
                          <a:latin typeface="Calibri"/>
                        </a:rPr>
                        <a:t>with round tables. Long table’s with benches keep many student’s from engaging in</a:t>
                      </a:r>
                      <a:endParaRPr lang="en-GB" b="0" i="0" u="none" strike="noStrike" noProof="0">
                        <a:latin typeface="Calibri"/>
                      </a:endParaRPr>
                    </a:p>
                    <a:p>
                      <a:pPr marL="0" marR="0" lvl="0" indent="0" algn="l">
                        <a:lnSpc>
                          <a:spcPct val="100000"/>
                        </a:lnSpc>
                        <a:spcBef>
                          <a:spcPts val="0"/>
                        </a:spcBef>
                        <a:spcAft>
                          <a:spcPts val="0"/>
                        </a:spcAft>
                        <a:buNone/>
                      </a:pPr>
                      <a:r>
                        <a:rPr lang="en-GB" sz="1400" b="0" i="0" u="none" strike="noStrike" noProof="0" dirty="0">
                          <a:latin typeface="Calibri"/>
                        </a:rPr>
                        <a:t>meaningful conversations during lunch.</a:t>
                      </a:r>
                      <a:endParaRPr lang="en-GB" b="0" i="0" u="none" strike="noStrike" noProof="0" dirty="0">
                        <a:latin typeface="Calibri"/>
                      </a:endParaRPr>
                    </a:p>
                  </a:txBody>
                  <a:tcPr/>
                </a:tc>
                <a:tc>
                  <a:txBody>
                    <a:bodyPr/>
                    <a:lstStyle/>
                    <a:p>
                      <a:pPr marL="0" marR="0" lvl="0" indent="0" algn="l">
                        <a:lnSpc>
                          <a:spcPct val="100000"/>
                        </a:lnSpc>
                        <a:spcBef>
                          <a:spcPts val="0"/>
                        </a:spcBef>
                        <a:spcAft>
                          <a:spcPts val="0"/>
                        </a:spcAft>
                        <a:buNone/>
                      </a:pPr>
                      <a:r>
                        <a:rPr lang="en-GB" sz="1600" b="1" i="1" u="none" strike="noStrike" noProof="0" dirty="0">
                          <a:latin typeface="Calibri"/>
                        </a:rPr>
                        <a:t>3. Vocabulary</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dirty="0">
                          <a:latin typeface="Calibri"/>
                        </a:rPr>
                        <a:t>Find synonyms for the colour:</a:t>
                      </a:r>
                      <a:endParaRPr lang="en-GB" dirty="0"/>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None/>
                      </a:pPr>
                      <a:endParaRPr lang="en-GB" sz="1600" baseline="0"/>
                    </a:p>
                  </a:txBody>
                  <a:tcPr anchor="ctr"/>
                </a:tc>
                <a:extLst>
                  <a:ext uri="{0D108BD9-81ED-4DB2-BD59-A6C34878D82A}">
                    <a16:rowId xmlns:a16="http://schemas.microsoft.com/office/drawing/2014/main" val="3075240843"/>
                  </a:ext>
                </a:extLst>
              </a:tr>
              <a:tr h="3410608">
                <a:tc gridSpan="2">
                  <a:txBody>
                    <a:bodyPr/>
                    <a:lstStyle/>
                    <a:p>
                      <a:r>
                        <a:rPr lang="en-GB" sz="1600" b="1" i="1" dirty="0"/>
                        <a:t>4.</a:t>
                      </a:r>
                      <a:r>
                        <a:rPr lang="en-GB" sz="1600" b="1" i="1" baseline="0" dirty="0"/>
                        <a:t> Reading Comprehension.</a:t>
                      </a:r>
                    </a:p>
                    <a:p>
                      <a:r>
                        <a:rPr lang="en-GB" sz="1600" baseline="0" dirty="0"/>
                        <a:t>Compare the differences between the two people described: </a:t>
                      </a: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a:lnSpc>
                          <a:spcPct val="100000"/>
                        </a:lnSpc>
                        <a:spcBef>
                          <a:spcPts val="0"/>
                        </a:spcBef>
                        <a:spcAft>
                          <a:spcPts val="0"/>
                        </a:spcAft>
                        <a:buNone/>
                      </a:pPr>
                      <a:r>
                        <a:rPr lang="en-GB" sz="1600" b="1" i="1" u="none" strike="noStrike" noProof="0" dirty="0">
                          <a:latin typeface="Calibri"/>
                        </a:rPr>
                        <a:t>5. Challenge</a:t>
                      </a: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Describe a person in detail – follow Roald Dahl's example.</a:t>
                      </a:r>
                      <a:r>
                        <a:rPr lang="en-GB" sz="1600" b="0" i="1" u="none" strike="noStrike" noProof="0" dirty="0">
                          <a:latin typeface="Calibri"/>
                        </a:rPr>
                        <a:t> </a:t>
                      </a:r>
                      <a:endParaRPr lang="en-US" sz="1600" b="0" i="0" u="none" strike="noStrike" noProof="0"/>
                    </a:p>
                    <a:p>
                      <a:pPr marL="0" marR="0" lvl="0" indent="0" algn="l">
                        <a:lnSpc>
                          <a:spcPct val="100000"/>
                        </a:lnSpc>
                        <a:spcBef>
                          <a:spcPts val="0"/>
                        </a:spcBef>
                        <a:spcAft>
                          <a:spcPts val="0"/>
                        </a:spcAft>
                        <a:buNone/>
                      </a:pPr>
                      <a:r>
                        <a:rPr lang="en-GB" sz="1600" b="0" i="0" u="none" strike="noStrike" noProof="0" dirty="0">
                          <a:latin typeface="Calibri"/>
                        </a:rPr>
                        <a:t>______________________________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a:tc>
                <a:extLst>
                  <a:ext uri="{0D108BD9-81ED-4DB2-BD59-A6C34878D82A}">
                    <a16:rowId xmlns:a16="http://schemas.microsoft.com/office/drawing/2014/main" val="765756520"/>
                  </a:ext>
                </a:extLst>
              </a:tr>
            </a:tbl>
          </a:graphicData>
        </a:graphic>
      </p:graphicFrame>
      <p:sp>
        <p:nvSpPr>
          <p:cNvPr id="3" name="TextBox 2"/>
          <p:cNvSpPr txBox="1"/>
          <p:nvPr/>
        </p:nvSpPr>
        <p:spPr>
          <a:xfrm>
            <a:off x="285023" y="3879850"/>
            <a:ext cx="3282636" cy="1384995"/>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dirty="0">
                <a:solidFill>
                  <a:schemeClr val="tx1"/>
                </a:solidFill>
              </a:rPr>
              <a:t>A: </a:t>
            </a:r>
            <a:r>
              <a:rPr lang="en-GB" sz="1200" dirty="0"/>
              <a:t>The teacher was called Miss Honey, and she could not have been more than twenty-three or twenty-four. She had a lovely pale oval Madonna face with blue eyes and her hair was light-brown. Her body was so slim and fragile one got the feeling that if she fell over she would smash into a thousand pieces, like a porcelain figure.</a:t>
            </a:r>
          </a:p>
        </p:txBody>
      </p:sp>
      <p:sp>
        <p:nvSpPr>
          <p:cNvPr id="6" name="TextBox 5"/>
          <p:cNvSpPr txBox="1"/>
          <p:nvPr/>
        </p:nvSpPr>
        <p:spPr>
          <a:xfrm>
            <a:off x="3687582" y="3879850"/>
            <a:ext cx="4300717" cy="1384995"/>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dirty="0">
                <a:solidFill>
                  <a:schemeClr val="tx1"/>
                </a:solidFill>
              </a:rPr>
              <a:t>B: </a:t>
            </a:r>
            <a:r>
              <a:rPr lang="en-GB" sz="1200" dirty="0"/>
              <a:t>Miss Trunchbull, the Headmistress, was something else altogether. She was a gigantic holy terror, a fierce tyrannical monster who frightened the life out of the pupils and teachers alike. When she marched along a corridor you could actually hear her snorting as she went, and if a group of children happened to be in her path, she ploughed right on through them like a tank, with small people bouncing off her to the left and right.</a:t>
            </a:r>
          </a:p>
        </p:txBody>
      </p:sp>
      <p:pic>
        <p:nvPicPr>
          <p:cNvPr id="2" name="Picture 6">
            <a:extLst>
              <a:ext uri="{FF2B5EF4-FFF2-40B4-BE49-F238E27FC236}">
                <a16:creationId xmlns:a16="http://schemas.microsoft.com/office/drawing/2014/main" id="{ACF49961-F896-420F-A6D1-783996AE03E8}"/>
              </a:ext>
            </a:extLst>
          </p:cNvPr>
          <p:cNvPicPr>
            <a:picLocks noChangeAspect="1"/>
          </p:cNvPicPr>
          <p:nvPr/>
        </p:nvPicPr>
        <p:blipFill>
          <a:blip r:embed="rId2"/>
          <a:stretch>
            <a:fillRect/>
          </a:stretch>
        </p:blipFill>
        <p:spPr>
          <a:xfrm>
            <a:off x="9061869" y="1720251"/>
            <a:ext cx="1314450" cy="685800"/>
          </a:xfrm>
          <a:prstGeom prst="rect">
            <a:avLst/>
          </a:prstGeom>
        </p:spPr>
      </p:pic>
    </p:spTree>
    <p:extLst>
      <p:ext uri="{BB962C8B-B14F-4D97-AF65-F5344CB8AC3E}">
        <p14:creationId xmlns:p14="http://schemas.microsoft.com/office/powerpoint/2010/main" val="277485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Autumn 1.7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3109598410"/>
              </p:ext>
            </p:extLst>
          </p:nvPr>
        </p:nvGraphicFramePr>
        <p:xfrm>
          <a:off x="165100" y="605366"/>
          <a:ext cx="11836401" cy="621792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Arial" panose="020B0604020202020204" pitchFamily="34" charset="0"/>
                          <a:cs typeface="Arial" panose="020B0604020202020204" pitchFamily="34" charset="0"/>
                        </a:rPr>
                        <a:t>Whilst reading 'Of Mice and Men',  you have learned the following words. Look up what they mean and se them in a sentence?  (Use Page 17 of your KB)</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Arial" panose="020B0604020202020204" pitchFamily="34" charset="0"/>
                          <a:cs typeface="Arial" panose="020B0604020202020204" pitchFamily="34" charset="0"/>
                        </a:rPr>
                        <a:t>Think about your reading of ‘Ghost</a:t>
                      </a:r>
                      <a:r>
                        <a:rPr lang="en-GB" sz="1600" baseline="0" dirty="0">
                          <a:latin typeface="Arial" panose="020B0604020202020204" pitchFamily="34" charset="0"/>
                          <a:cs typeface="Arial" panose="020B0604020202020204" pitchFamily="34" charset="0"/>
                        </a:rPr>
                        <a:t> Boy’. How do these words that you learned whilst reading ‘Of Mice and Men’ link to this novel. </a:t>
                      </a:r>
                      <a:r>
                        <a:rPr lang="en-GB" sz="1600" dirty="0">
                          <a:latin typeface="Arial" panose="020B0604020202020204" pitchFamily="34" charset="0"/>
                          <a:cs typeface="Arial" panose="020B0604020202020204" pitchFamily="34" charset="0"/>
                        </a:rPr>
                        <a:t> </a:t>
                      </a:r>
                    </a:p>
                    <a:p>
                      <a:pPr marL="0" marR="0" lvl="0" indent="0" algn="l" rtl="0" eaLnBrk="1" fontAlgn="auto" latinLnBrk="0" hangingPunct="1">
                        <a:lnSpc>
                          <a:spcPct val="100000"/>
                        </a:lnSpc>
                        <a:spcBef>
                          <a:spcPts val="0"/>
                        </a:spcBef>
                        <a:spcAft>
                          <a:spcPts val="0"/>
                        </a:spcAft>
                        <a:buClrTx/>
                        <a:buSzTx/>
                        <a:buFontTx/>
                        <a:buNone/>
                      </a:pPr>
                      <a:endParaRPr lang="en-GB" sz="160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400" b="0" i="0" u="none" strike="noStrike" noProof="0" dirty="0">
                          <a:latin typeface="Arial" panose="020B0604020202020204" pitchFamily="34" charset="0"/>
                          <a:cs typeface="Arial" panose="020B0604020202020204" pitchFamily="34" charset="0"/>
                        </a:rPr>
                        <a:t>Word: ___________________________</a:t>
                      </a:r>
                      <a:endParaRPr lang="en-US" sz="14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endParaRPr lang="en-GB" sz="14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0" i="0" u="none" strike="noStrike" noProof="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400" b="0" i="0" u="none" strike="noStrike" noProof="0" dirty="0">
                          <a:latin typeface="Arial" panose="020B0604020202020204" pitchFamily="34" charset="0"/>
                          <a:cs typeface="Arial" panose="020B0604020202020204" pitchFamily="34" charset="0"/>
                        </a:rPr>
                        <a:t>Word: ___________________________</a:t>
                      </a:r>
                      <a:endParaRPr lang="en-US" sz="14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endParaRPr lang="en-GB" sz="1400" b="0" i="0" u="none" strike="noStrike"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0" i="0" u="none" strike="noStrike" noProof="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a:t>
                      </a:r>
                      <a:endParaRPr lang="en-US" sz="1800" b="0" i="0" u="none" strike="noStrike" noProof="0" dirty="0">
                        <a:latin typeface="Arial" panose="020B0604020202020204" pitchFamily="34" charset="0"/>
                        <a:cs typeface="Arial" panose="020B0604020202020204" pitchFamily="34" charset="0"/>
                      </a:endParaRPr>
                    </a:p>
                    <a:p>
                      <a:pPr marL="0" marR="0" lvl="0" indent="0" algn="l" rtl="0" eaLnBrk="1" fontAlgn="auto" latinLnBrk="0" hangingPunct="1">
                        <a:lnSpc>
                          <a:spcPct val="100000"/>
                        </a:lnSpc>
                        <a:spcBef>
                          <a:spcPts val="0"/>
                        </a:spcBef>
                        <a:spcAft>
                          <a:spcPts val="0"/>
                        </a:spcAft>
                        <a:buClrTx/>
                        <a:buSzTx/>
                        <a:buFontTx/>
                        <a:buNone/>
                      </a:pPr>
                      <a:endParaRPr lang="en-GB" sz="1600" dirty="0">
                        <a:latin typeface="Arial" panose="020B0604020202020204" pitchFamily="34" charset="0"/>
                        <a:cs typeface="Arial" panose="020B0604020202020204" pitchFamily="34" charset="0"/>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Arial"/>
                        </a:rPr>
                        <a:t>During your study of Grammar, you learned about using semi-colons. Look at page 4 of your KB.</a:t>
                      </a:r>
                      <a:r>
                        <a:rPr lang="en-GB" sz="1600" b="0" i="0" u="none" strike="noStrike" baseline="0" noProof="0" dirty="0">
                          <a:latin typeface="Arial"/>
                        </a:rPr>
                        <a:t> An complete the following task.</a:t>
                      </a:r>
                    </a:p>
                    <a:p>
                      <a:pPr marL="0" marR="0" lvl="0" indent="0" algn="l">
                        <a:lnSpc>
                          <a:spcPct val="100000"/>
                        </a:lnSpc>
                        <a:spcBef>
                          <a:spcPts val="0"/>
                        </a:spcBef>
                        <a:spcAft>
                          <a:spcPts val="0"/>
                        </a:spcAft>
                        <a:buNone/>
                      </a:pPr>
                      <a:endParaRPr lang="en-GB" sz="1600" b="0" i="0" u="none" strike="noStrike" baseline="0" noProof="0" dirty="0">
                        <a:latin typeface="Arial"/>
                      </a:endParaRPr>
                    </a:p>
                    <a:p>
                      <a:pPr marL="0" marR="0" lvl="0" indent="0" algn="l">
                        <a:lnSpc>
                          <a:spcPct val="100000"/>
                        </a:lnSpc>
                        <a:spcBef>
                          <a:spcPts val="0"/>
                        </a:spcBef>
                        <a:spcAft>
                          <a:spcPts val="0"/>
                        </a:spcAft>
                        <a:buNone/>
                      </a:pPr>
                      <a:r>
                        <a:rPr lang="en-GB" sz="1600" b="0" i="0" u="none" strike="noStrike" baseline="0" noProof="0" dirty="0">
                          <a:latin typeface="Arial"/>
                        </a:rPr>
                        <a:t>How should you use semi-colons? </a:t>
                      </a:r>
                      <a:endParaRPr lang="en-US" sz="1600" b="0" i="0" u="none" strike="noStrike" noProof="0" dirty="0">
                        <a:latin typeface="+mn-lt"/>
                      </a:endParaRPr>
                    </a:p>
                    <a:p>
                      <a:pPr marL="0" marR="0" lvl="0" indent="0" algn="l">
                        <a:lnSpc>
                          <a:spcPct val="100000"/>
                        </a:lnSpc>
                        <a:spcBef>
                          <a:spcPts val="0"/>
                        </a:spcBef>
                        <a:spcAft>
                          <a:spcPts val="0"/>
                        </a:spcAft>
                        <a:buNone/>
                      </a:pPr>
                      <a:r>
                        <a:rPr lang="en-GB" sz="1600" b="0" i="0" u="none" strike="noStrike" noProof="0" dirty="0">
                          <a:latin typeface="+mn-lt"/>
                        </a:rPr>
                        <a:t>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noProof="0" dirty="0">
                        <a:latin typeface="+mn-lt"/>
                      </a:endParaRPr>
                    </a:p>
                    <a:p>
                      <a:pPr marL="0" marR="0" lvl="0" indent="0" algn="l">
                        <a:lnSpc>
                          <a:spcPct val="100000"/>
                        </a:lnSpc>
                        <a:spcBef>
                          <a:spcPts val="0"/>
                        </a:spcBef>
                        <a:spcAft>
                          <a:spcPts val="0"/>
                        </a:spcAft>
                        <a:buNone/>
                      </a:pPr>
                      <a:r>
                        <a:rPr lang="en-GB" sz="1600" b="0" i="0" u="none" strike="noStrike" noProof="0" dirty="0">
                          <a:latin typeface="Arial" panose="020B0604020202020204" pitchFamily="34" charset="0"/>
                          <a:cs typeface="Arial" panose="020B0604020202020204" pitchFamily="34" charset="0"/>
                        </a:rPr>
                        <a:t>Explain</a:t>
                      </a:r>
                      <a:r>
                        <a:rPr lang="en-GB" sz="1600" b="0" i="0" u="none" strike="noStrike" baseline="0" noProof="0" dirty="0">
                          <a:latin typeface="Arial" panose="020B0604020202020204" pitchFamily="34" charset="0"/>
                          <a:cs typeface="Arial" panose="020B0604020202020204" pitchFamily="34" charset="0"/>
                        </a:rPr>
                        <a:t> why a semi-colon has been used in the following sentence. </a:t>
                      </a:r>
                    </a:p>
                    <a:p>
                      <a:pPr marL="0" marR="0" lvl="0" indent="0" algn="l">
                        <a:lnSpc>
                          <a:spcPct val="100000"/>
                        </a:lnSpc>
                        <a:spcBef>
                          <a:spcPts val="0"/>
                        </a:spcBef>
                        <a:spcAft>
                          <a:spcPts val="0"/>
                        </a:spcAft>
                        <a:buNone/>
                      </a:pPr>
                      <a:endParaRPr lang="en-GB" sz="1400" b="0" i="0" u="none" strike="noStrike" baseline="0" noProof="0" dirty="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None/>
                      </a:pPr>
                      <a:r>
                        <a:rPr lang="en-GB" sz="1800" b="1" i="0" kern="1200" dirty="0">
                          <a:solidFill>
                            <a:schemeClr val="tx1"/>
                          </a:solidFill>
                          <a:effectLst/>
                          <a:latin typeface="+mn-lt"/>
                          <a:ea typeface="+mn-ea"/>
                          <a:cs typeface="+mn-cs"/>
                        </a:rPr>
                        <a:t>I have a big test tomorrow; I can't go out tonight</a:t>
                      </a:r>
                      <a:r>
                        <a:rPr lang="en-GB" sz="1800" b="0" i="0" kern="1200" dirty="0">
                          <a:solidFill>
                            <a:schemeClr val="tx1"/>
                          </a:solidFill>
                          <a:effectLst/>
                          <a:latin typeface="+mn-lt"/>
                          <a:ea typeface="+mn-ea"/>
                          <a:cs typeface="+mn-cs"/>
                        </a:rPr>
                        <a:t>. </a:t>
                      </a:r>
                      <a:r>
                        <a:rPr lang="en-GB" sz="18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noProof="0" dirty="0">
                          <a:latin typeface="Arial" panose="020B0604020202020204" pitchFamily="34" charset="0"/>
                          <a:cs typeface="Arial" panose="020B0604020202020204" pitchFamily="34" charset="0"/>
                        </a:rPr>
                        <a:t>____________________________________________________________________________________________________________________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graphicFrame>
        <p:nvGraphicFramePr>
          <p:cNvPr id="4" name="Table 3">
            <a:extLst>
              <a:ext uri="{FF2B5EF4-FFF2-40B4-BE49-F238E27FC236}">
                <a16:creationId xmlns:a16="http://schemas.microsoft.com/office/drawing/2014/main" id="{3E53BD62-C111-0879-021F-A12263DED55C}"/>
              </a:ext>
            </a:extLst>
          </p:cNvPr>
          <p:cNvGraphicFramePr>
            <a:graphicFrameLocks noGrp="1"/>
          </p:cNvGraphicFramePr>
          <p:nvPr>
            <p:extLst>
              <p:ext uri="{D42A27DB-BD31-4B8C-83A1-F6EECF244321}">
                <p14:modId xmlns:p14="http://schemas.microsoft.com/office/powerpoint/2010/main" val="2157125934"/>
              </p:ext>
            </p:extLst>
          </p:nvPr>
        </p:nvGraphicFramePr>
        <p:xfrm>
          <a:off x="165100" y="1813692"/>
          <a:ext cx="3952875" cy="4781550"/>
        </p:xfrm>
        <a:graphic>
          <a:graphicData uri="http://schemas.openxmlformats.org/drawingml/2006/table">
            <a:tbl>
              <a:tblPr firstRow="1" bandRow="1">
                <a:tableStyleId>{9D7B26C5-4107-4FEC-AEDC-1716B250A1EF}</a:tableStyleId>
              </a:tblPr>
              <a:tblGrid>
                <a:gridCol w="1228725">
                  <a:extLst>
                    <a:ext uri="{9D8B030D-6E8A-4147-A177-3AD203B41FA5}">
                      <a16:colId xmlns:a16="http://schemas.microsoft.com/office/drawing/2014/main" val="3607852405"/>
                    </a:ext>
                  </a:extLst>
                </a:gridCol>
                <a:gridCol w="2724150">
                  <a:extLst>
                    <a:ext uri="{9D8B030D-6E8A-4147-A177-3AD203B41FA5}">
                      <a16:colId xmlns:a16="http://schemas.microsoft.com/office/drawing/2014/main" val="2991825358"/>
                    </a:ext>
                  </a:extLst>
                </a:gridCol>
              </a:tblGrid>
              <a:tr h="381000">
                <a:tc>
                  <a:txBody>
                    <a:bodyPr/>
                    <a:lstStyle/>
                    <a:p>
                      <a:pPr algn="l" fontAlgn="base"/>
                      <a:r>
                        <a:rPr lang="en-GB" sz="1400" dirty="0">
                          <a:effectLst/>
                        </a:rPr>
                        <a:t>WORD​​​</a:t>
                      </a:r>
                      <a:endParaRPr lang="en-GB" dirty="0">
                        <a:effectLst/>
                      </a:endParaRPr>
                    </a:p>
                  </a:txBody>
                  <a:tcPr/>
                </a:tc>
                <a:tc>
                  <a:txBody>
                    <a:bodyPr/>
                    <a:lstStyle/>
                    <a:p>
                      <a:pPr algn="l" fontAlgn="base"/>
                      <a:r>
                        <a:rPr lang="en-GB" sz="1400" dirty="0">
                          <a:effectLst/>
                        </a:rPr>
                        <a:t>Write a sentence using the word​​</a:t>
                      </a:r>
                      <a:endParaRPr lang="en-GB" dirty="0">
                        <a:effectLst/>
                      </a:endParaRPr>
                    </a:p>
                  </a:txBody>
                  <a:tcPr/>
                </a:tc>
                <a:extLst>
                  <a:ext uri="{0D108BD9-81ED-4DB2-BD59-A6C34878D82A}">
                    <a16:rowId xmlns:a16="http://schemas.microsoft.com/office/drawing/2014/main" val="4048812319"/>
                  </a:ext>
                </a:extLst>
              </a:tr>
              <a:tr h="762000">
                <a:tc>
                  <a:txBody>
                    <a:bodyPr/>
                    <a:lstStyle/>
                    <a:p>
                      <a:pPr algn="l" fontAlgn="base"/>
                      <a:r>
                        <a:rPr lang="en-GB" sz="1400" dirty="0">
                          <a:effectLst/>
                        </a:rPr>
                        <a:t>Aspirational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2501622325"/>
                  </a:ext>
                </a:extLst>
              </a:tr>
              <a:tr h="762000">
                <a:tc>
                  <a:txBody>
                    <a:bodyPr/>
                    <a:lstStyle/>
                    <a:p>
                      <a:pPr algn="l" fontAlgn="base"/>
                      <a:r>
                        <a:rPr lang="en-GB" sz="1400" dirty="0">
                          <a:effectLst/>
                        </a:rPr>
                        <a:t>Ethical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3624834150"/>
                  </a:ext>
                </a:extLst>
              </a:tr>
              <a:tr h="762000">
                <a:tc>
                  <a:txBody>
                    <a:bodyPr/>
                    <a:lstStyle/>
                    <a:p>
                      <a:pPr algn="l" fontAlgn="base"/>
                      <a:r>
                        <a:rPr lang="en-GB" sz="1400" dirty="0">
                          <a:effectLst/>
                        </a:rPr>
                        <a:t>Marginalised</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3582712092"/>
                  </a:ext>
                </a:extLst>
              </a:tr>
              <a:tr h="1019175">
                <a:tc>
                  <a:txBody>
                    <a:bodyPr/>
                    <a:lstStyle/>
                    <a:p>
                      <a:pPr algn="l" fontAlgn="base"/>
                      <a:r>
                        <a:rPr lang="en-GB" sz="1400" dirty="0">
                          <a:effectLst/>
                        </a:rPr>
                        <a:t>Naive</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973954910"/>
                  </a:ext>
                </a:extLst>
              </a:tr>
              <a:tr h="1095375">
                <a:tc>
                  <a:txBody>
                    <a:bodyPr/>
                    <a:lstStyle/>
                    <a:p>
                      <a:pPr algn="l" fontAlgn="base"/>
                      <a:r>
                        <a:rPr lang="en-GB" sz="1400" dirty="0">
                          <a:effectLst/>
                        </a:rPr>
                        <a:t>Solitary </a:t>
                      </a:r>
                      <a:endParaRPr lang="en-GB" dirty="0">
                        <a:effectLst/>
                      </a:endParaRPr>
                    </a:p>
                  </a:txBody>
                  <a:tcPr/>
                </a:tc>
                <a:tc>
                  <a:txBody>
                    <a:bodyPr/>
                    <a:lstStyle/>
                    <a:p>
                      <a:pPr algn="l" fontAlgn="base"/>
                      <a:r>
                        <a:rPr lang="en-GB" sz="1400" dirty="0">
                          <a:effectLst/>
                        </a:rPr>
                        <a:t>​​</a:t>
                      </a:r>
                      <a:endParaRPr lang="en-GB" dirty="0">
                        <a:effectLst/>
                      </a:endParaRPr>
                    </a:p>
                  </a:txBody>
                  <a:tcPr/>
                </a:tc>
                <a:extLst>
                  <a:ext uri="{0D108BD9-81ED-4DB2-BD59-A6C34878D82A}">
                    <a16:rowId xmlns:a16="http://schemas.microsoft.com/office/drawing/2014/main" val="1452278645"/>
                  </a:ext>
                </a:extLst>
              </a:tr>
            </a:tbl>
          </a:graphicData>
        </a:graphic>
      </p:graphicFrame>
      <p:pic>
        <p:nvPicPr>
          <p:cNvPr id="5" name="Picture 4"/>
          <p:cNvPicPr>
            <a:picLocks noChangeAspect="1"/>
          </p:cNvPicPr>
          <p:nvPr/>
        </p:nvPicPr>
        <p:blipFill>
          <a:blip r:embed="rId2"/>
          <a:stretch>
            <a:fillRect/>
          </a:stretch>
        </p:blipFill>
        <p:spPr>
          <a:xfrm>
            <a:off x="8142922" y="2245042"/>
            <a:ext cx="644510" cy="863918"/>
          </a:xfrm>
          <a:prstGeom prst="rect">
            <a:avLst/>
          </a:prstGeom>
        </p:spPr>
      </p:pic>
    </p:spTree>
    <p:extLst>
      <p:ext uri="{BB962C8B-B14F-4D97-AF65-F5344CB8AC3E}">
        <p14:creationId xmlns:p14="http://schemas.microsoft.com/office/powerpoint/2010/main" val="1587200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FileHash xmlns="b0291392-46c3-446b-b4e2-e6b1ee46160b">f68c86f273f1f964c01a1da58f4083a50e3feffa</FileHash>
    <CloudMigratorOriginId xmlns="b0291392-46c3-446b-b4e2-e6b1ee46160b">9cea8e3e-e193-4677-90e4-a61ffeae43dd</CloudMigratorOriginId>
    <CloudMigratorVersion xmlns="b0291392-46c3-446b-b4e2-e6b1ee46160b">3.33.3.0</CloudMigratorVersion>
    <SharedWithUsers xmlns="55f71bee-26e1-45d7-9db5-e4529f37cebc">
      <UserInfo>
        <DisplayName/>
        <AccountId xsi:nil="true"/>
        <AccountType/>
      </UserInfo>
    </SharedWithUsers>
    <MediaLengthInSeconds xmlns="b0291392-46c3-446b-b4e2-e6b1ee46160b" xsi:nil="true"/>
  </documentManagement>
</p:properties>
</file>

<file path=customXml/itemProps1.xml><?xml version="1.0" encoding="utf-8"?>
<ds:datastoreItem xmlns:ds="http://schemas.openxmlformats.org/officeDocument/2006/customXml" ds:itemID="{7B15DDB1-A398-42F4-A508-7AF4E16E9A85}"/>
</file>

<file path=customXml/itemProps2.xml><?xml version="1.0" encoding="utf-8"?>
<ds:datastoreItem xmlns:ds="http://schemas.openxmlformats.org/officeDocument/2006/customXml" ds:itemID="{BD69DFEE-674E-4FD3-AD9B-5B8AA3A5D008}">
  <ds:schemaRefs>
    <ds:schemaRef ds:uri="http://schemas.microsoft.com/sharepoint/v3/contenttype/forms"/>
  </ds:schemaRefs>
</ds:datastoreItem>
</file>

<file path=customXml/itemProps3.xml><?xml version="1.0" encoding="utf-8"?>
<ds:datastoreItem xmlns:ds="http://schemas.openxmlformats.org/officeDocument/2006/customXml" ds:itemID="{5E562333-9692-4904-8EC6-E284A1739428}">
  <ds:schemaRefs>
    <ds:schemaRef ds:uri="http://purl.org/dc/terms/"/>
    <ds:schemaRef ds:uri="b0291392-46c3-446b-b4e2-e6b1ee46160b"/>
    <ds:schemaRef ds:uri="http://purl.org/dc/dcmitype/"/>
    <ds:schemaRef ds:uri="55f71bee-26e1-45d7-9db5-e4529f37cebc"/>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46</TotalTime>
  <Words>3337</Words>
  <Application>Microsoft Office PowerPoint</Application>
  <PresentationFormat>Widescreen</PresentationFormat>
  <Paragraphs>453</Paragraphs>
  <Slides>13</Slides>
  <Notes>0</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Office Theme</vt:lpstr>
      <vt:lpstr>office theme</vt:lpstr>
      <vt:lpstr>Office Theme</vt:lpstr>
      <vt:lpstr>Weekly 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lastModifiedBy>Carolina Kureczko</cp:lastModifiedBy>
  <cp:revision>181</cp:revision>
  <dcterms:created xsi:type="dcterms:W3CDTF">2019-04-05T13:54:53Z</dcterms:created>
  <dcterms:modified xsi:type="dcterms:W3CDTF">2022-07-19T10:54:34Z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3459500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_SourceUrl">
    <vt:lpwstr/>
  </property>
  <property fmtid="{D5CDD505-2E9C-101B-9397-08002B2CF9AE}" pid="11" name="_SharedFileIndex">
    <vt:lpwstr/>
  </property>
</Properties>
</file>