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sldIdLst>
    <p:sldId id="276" r:id="rId7"/>
    <p:sldId id="275" r:id="rId8"/>
    <p:sldId id="274" r:id="rId9"/>
    <p:sldId id="256" r:id="rId10"/>
    <p:sldId id="277" r:id="rId11"/>
    <p:sldId id="271" r:id="rId12"/>
    <p:sldId id="278" r:id="rId13"/>
    <p:sldId id="272" r:id="rId14"/>
    <p:sldId id="279" r:id="rId15"/>
    <p:sldId id="259" r:id="rId16"/>
    <p:sldId id="280" r:id="rId17"/>
    <p:sldId id="260"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54D02-202C-C8DF-B04F-57BE80BAE3C8}" v="208" dt="2022-06-20T08:28:18.640"/>
    <p1510:client id="{141FB94F-9323-FA32-695B-F9AAA4C41843}" v="1694" dt="2019-08-09T14:53:25.362"/>
    <p1510:client id="{25E7BCEA-713F-9068-DE90-CCD08CF9B960}" v="449" dt="2022-07-19T06:38:06.428"/>
    <p1510:client id="{455167D2-A0CF-217D-168E-BBFA4B6A2299}" v="85" dt="2022-04-14T09:19:01.474"/>
    <p1510:client id="{45FCD181-92B2-E0EB-3578-3B76AFD0512A}" v="125" dt="2021-06-21T10:47:41.882"/>
    <p1510:client id="{470236E6-0652-A01D-EEA9-81A1EE9F08A4}" v="60" dt="2022-07-19T09:51:13.180"/>
    <p1510:client id="{961FA46C-D436-1E59-FCD6-820E801A1DEA}" v="1140" dt="2022-06-20T09:02:29.712"/>
    <p1510:client id="{A492ADF9-8EEC-B5FA-BB33-1E68E0837506}" v="10" dt="2019-11-27T14:13:23.029"/>
    <p1510:client id="{AC2104FE-FC3C-383F-029A-91CB90649D4D}" v="50" dt="2022-07-19T06:32:01.302"/>
    <p1510:client id="{B4B08008-06B6-292C-58B0-EBAE3F0CFD13}" v="6" dt="2019-09-16T13:01:35.470"/>
    <p1510:client id="{B88BD1E7-E7FC-081A-4D86-612CB3968635}" v="16" dt="2019-12-04T11:57:33.531"/>
    <p1510:client id="{BB2C275F-ACE0-734B-16C6-A492042B87C4}" v="745" dt="2022-07-19T05:28:32.340"/>
    <p1510:client id="{CAE97324-32D8-44D5-BC57-D2053F7A6E04}" v="2" dt="2022-06-20T12:24:31.407"/>
    <p1510:client id="{CD7E2753-5930-45BD-9ED8-426DCE4F3E19}" v="1" dt="2019-08-11T13:22:29.833"/>
    <p1510:client id="{DBEF109C-1FA2-CA3C-2BB4-030E2A9DED58}" v="26" dt="2019-11-21T11:30:52.808"/>
    <p1510:client id="{DF809C88-EF76-401D-57A5-07B5A084498D}" v="17" dt="2022-04-14T09:13:59.580"/>
    <p1510:client id="{F8B9C82F-B6F9-2057-226A-55BF5F6E0A99}" v="80" dt="2022-07-19T08:57:49.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Peden" userId="S::mpeden@ben.srscmat.co.uk::bba8b46a-5ae5-453b-a07b-ff887e94a221" providerId="AD" clId="Web-{961FA46C-D436-1E59-FCD6-820E801A1DEA}"/>
    <pc:docChg chg="modSld">
      <pc:chgData name="Maria Peden" userId="S::mpeden@ben.srscmat.co.uk::bba8b46a-5ae5-453b-a07b-ff887e94a221" providerId="AD" clId="Web-{961FA46C-D436-1E59-FCD6-820E801A1DEA}" dt="2022-06-20T09:02:29.712" v="1123"/>
      <pc:docMkLst>
        <pc:docMk/>
      </pc:docMkLst>
      <pc:sldChg chg="addSp modSp">
        <pc:chgData name="Maria Peden" userId="S::mpeden@ben.srscmat.co.uk::bba8b46a-5ae5-453b-a07b-ff887e94a221" providerId="AD" clId="Web-{961FA46C-D436-1E59-FCD6-820E801A1DEA}" dt="2022-06-20T09:00:47.537" v="971"/>
        <pc:sldMkLst>
          <pc:docMk/>
          <pc:sldMk cId="1303290498" sldId="277"/>
        </pc:sldMkLst>
        <pc:spChg chg="add mod">
          <ac:chgData name="Maria Peden" userId="S::mpeden@ben.srscmat.co.uk::bba8b46a-5ae5-453b-a07b-ff887e94a221" providerId="AD" clId="Web-{961FA46C-D436-1E59-FCD6-820E801A1DEA}" dt="2022-06-20T08:57:08.468" v="357" actId="1076"/>
          <ac:spMkLst>
            <pc:docMk/>
            <pc:sldMk cId="1303290498" sldId="277"/>
            <ac:spMk id="5" creationId="{BF520226-19D3-5B35-CEC9-6A068A7FBAAD}"/>
          </ac:spMkLst>
        </pc:spChg>
        <pc:spChg chg="add mod">
          <ac:chgData name="Maria Peden" userId="S::mpeden@ben.srscmat.co.uk::bba8b46a-5ae5-453b-a07b-ff887e94a221" providerId="AD" clId="Web-{961FA46C-D436-1E59-FCD6-820E801A1DEA}" dt="2022-06-20T09:00:28.552" v="933" actId="20577"/>
          <ac:spMkLst>
            <pc:docMk/>
            <pc:sldMk cId="1303290498" sldId="277"/>
            <ac:spMk id="7" creationId="{90D8DCAB-3FB9-1760-A4EE-C748C355C652}"/>
          </ac:spMkLst>
        </pc:spChg>
        <pc:graphicFrameChg chg="mod modGraphic">
          <ac:chgData name="Maria Peden" userId="S::mpeden@ben.srscmat.co.uk::bba8b46a-5ae5-453b-a07b-ff887e94a221" providerId="AD" clId="Web-{961FA46C-D436-1E59-FCD6-820E801A1DEA}" dt="2022-06-20T09:00:47.537" v="971"/>
          <ac:graphicFrameMkLst>
            <pc:docMk/>
            <pc:sldMk cId="1303290498" sldId="277"/>
            <ac:graphicFrameMk id="3" creationId="{1BF21BDA-1BA1-4801-A02A-F9272FE3DA90}"/>
          </ac:graphicFrameMkLst>
        </pc:graphicFrameChg>
        <pc:picChg chg="add mod">
          <ac:chgData name="Maria Peden" userId="S::mpeden@ben.srscmat.co.uk::bba8b46a-5ae5-453b-a07b-ff887e94a221" providerId="AD" clId="Web-{961FA46C-D436-1E59-FCD6-820E801A1DEA}" dt="2022-06-20T08:57:10.265" v="358" actId="1076"/>
          <ac:picMkLst>
            <pc:docMk/>
            <pc:sldMk cId="1303290498" sldId="277"/>
            <ac:picMk id="4" creationId="{F46ED1EE-C796-69CF-69BC-B8F2F189D6C3}"/>
          </ac:picMkLst>
        </pc:picChg>
      </pc:sldChg>
      <pc:sldChg chg="modSp">
        <pc:chgData name="Maria Peden" userId="S::mpeden@ben.srscmat.co.uk::bba8b46a-5ae5-453b-a07b-ff887e94a221" providerId="AD" clId="Web-{961FA46C-D436-1E59-FCD6-820E801A1DEA}" dt="2022-06-20T09:02:29.712" v="1123"/>
        <pc:sldMkLst>
          <pc:docMk/>
          <pc:sldMk cId="4151143723" sldId="278"/>
        </pc:sldMkLst>
        <pc:graphicFrameChg chg="mod modGraphic">
          <ac:chgData name="Maria Peden" userId="S::mpeden@ben.srscmat.co.uk::bba8b46a-5ae5-453b-a07b-ff887e94a221" providerId="AD" clId="Web-{961FA46C-D436-1E59-FCD6-820E801A1DEA}" dt="2022-06-20T09:02:29.712" v="1123"/>
          <ac:graphicFrameMkLst>
            <pc:docMk/>
            <pc:sldMk cId="4151143723" sldId="278"/>
            <ac:graphicFrameMk id="3" creationId="{1BF21BDA-1BA1-4801-A02A-F9272FE3DA90}"/>
          </ac:graphicFrameMkLst>
        </pc:graphicFrameChg>
      </pc:sldChg>
    </pc:docChg>
  </pc:docChgLst>
  <pc:docChgLst>
    <pc:chgData name="Carolina Kureczko" userId="S::ckureczko@ben.srscmat.co.uk::4628f8f5-3f56-4f7f-a6be-3a03ad345860" providerId="AD" clId="Web-{F8B9C82F-B6F9-2057-226A-55BF5F6E0A99}"/>
    <pc:docChg chg="modSld">
      <pc:chgData name="Carolina Kureczko" userId="S::ckureczko@ben.srscmat.co.uk::4628f8f5-3f56-4f7f-a6be-3a03ad345860" providerId="AD" clId="Web-{F8B9C82F-B6F9-2057-226A-55BF5F6E0A99}" dt="2022-07-19T08:57:00.033" v="75"/>
      <pc:docMkLst>
        <pc:docMk/>
      </pc:docMkLst>
      <pc:sldChg chg="modSp">
        <pc:chgData name="Carolina Kureczko" userId="S::ckureczko@ben.srscmat.co.uk::4628f8f5-3f56-4f7f-a6be-3a03ad345860" providerId="AD" clId="Web-{F8B9C82F-B6F9-2057-226A-55BF5F6E0A99}" dt="2022-07-19T08:57:00.033" v="75"/>
        <pc:sldMkLst>
          <pc:docMk/>
          <pc:sldMk cId="4151143723" sldId="278"/>
        </pc:sldMkLst>
        <pc:graphicFrameChg chg="mod modGraphic">
          <ac:chgData name="Carolina Kureczko" userId="S::ckureczko@ben.srscmat.co.uk::4628f8f5-3f56-4f7f-a6be-3a03ad345860" providerId="AD" clId="Web-{F8B9C82F-B6F9-2057-226A-55BF5F6E0A99}" dt="2022-07-19T08:57:00.033" v="75"/>
          <ac:graphicFrameMkLst>
            <pc:docMk/>
            <pc:sldMk cId="4151143723" sldId="278"/>
            <ac:graphicFrameMk id="3" creationId="{1BF21BDA-1BA1-4801-A02A-F9272FE3DA90}"/>
          </ac:graphicFrameMkLst>
        </pc:graphicFrameChg>
      </pc:sldChg>
    </pc:docChg>
  </pc:docChgLst>
  <pc:docChgLst>
    <pc:chgData name="Maria Peden" userId="S::mpeden@ben.srscmat.co.uk::bba8b46a-5ae5-453b-a07b-ff887e94a221" providerId="AD" clId="Web-{07354D02-202C-C8DF-B04F-57BE80BAE3C8}"/>
    <pc:docChg chg="modSld">
      <pc:chgData name="Maria Peden" userId="S::mpeden@ben.srscmat.co.uk::bba8b46a-5ae5-453b-a07b-ff887e94a221" providerId="AD" clId="Web-{07354D02-202C-C8DF-B04F-57BE80BAE3C8}" dt="2022-06-20T08:28:18.640" v="190"/>
      <pc:docMkLst>
        <pc:docMk/>
      </pc:docMkLst>
      <pc:sldChg chg="addSp delSp modSp">
        <pc:chgData name="Maria Peden" userId="S::mpeden@ben.srscmat.co.uk::bba8b46a-5ae5-453b-a07b-ff887e94a221" providerId="AD" clId="Web-{07354D02-202C-C8DF-B04F-57BE80BAE3C8}" dt="2022-06-20T08:28:18.640" v="190"/>
        <pc:sldMkLst>
          <pc:docMk/>
          <pc:sldMk cId="1303290498" sldId="277"/>
        </pc:sldMkLst>
        <pc:spChg chg="add del mod">
          <ac:chgData name="Maria Peden" userId="S::mpeden@ben.srscmat.co.uk::bba8b46a-5ae5-453b-a07b-ff887e94a221" providerId="AD" clId="Web-{07354D02-202C-C8DF-B04F-57BE80BAE3C8}" dt="2022-06-20T08:25:45.151" v="115"/>
          <ac:spMkLst>
            <pc:docMk/>
            <pc:sldMk cId="1303290498" sldId="277"/>
            <ac:spMk id="4" creationId="{990DAB15-C0F2-50C0-490E-76AA56DF9537}"/>
          </ac:spMkLst>
        </pc:spChg>
        <pc:graphicFrameChg chg="mod modGraphic">
          <ac:chgData name="Maria Peden" userId="S::mpeden@ben.srscmat.co.uk::bba8b46a-5ae5-453b-a07b-ff887e94a221" providerId="AD" clId="Web-{07354D02-202C-C8DF-B04F-57BE80BAE3C8}" dt="2022-06-20T08:28:18.640" v="190"/>
          <ac:graphicFrameMkLst>
            <pc:docMk/>
            <pc:sldMk cId="1303290498" sldId="277"/>
            <ac:graphicFrameMk id="3" creationId="{1BF21BDA-1BA1-4801-A02A-F9272FE3DA90}"/>
          </ac:graphicFrameMkLst>
        </pc:graphicFrameChg>
        <pc:graphicFrameChg chg="add mod modGraphic">
          <ac:chgData name="Maria Peden" userId="S::mpeden@ben.srscmat.co.uk::bba8b46a-5ae5-453b-a07b-ff887e94a221" providerId="AD" clId="Web-{07354D02-202C-C8DF-B04F-57BE80BAE3C8}" dt="2022-06-20T08:27:55.748" v="160"/>
          <ac:graphicFrameMkLst>
            <pc:docMk/>
            <pc:sldMk cId="1303290498" sldId="277"/>
            <ac:graphicFrameMk id="6" creationId="{E3CE664E-7304-F7B4-0A23-806A6BC43C22}"/>
          </ac:graphicFrameMkLst>
        </pc:graphicFrameChg>
      </pc:sldChg>
    </pc:docChg>
  </pc:docChgLst>
  <pc:docChgLst>
    <pc:chgData name="Carolina Kureczko" userId="S::ckureczko@ben.srscmat.co.uk::4628f8f5-3f56-4f7f-a6be-3a03ad345860" providerId="AD" clId="Web-{470236E6-0652-A01D-EEA9-81A1EE9F08A4}"/>
    <pc:docChg chg="modSld">
      <pc:chgData name="Carolina Kureczko" userId="S::ckureczko@ben.srscmat.co.uk::4628f8f5-3f56-4f7f-a6be-3a03ad345860" providerId="AD" clId="Web-{470236E6-0652-A01D-EEA9-81A1EE9F08A4}" dt="2022-07-19T09:51:08.195" v="55"/>
      <pc:docMkLst>
        <pc:docMk/>
      </pc:docMkLst>
      <pc:sldChg chg="modSp">
        <pc:chgData name="Carolina Kureczko" userId="S::ckureczko@ben.srscmat.co.uk::4628f8f5-3f56-4f7f-a6be-3a03ad345860" providerId="AD" clId="Web-{470236E6-0652-A01D-EEA9-81A1EE9F08A4}" dt="2022-07-19T09:51:08.195" v="55"/>
        <pc:sldMkLst>
          <pc:docMk/>
          <pc:sldMk cId="1303290498" sldId="277"/>
        </pc:sldMkLst>
        <pc:graphicFrameChg chg="mod modGraphic">
          <ac:chgData name="Carolina Kureczko" userId="S::ckureczko@ben.srscmat.co.uk::4628f8f5-3f56-4f7f-a6be-3a03ad345860" providerId="AD" clId="Web-{470236E6-0652-A01D-EEA9-81A1EE9F08A4}" dt="2022-07-19T09:51:08.195" v="55"/>
          <ac:graphicFrameMkLst>
            <pc:docMk/>
            <pc:sldMk cId="1303290498" sldId="277"/>
            <ac:graphicFrameMk id="3" creationId="{1BF21BDA-1BA1-4801-A02A-F9272FE3DA90}"/>
          </ac:graphicFrameMkLst>
        </pc:graphicFrameChg>
      </pc:sldChg>
    </pc:docChg>
  </pc:docChgLst>
  <pc:docChgLst>
    <pc:chgData name="Carolina Kureczko" userId="S::ckureczko@ben.srscmat.co.uk::4628f8f5-3f56-4f7f-a6be-3a03ad345860" providerId="AD" clId="Web-{BB2C275F-ACE0-734B-16C6-A492042B87C4}"/>
    <pc:docChg chg="modSld">
      <pc:chgData name="Carolina Kureczko" userId="S::ckureczko@ben.srscmat.co.uk::4628f8f5-3f56-4f7f-a6be-3a03ad345860" providerId="AD" clId="Web-{BB2C275F-ACE0-734B-16C6-A492042B87C4}" dt="2022-07-19T05:28:30.996" v="680"/>
      <pc:docMkLst>
        <pc:docMk/>
      </pc:docMkLst>
      <pc:sldChg chg="modSp">
        <pc:chgData name="Carolina Kureczko" userId="S::ckureczko@ben.srscmat.co.uk::4628f8f5-3f56-4f7f-a6be-3a03ad345860" providerId="AD" clId="Web-{BB2C275F-ACE0-734B-16C6-A492042B87C4}" dt="2022-07-19T05:24:54.895" v="570" actId="1076"/>
        <pc:sldMkLst>
          <pc:docMk/>
          <pc:sldMk cId="1303290498" sldId="277"/>
        </pc:sldMkLst>
        <pc:graphicFrameChg chg="mod modGraphic">
          <ac:chgData name="Carolina Kureczko" userId="S::ckureczko@ben.srscmat.co.uk::4628f8f5-3f56-4f7f-a6be-3a03ad345860" providerId="AD" clId="Web-{BB2C275F-ACE0-734B-16C6-A492042B87C4}" dt="2022-07-19T05:24:46.847" v="569"/>
          <ac:graphicFrameMkLst>
            <pc:docMk/>
            <pc:sldMk cId="1303290498" sldId="277"/>
            <ac:graphicFrameMk id="3" creationId="{1BF21BDA-1BA1-4801-A02A-F9272FE3DA90}"/>
          </ac:graphicFrameMkLst>
        </pc:graphicFrameChg>
        <pc:graphicFrameChg chg="mod modGraphic">
          <ac:chgData name="Carolina Kureczko" userId="S::ckureczko@ben.srscmat.co.uk::4628f8f5-3f56-4f7f-a6be-3a03ad345860" providerId="AD" clId="Web-{BB2C275F-ACE0-734B-16C6-A492042B87C4}" dt="2022-07-19T05:24:54.895" v="570" actId="1076"/>
          <ac:graphicFrameMkLst>
            <pc:docMk/>
            <pc:sldMk cId="1303290498" sldId="277"/>
            <ac:graphicFrameMk id="6" creationId="{E3CE664E-7304-F7B4-0A23-806A6BC43C22}"/>
          </ac:graphicFrameMkLst>
        </pc:graphicFrameChg>
      </pc:sldChg>
      <pc:sldChg chg="addSp delSp modSp">
        <pc:chgData name="Carolina Kureczko" userId="S::ckureczko@ben.srscmat.co.uk::4628f8f5-3f56-4f7f-a6be-3a03ad345860" providerId="AD" clId="Web-{BB2C275F-ACE0-734B-16C6-A492042B87C4}" dt="2022-07-19T05:28:30.996" v="680"/>
        <pc:sldMkLst>
          <pc:docMk/>
          <pc:sldMk cId="4151143723" sldId="278"/>
        </pc:sldMkLst>
        <pc:spChg chg="add mod">
          <ac:chgData name="Carolina Kureczko" userId="S::ckureczko@ben.srscmat.co.uk::4628f8f5-3f56-4f7f-a6be-3a03ad345860" providerId="AD" clId="Web-{BB2C275F-ACE0-734B-16C6-A492042B87C4}" dt="2022-07-19T05:23:47.908" v="538" actId="1076"/>
          <ac:spMkLst>
            <pc:docMk/>
            <pc:sldMk cId="4151143723" sldId="278"/>
            <ac:spMk id="8" creationId="{1B803FF9-C73A-1172-AE01-56FD8705A35A}"/>
          </ac:spMkLst>
        </pc:spChg>
        <pc:spChg chg="add mod">
          <ac:chgData name="Carolina Kureczko" userId="S::ckureczko@ben.srscmat.co.uk::4628f8f5-3f56-4f7f-a6be-3a03ad345860" providerId="AD" clId="Web-{BB2C275F-ACE0-734B-16C6-A492042B87C4}" dt="2022-07-19T05:25:31.380" v="573" actId="20577"/>
          <ac:spMkLst>
            <pc:docMk/>
            <pc:sldMk cId="4151143723" sldId="278"/>
            <ac:spMk id="10" creationId="{7620882D-4FEA-754D-509F-5030F2A7037F}"/>
          </ac:spMkLst>
        </pc:spChg>
        <pc:graphicFrameChg chg="mod modGraphic">
          <ac:chgData name="Carolina Kureczko" userId="S::ckureczko@ben.srscmat.co.uk::4628f8f5-3f56-4f7f-a6be-3a03ad345860" providerId="AD" clId="Web-{BB2C275F-ACE0-734B-16C6-A492042B87C4}" dt="2022-07-19T05:28:30.996" v="680"/>
          <ac:graphicFrameMkLst>
            <pc:docMk/>
            <pc:sldMk cId="4151143723" sldId="278"/>
            <ac:graphicFrameMk id="3" creationId="{1BF21BDA-1BA1-4801-A02A-F9272FE3DA90}"/>
          </ac:graphicFrameMkLst>
        </pc:graphicFrameChg>
        <pc:graphicFrameChg chg="add del mod modGraphic">
          <ac:chgData name="Carolina Kureczko" userId="S::ckureczko@ben.srscmat.co.uk::4628f8f5-3f56-4f7f-a6be-3a03ad345860" providerId="AD" clId="Web-{BB2C275F-ACE0-734B-16C6-A492042B87C4}" dt="2022-07-19T05:16:09.786" v="153"/>
          <ac:graphicFrameMkLst>
            <pc:docMk/>
            <pc:sldMk cId="4151143723" sldId="278"/>
            <ac:graphicFrameMk id="5" creationId="{5ECBE936-59AE-DCDE-FEA5-E8985C899E51}"/>
          </ac:graphicFrameMkLst>
        </pc:graphicFrameChg>
        <pc:graphicFrameChg chg="add mod modGraphic">
          <ac:chgData name="Carolina Kureczko" userId="S::ckureczko@ben.srscmat.co.uk::4628f8f5-3f56-4f7f-a6be-3a03ad345860" providerId="AD" clId="Web-{BB2C275F-ACE0-734B-16C6-A492042B87C4}" dt="2022-07-19T05:28:16.261" v="672" actId="1076"/>
          <ac:graphicFrameMkLst>
            <pc:docMk/>
            <pc:sldMk cId="4151143723" sldId="278"/>
            <ac:graphicFrameMk id="6" creationId="{1D752D93-C975-73B8-06F9-08BBCDBAF010}"/>
          </ac:graphicFrameMkLst>
        </pc:graphicFrameChg>
        <pc:picChg chg="add mod">
          <ac:chgData name="Carolina Kureczko" userId="S::ckureczko@ben.srscmat.co.uk::4628f8f5-3f56-4f7f-a6be-3a03ad345860" providerId="AD" clId="Web-{BB2C275F-ACE0-734B-16C6-A492042B87C4}" dt="2022-07-19T05:23:50.846" v="539" actId="1076"/>
          <ac:picMkLst>
            <pc:docMk/>
            <pc:sldMk cId="4151143723" sldId="278"/>
            <ac:picMk id="7" creationId="{0C7C9AAE-BEF1-FA04-245B-428E8D963378}"/>
          </ac:picMkLst>
        </pc:picChg>
      </pc:sldChg>
    </pc:docChg>
  </pc:docChgLst>
  <pc:docChgLst>
    <pc:chgData name="Carolina Kureczko" userId="S::ckureczko@ben.srscmat.co.uk::4628f8f5-3f56-4f7f-a6be-3a03ad345860" providerId="AD" clId="Web-{455167D2-A0CF-217D-168E-BBFA4B6A2299}"/>
    <pc:docChg chg="addSld delSld modSld sldOrd addMainMaster">
      <pc:chgData name="Carolina Kureczko" userId="S::ckureczko@ben.srscmat.co.uk::4628f8f5-3f56-4f7f-a6be-3a03ad345860" providerId="AD" clId="Web-{455167D2-A0CF-217D-168E-BBFA4B6A2299}" dt="2022-04-14T09:18:59.865" v="74" actId="20577"/>
      <pc:docMkLst>
        <pc:docMk/>
      </pc:docMkLst>
      <pc:sldChg chg="del">
        <pc:chgData name="Carolina Kureczko" userId="S::ckureczko@ben.srscmat.co.uk::4628f8f5-3f56-4f7f-a6be-3a03ad345860" providerId="AD" clId="Web-{455167D2-A0CF-217D-168E-BBFA4B6A2299}" dt="2022-04-14T09:18:04.676" v="13"/>
        <pc:sldMkLst>
          <pc:docMk/>
          <pc:sldMk cId="2294025387" sldId="261"/>
        </pc:sldMkLst>
      </pc:sldChg>
      <pc:sldChg chg="del">
        <pc:chgData name="Carolina Kureczko" userId="S::ckureczko@ben.srscmat.co.uk::4628f8f5-3f56-4f7f-a6be-3a03ad345860" providerId="AD" clId="Web-{455167D2-A0CF-217D-168E-BBFA4B6A2299}" dt="2022-04-14T09:18:05.473" v="14"/>
        <pc:sldMkLst>
          <pc:docMk/>
          <pc:sldMk cId="2720849636" sldId="262"/>
        </pc:sldMkLst>
      </pc:sldChg>
      <pc:sldChg chg="del">
        <pc:chgData name="Carolina Kureczko" userId="S::ckureczko@ben.srscmat.co.uk::4628f8f5-3f56-4f7f-a6be-3a03ad345860" providerId="AD" clId="Web-{455167D2-A0CF-217D-168E-BBFA4B6A2299}" dt="2022-04-14T09:18:06.191" v="16"/>
        <pc:sldMkLst>
          <pc:docMk/>
          <pc:sldMk cId="2805979764" sldId="263"/>
        </pc:sldMkLst>
      </pc:sldChg>
      <pc:sldChg chg="del">
        <pc:chgData name="Carolina Kureczko" userId="S::ckureczko@ben.srscmat.co.uk::4628f8f5-3f56-4f7f-a6be-3a03ad345860" providerId="AD" clId="Web-{455167D2-A0CF-217D-168E-BBFA4B6A2299}" dt="2022-04-14T09:18:06.582" v="17"/>
        <pc:sldMkLst>
          <pc:docMk/>
          <pc:sldMk cId="1647027021" sldId="264"/>
        </pc:sldMkLst>
      </pc:sldChg>
      <pc:sldChg chg="del">
        <pc:chgData name="Carolina Kureczko" userId="S::ckureczko@ben.srscmat.co.uk::4628f8f5-3f56-4f7f-a6be-3a03ad345860" providerId="AD" clId="Web-{455167D2-A0CF-217D-168E-BBFA4B6A2299}" dt="2022-04-14T09:18:06.942" v="18"/>
        <pc:sldMkLst>
          <pc:docMk/>
          <pc:sldMk cId="4173858862" sldId="265"/>
        </pc:sldMkLst>
      </pc:sldChg>
      <pc:sldChg chg="del">
        <pc:chgData name="Carolina Kureczko" userId="S::ckureczko@ben.srscmat.co.uk::4628f8f5-3f56-4f7f-a6be-3a03ad345860" providerId="AD" clId="Web-{455167D2-A0CF-217D-168E-BBFA4B6A2299}" dt="2022-04-14T09:18:08.660" v="19"/>
        <pc:sldMkLst>
          <pc:docMk/>
          <pc:sldMk cId="2711417652" sldId="266"/>
        </pc:sldMkLst>
      </pc:sldChg>
      <pc:sldChg chg="del">
        <pc:chgData name="Carolina Kureczko" userId="S::ckureczko@ben.srscmat.co.uk::4628f8f5-3f56-4f7f-a6be-3a03ad345860" providerId="AD" clId="Web-{455167D2-A0CF-217D-168E-BBFA4B6A2299}" dt="2022-04-14T09:18:05.848" v="15"/>
        <pc:sldMkLst>
          <pc:docMk/>
          <pc:sldMk cId="2774852651" sldId="269"/>
        </pc:sldMkLst>
      </pc:sldChg>
      <pc:sldChg chg="ord">
        <pc:chgData name="Carolina Kureczko" userId="S::ckureczko@ben.srscmat.co.uk::4628f8f5-3f56-4f7f-a6be-3a03ad345860" providerId="AD" clId="Web-{455167D2-A0CF-217D-168E-BBFA4B6A2299}" dt="2022-04-14T09:17:05.096" v="0"/>
        <pc:sldMkLst>
          <pc:docMk/>
          <pc:sldMk cId="4111878399" sldId="274"/>
        </pc:sldMkLst>
      </pc:sldChg>
      <pc:sldChg chg="modSp add ord">
        <pc:chgData name="Carolina Kureczko" userId="S::ckureczko@ben.srscmat.co.uk::4628f8f5-3f56-4f7f-a6be-3a03ad345860" providerId="AD" clId="Web-{455167D2-A0CF-217D-168E-BBFA4B6A2299}" dt="2022-04-14T09:18:24.004" v="46" actId="20577"/>
        <pc:sldMkLst>
          <pc:docMk/>
          <pc:sldMk cId="1303290498" sldId="277"/>
        </pc:sldMkLst>
        <pc:spChg chg="mod">
          <ac:chgData name="Carolina Kureczko" userId="S::ckureczko@ben.srscmat.co.uk::4628f8f5-3f56-4f7f-a6be-3a03ad345860" providerId="AD" clId="Web-{455167D2-A0CF-217D-168E-BBFA4B6A2299}" dt="2022-04-14T09:18:24.004" v="46" actId="20577"/>
          <ac:spMkLst>
            <pc:docMk/>
            <pc:sldMk cId="1303290498" sldId="277"/>
            <ac:spMk id="2" creationId="{21311970-1A6E-49C1-A4D1-C09DC80A8B06}"/>
          </ac:spMkLst>
        </pc:spChg>
      </pc:sldChg>
      <pc:sldChg chg="modSp add replId">
        <pc:chgData name="Carolina Kureczko" userId="S::ckureczko@ben.srscmat.co.uk::4628f8f5-3f56-4f7f-a6be-3a03ad345860" providerId="AD" clId="Web-{455167D2-A0CF-217D-168E-BBFA4B6A2299}" dt="2022-04-14T09:18:32.020" v="55" actId="20577"/>
        <pc:sldMkLst>
          <pc:docMk/>
          <pc:sldMk cId="4151143723" sldId="278"/>
        </pc:sldMkLst>
        <pc:spChg chg="mod">
          <ac:chgData name="Carolina Kureczko" userId="S::ckureczko@ben.srscmat.co.uk::4628f8f5-3f56-4f7f-a6be-3a03ad345860" providerId="AD" clId="Web-{455167D2-A0CF-217D-168E-BBFA4B6A2299}" dt="2022-04-14T09:18:32.020" v="55" actId="20577"/>
          <ac:spMkLst>
            <pc:docMk/>
            <pc:sldMk cId="4151143723" sldId="278"/>
            <ac:spMk id="2" creationId="{21311970-1A6E-49C1-A4D1-C09DC80A8B06}"/>
          </ac:spMkLst>
        </pc:spChg>
      </pc:sldChg>
      <pc:sldChg chg="modSp add replId">
        <pc:chgData name="Carolina Kureczko" userId="S::ckureczko@ben.srscmat.co.uk::4628f8f5-3f56-4f7f-a6be-3a03ad345860" providerId="AD" clId="Web-{455167D2-A0CF-217D-168E-BBFA4B6A2299}" dt="2022-04-14T09:18:39.036" v="62" actId="20577"/>
        <pc:sldMkLst>
          <pc:docMk/>
          <pc:sldMk cId="2759330241" sldId="279"/>
        </pc:sldMkLst>
        <pc:spChg chg="mod">
          <ac:chgData name="Carolina Kureczko" userId="S::ckureczko@ben.srscmat.co.uk::4628f8f5-3f56-4f7f-a6be-3a03ad345860" providerId="AD" clId="Web-{455167D2-A0CF-217D-168E-BBFA4B6A2299}" dt="2022-04-14T09:18:39.036" v="62" actId="20577"/>
          <ac:spMkLst>
            <pc:docMk/>
            <pc:sldMk cId="2759330241" sldId="279"/>
            <ac:spMk id="2" creationId="{21311970-1A6E-49C1-A4D1-C09DC80A8B06}"/>
          </ac:spMkLst>
        </pc:spChg>
      </pc:sldChg>
      <pc:sldChg chg="modSp add replId">
        <pc:chgData name="Carolina Kureczko" userId="S::ckureczko@ben.srscmat.co.uk::4628f8f5-3f56-4f7f-a6be-3a03ad345860" providerId="AD" clId="Web-{455167D2-A0CF-217D-168E-BBFA4B6A2299}" dt="2022-04-14T09:18:50.130" v="67" actId="20577"/>
        <pc:sldMkLst>
          <pc:docMk/>
          <pc:sldMk cId="1140063602" sldId="280"/>
        </pc:sldMkLst>
        <pc:spChg chg="mod">
          <ac:chgData name="Carolina Kureczko" userId="S::ckureczko@ben.srscmat.co.uk::4628f8f5-3f56-4f7f-a6be-3a03ad345860" providerId="AD" clId="Web-{455167D2-A0CF-217D-168E-BBFA4B6A2299}" dt="2022-04-14T09:18:50.130" v="67" actId="20577"/>
          <ac:spMkLst>
            <pc:docMk/>
            <pc:sldMk cId="1140063602" sldId="280"/>
            <ac:spMk id="2" creationId="{21311970-1A6E-49C1-A4D1-C09DC80A8B06}"/>
          </ac:spMkLst>
        </pc:spChg>
      </pc:sldChg>
      <pc:sldChg chg="modSp add replId">
        <pc:chgData name="Carolina Kureczko" userId="S::ckureczko@ben.srscmat.co.uk::4628f8f5-3f56-4f7f-a6be-3a03ad345860" providerId="AD" clId="Web-{455167D2-A0CF-217D-168E-BBFA4B6A2299}" dt="2022-04-14T09:18:59.865" v="74" actId="20577"/>
        <pc:sldMkLst>
          <pc:docMk/>
          <pc:sldMk cId="3896526359" sldId="281"/>
        </pc:sldMkLst>
        <pc:spChg chg="mod">
          <ac:chgData name="Carolina Kureczko" userId="S::ckureczko@ben.srscmat.co.uk::4628f8f5-3f56-4f7f-a6be-3a03ad345860" providerId="AD" clId="Web-{455167D2-A0CF-217D-168E-BBFA4B6A2299}" dt="2022-04-14T09:18:59.865" v="74" actId="20577"/>
          <ac:spMkLst>
            <pc:docMk/>
            <pc:sldMk cId="3896526359" sldId="281"/>
            <ac:spMk id="2" creationId="{21311970-1A6E-49C1-A4D1-C09DC80A8B06}"/>
          </ac:spMkLst>
        </pc:spChg>
      </pc:sldChg>
      <pc:sldMasterChg chg="add addSldLayout">
        <pc:chgData name="Carolina Kureczko" userId="S::ckureczko@ben.srscmat.co.uk::4628f8f5-3f56-4f7f-a6be-3a03ad345860" providerId="AD" clId="Web-{455167D2-A0CF-217D-168E-BBFA4B6A2299}" dt="2022-04-14T09:17:14.034" v="1"/>
        <pc:sldMasterMkLst>
          <pc:docMk/>
          <pc:sldMasterMk cId="3374828068" sldId="2147483672"/>
        </pc:sldMasterMkLst>
        <pc:sldLayoutChg chg="add">
          <pc:chgData name="Carolina Kureczko" userId="S::ckureczko@ben.srscmat.co.uk::4628f8f5-3f56-4f7f-a6be-3a03ad345860" providerId="AD" clId="Web-{455167D2-A0CF-217D-168E-BBFA4B6A2299}" dt="2022-04-14T09:17:14.034" v="1"/>
          <pc:sldLayoutMkLst>
            <pc:docMk/>
            <pc:sldMasterMk cId="3374828068" sldId="2147483672"/>
            <pc:sldLayoutMk cId="3356414403" sldId="2147483673"/>
          </pc:sldLayoutMkLst>
        </pc:sldLayoutChg>
        <pc:sldLayoutChg chg="add">
          <pc:chgData name="Carolina Kureczko" userId="S::ckureczko@ben.srscmat.co.uk::4628f8f5-3f56-4f7f-a6be-3a03ad345860" providerId="AD" clId="Web-{455167D2-A0CF-217D-168E-BBFA4B6A2299}" dt="2022-04-14T09:17:14.034" v="1"/>
          <pc:sldLayoutMkLst>
            <pc:docMk/>
            <pc:sldMasterMk cId="3374828068" sldId="2147483672"/>
            <pc:sldLayoutMk cId="4275845088" sldId="2147483674"/>
          </pc:sldLayoutMkLst>
        </pc:sldLayoutChg>
        <pc:sldLayoutChg chg="add">
          <pc:chgData name="Carolina Kureczko" userId="S::ckureczko@ben.srscmat.co.uk::4628f8f5-3f56-4f7f-a6be-3a03ad345860" providerId="AD" clId="Web-{455167D2-A0CF-217D-168E-BBFA4B6A2299}" dt="2022-04-14T09:17:14.034" v="1"/>
          <pc:sldLayoutMkLst>
            <pc:docMk/>
            <pc:sldMasterMk cId="3374828068" sldId="2147483672"/>
            <pc:sldLayoutMk cId="4064977055" sldId="2147483675"/>
          </pc:sldLayoutMkLst>
        </pc:sldLayoutChg>
        <pc:sldLayoutChg chg="add">
          <pc:chgData name="Carolina Kureczko" userId="S::ckureczko@ben.srscmat.co.uk::4628f8f5-3f56-4f7f-a6be-3a03ad345860" providerId="AD" clId="Web-{455167D2-A0CF-217D-168E-BBFA4B6A2299}" dt="2022-04-14T09:17:14.034" v="1"/>
          <pc:sldLayoutMkLst>
            <pc:docMk/>
            <pc:sldMasterMk cId="3374828068" sldId="2147483672"/>
            <pc:sldLayoutMk cId="1263229715" sldId="2147483676"/>
          </pc:sldLayoutMkLst>
        </pc:sldLayoutChg>
        <pc:sldLayoutChg chg="add">
          <pc:chgData name="Carolina Kureczko" userId="S::ckureczko@ben.srscmat.co.uk::4628f8f5-3f56-4f7f-a6be-3a03ad345860" providerId="AD" clId="Web-{455167D2-A0CF-217D-168E-BBFA4B6A2299}" dt="2022-04-14T09:17:14.034" v="1"/>
          <pc:sldLayoutMkLst>
            <pc:docMk/>
            <pc:sldMasterMk cId="3374828068" sldId="2147483672"/>
            <pc:sldLayoutMk cId="3486686915" sldId="2147483677"/>
          </pc:sldLayoutMkLst>
        </pc:sldLayoutChg>
        <pc:sldLayoutChg chg="add">
          <pc:chgData name="Carolina Kureczko" userId="S::ckureczko@ben.srscmat.co.uk::4628f8f5-3f56-4f7f-a6be-3a03ad345860" providerId="AD" clId="Web-{455167D2-A0CF-217D-168E-BBFA4B6A2299}" dt="2022-04-14T09:17:14.034" v="1"/>
          <pc:sldLayoutMkLst>
            <pc:docMk/>
            <pc:sldMasterMk cId="3374828068" sldId="2147483672"/>
            <pc:sldLayoutMk cId="3759823242" sldId="2147483678"/>
          </pc:sldLayoutMkLst>
        </pc:sldLayoutChg>
        <pc:sldLayoutChg chg="add">
          <pc:chgData name="Carolina Kureczko" userId="S::ckureczko@ben.srscmat.co.uk::4628f8f5-3f56-4f7f-a6be-3a03ad345860" providerId="AD" clId="Web-{455167D2-A0CF-217D-168E-BBFA4B6A2299}" dt="2022-04-14T09:17:14.034" v="1"/>
          <pc:sldLayoutMkLst>
            <pc:docMk/>
            <pc:sldMasterMk cId="3374828068" sldId="2147483672"/>
            <pc:sldLayoutMk cId="1054686393" sldId="2147483679"/>
          </pc:sldLayoutMkLst>
        </pc:sldLayoutChg>
        <pc:sldLayoutChg chg="add">
          <pc:chgData name="Carolina Kureczko" userId="S::ckureczko@ben.srscmat.co.uk::4628f8f5-3f56-4f7f-a6be-3a03ad345860" providerId="AD" clId="Web-{455167D2-A0CF-217D-168E-BBFA4B6A2299}" dt="2022-04-14T09:17:14.034" v="1"/>
          <pc:sldLayoutMkLst>
            <pc:docMk/>
            <pc:sldMasterMk cId="3374828068" sldId="2147483672"/>
            <pc:sldLayoutMk cId="1822790837" sldId="2147483680"/>
          </pc:sldLayoutMkLst>
        </pc:sldLayoutChg>
        <pc:sldLayoutChg chg="add">
          <pc:chgData name="Carolina Kureczko" userId="S::ckureczko@ben.srscmat.co.uk::4628f8f5-3f56-4f7f-a6be-3a03ad345860" providerId="AD" clId="Web-{455167D2-A0CF-217D-168E-BBFA4B6A2299}" dt="2022-04-14T09:17:14.034" v="1"/>
          <pc:sldLayoutMkLst>
            <pc:docMk/>
            <pc:sldMasterMk cId="3374828068" sldId="2147483672"/>
            <pc:sldLayoutMk cId="274396944" sldId="2147483681"/>
          </pc:sldLayoutMkLst>
        </pc:sldLayoutChg>
        <pc:sldLayoutChg chg="add">
          <pc:chgData name="Carolina Kureczko" userId="S::ckureczko@ben.srscmat.co.uk::4628f8f5-3f56-4f7f-a6be-3a03ad345860" providerId="AD" clId="Web-{455167D2-A0CF-217D-168E-BBFA4B6A2299}" dt="2022-04-14T09:17:14.034" v="1"/>
          <pc:sldLayoutMkLst>
            <pc:docMk/>
            <pc:sldMasterMk cId="3374828068" sldId="2147483672"/>
            <pc:sldLayoutMk cId="3370651897" sldId="2147483682"/>
          </pc:sldLayoutMkLst>
        </pc:sldLayoutChg>
        <pc:sldLayoutChg chg="add">
          <pc:chgData name="Carolina Kureczko" userId="S::ckureczko@ben.srscmat.co.uk::4628f8f5-3f56-4f7f-a6be-3a03ad345860" providerId="AD" clId="Web-{455167D2-A0CF-217D-168E-BBFA4B6A2299}" dt="2022-04-14T09:17:14.034" v="1"/>
          <pc:sldLayoutMkLst>
            <pc:docMk/>
            <pc:sldMasterMk cId="3374828068" sldId="2147483672"/>
            <pc:sldLayoutMk cId="1866458616" sldId="2147483683"/>
          </pc:sldLayoutMkLst>
        </pc:sldLayoutChg>
      </pc:sldMasterChg>
    </pc:docChg>
  </pc:docChgLst>
  <pc:docChgLst>
    <pc:chgData name="Carolina Kureczko" userId="S::ckureczko@ben.srscmat.co.uk::4628f8f5-3f56-4f7f-a6be-3a03ad345860" providerId="AD" clId="Web-{CAE97324-32D8-44D5-BC57-D2053F7A6E04}"/>
    <pc:docChg chg="modSld">
      <pc:chgData name="Carolina Kureczko" userId="S::ckureczko@ben.srscmat.co.uk::4628f8f5-3f56-4f7f-a6be-3a03ad345860" providerId="AD" clId="Web-{CAE97324-32D8-44D5-BC57-D2053F7A6E04}" dt="2022-06-20T12:24:31.407" v="1"/>
      <pc:docMkLst>
        <pc:docMk/>
      </pc:docMkLst>
      <pc:sldChg chg="modSp">
        <pc:chgData name="Carolina Kureczko" userId="S::ckureczko@ben.srscmat.co.uk::4628f8f5-3f56-4f7f-a6be-3a03ad345860" providerId="AD" clId="Web-{CAE97324-32D8-44D5-BC57-D2053F7A6E04}" dt="2022-06-20T12:24:31.407" v="1"/>
        <pc:sldMkLst>
          <pc:docMk/>
          <pc:sldMk cId="1303290498" sldId="277"/>
        </pc:sldMkLst>
        <pc:graphicFrameChg chg="mod modGraphic">
          <ac:chgData name="Carolina Kureczko" userId="S::ckureczko@ben.srscmat.co.uk::4628f8f5-3f56-4f7f-a6be-3a03ad345860" providerId="AD" clId="Web-{CAE97324-32D8-44D5-BC57-D2053F7A6E04}" dt="2022-06-20T12:24:31.407" v="1"/>
          <ac:graphicFrameMkLst>
            <pc:docMk/>
            <pc:sldMk cId="1303290498" sldId="277"/>
            <ac:graphicFrameMk id="3" creationId="{1BF21BDA-1BA1-4801-A02A-F9272FE3DA90}"/>
          </ac:graphicFrameMkLst>
        </pc:graphicFrameChg>
      </pc:sldChg>
    </pc:docChg>
  </pc:docChgLst>
  <pc:docChgLst>
    <pc:chgData name="Carolina Kureczko" userId="S::ckureczko@ben.srscmat.co.uk::4628f8f5-3f56-4f7f-a6be-3a03ad345860" providerId="AD" clId="Web-{AC2104FE-FC3C-383F-029A-91CB90649D4D}"/>
    <pc:docChg chg="modSld">
      <pc:chgData name="Carolina Kureczko" userId="S::ckureczko@ben.srscmat.co.uk::4628f8f5-3f56-4f7f-a6be-3a03ad345860" providerId="AD" clId="Web-{AC2104FE-FC3C-383F-029A-91CB90649D4D}" dt="2022-07-19T06:31:02.515" v="45"/>
      <pc:docMkLst>
        <pc:docMk/>
      </pc:docMkLst>
      <pc:sldChg chg="modSp">
        <pc:chgData name="Carolina Kureczko" userId="S::ckureczko@ben.srscmat.co.uk::4628f8f5-3f56-4f7f-a6be-3a03ad345860" providerId="AD" clId="Web-{AC2104FE-FC3C-383F-029A-91CB90649D4D}" dt="2022-07-19T06:31:02.515" v="45"/>
        <pc:sldMkLst>
          <pc:docMk/>
          <pc:sldMk cId="2759330241" sldId="279"/>
        </pc:sldMkLst>
        <pc:graphicFrameChg chg="mod modGraphic">
          <ac:chgData name="Carolina Kureczko" userId="S::ckureczko@ben.srscmat.co.uk::4628f8f5-3f56-4f7f-a6be-3a03ad345860" providerId="AD" clId="Web-{AC2104FE-FC3C-383F-029A-91CB90649D4D}" dt="2022-07-19T06:31:02.515" v="45"/>
          <ac:graphicFrameMkLst>
            <pc:docMk/>
            <pc:sldMk cId="2759330241" sldId="279"/>
            <ac:graphicFrameMk id="3" creationId="{1BF21BDA-1BA1-4801-A02A-F9272FE3DA90}"/>
          </ac:graphicFrameMkLst>
        </pc:graphicFrameChg>
      </pc:sldChg>
    </pc:docChg>
  </pc:docChgLst>
  <pc:docChgLst>
    <pc:chgData name="Carolina Kureczko" userId="S::ckureczko@ben.srscmat.co.uk::4628f8f5-3f56-4f7f-a6be-3a03ad345860" providerId="AD" clId="Web-{25E7BCEA-713F-9068-DE90-CCD08CF9B960}"/>
    <pc:docChg chg="modSld">
      <pc:chgData name="Carolina Kureczko" userId="S::ckureczko@ben.srscmat.co.uk::4628f8f5-3f56-4f7f-a6be-3a03ad345860" providerId="AD" clId="Web-{25E7BCEA-713F-9068-DE90-CCD08CF9B960}" dt="2022-07-19T06:38:06.428" v="422"/>
      <pc:docMkLst>
        <pc:docMk/>
      </pc:docMkLst>
      <pc:sldChg chg="modSp">
        <pc:chgData name="Carolina Kureczko" userId="S::ckureczko@ben.srscmat.co.uk::4628f8f5-3f56-4f7f-a6be-3a03ad345860" providerId="AD" clId="Web-{25E7BCEA-713F-9068-DE90-CCD08CF9B960}" dt="2022-07-19T06:31:36.259" v="13"/>
        <pc:sldMkLst>
          <pc:docMk/>
          <pc:sldMk cId="4151143723" sldId="278"/>
        </pc:sldMkLst>
        <pc:graphicFrameChg chg="modGraphic">
          <ac:chgData name="Carolina Kureczko" userId="S::ckureczko@ben.srscmat.co.uk::4628f8f5-3f56-4f7f-a6be-3a03ad345860" providerId="AD" clId="Web-{25E7BCEA-713F-9068-DE90-CCD08CF9B960}" dt="2022-07-19T06:31:36.259" v="13"/>
          <ac:graphicFrameMkLst>
            <pc:docMk/>
            <pc:sldMk cId="4151143723" sldId="278"/>
            <ac:graphicFrameMk id="6" creationId="{1D752D93-C975-73B8-06F9-08BBCDBAF010}"/>
          </ac:graphicFrameMkLst>
        </pc:graphicFrameChg>
      </pc:sldChg>
      <pc:sldChg chg="addSp delSp modSp">
        <pc:chgData name="Carolina Kureczko" userId="S::ckureczko@ben.srscmat.co.uk::4628f8f5-3f56-4f7f-a6be-3a03ad345860" providerId="AD" clId="Web-{25E7BCEA-713F-9068-DE90-CCD08CF9B960}" dt="2022-07-19T06:38:06.428" v="422"/>
        <pc:sldMkLst>
          <pc:docMk/>
          <pc:sldMk cId="2759330241" sldId="279"/>
        </pc:sldMkLst>
        <pc:spChg chg="add del mod">
          <ac:chgData name="Carolina Kureczko" userId="S::ckureczko@ben.srscmat.co.uk::4628f8f5-3f56-4f7f-a6be-3a03ad345860" providerId="AD" clId="Web-{25E7BCEA-713F-9068-DE90-CCD08CF9B960}" dt="2022-07-19T06:31:27.055" v="11"/>
          <ac:spMkLst>
            <pc:docMk/>
            <pc:sldMk cId="2759330241" sldId="279"/>
            <ac:spMk id="4" creationId="{3621A588-1C42-5A1D-8DE3-C075599BFC47}"/>
          </ac:spMkLst>
        </pc:spChg>
        <pc:spChg chg="add del mod">
          <ac:chgData name="Carolina Kureczko" userId="S::ckureczko@ben.srscmat.co.uk::4628f8f5-3f56-4f7f-a6be-3a03ad345860" providerId="AD" clId="Web-{25E7BCEA-713F-9068-DE90-CCD08CF9B960}" dt="2022-07-19T06:31:44.510" v="16"/>
          <ac:spMkLst>
            <pc:docMk/>
            <pc:sldMk cId="2759330241" sldId="279"/>
            <ac:spMk id="5" creationId="{1485A933-9D56-39FD-6239-2507B1A13E91}"/>
          </ac:spMkLst>
        </pc:spChg>
        <pc:spChg chg="add mod">
          <ac:chgData name="Carolina Kureczko" userId="S::ckureczko@ben.srscmat.co.uk::4628f8f5-3f56-4f7f-a6be-3a03ad345860" providerId="AD" clId="Web-{25E7BCEA-713F-9068-DE90-CCD08CF9B960}" dt="2022-07-19T06:38:06.428" v="422"/>
          <ac:spMkLst>
            <pc:docMk/>
            <pc:sldMk cId="2759330241" sldId="279"/>
            <ac:spMk id="9" creationId="{06846A74-208A-A017-133B-C9DB5B6D8066}"/>
          </ac:spMkLst>
        </pc:spChg>
        <pc:graphicFrameChg chg="mod modGraphic">
          <ac:chgData name="Carolina Kureczko" userId="S::ckureczko@ben.srscmat.co.uk::4628f8f5-3f56-4f7f-a6be-3a03ad345860" providerId="AD" clId="Web-{25E7BCEA-713F-9068-DE90-CCD08CF9B960}" dt="2022-07-19T06:37:53.270" v="415"/>
          <ac:graphicFrameMkLst>
            <pc:docMk/>
            <pc:sldMk cId="2759330241" sldId="279"/>
            <ac:graphicFrameMk id="3" creationId="{1BF21BDA-1BA1-4801-A02A-F9272FE3DA90}"/>
          </ac:graphicFrameMkLst>
        </pc:graphicFrameChg>
        <pc:graphicFrameChg chg="add mod modGraphic">
          <ac:chgData name="Carolina Kureczko" userId="S::ckureczko@ben.srscmat.co.uk::4628f8f5-3f56-4f7f-a6be-3a03ad345860" providerId="AD" clId="Web-{25E7BCEA-713F-9068-DE90-CCD08CF9B960}" dt="2022-07-19T06:33:09.641" v="129"/>
          <ac:graphicFrameMkLst>
            <pc:docMk/>
            <pc:sldMk cId="2759330241" sldId="279"/>
            <ac:graphicFrameMk id="7" creationId="{289C5F90-F582-7C71-3B04-5B95C8783173}"/>
          </ac:graphicFrameMkLst>
        </pc:graphicFrameChg>
        <pc:picChg chg="add mod">
          <ac:chgData name="Carolina Kureczko" userId="S::ckureczko@ben.srscmat.co.uk::4628f8f5-3f56-4f7f-a6be-3a03ad345860" providerId="AD" clId="Web-{25E7BCEA-713F-9068-DE90-CCD08CF9B960}" dt="2022-07-19T06:37:37.254" v="411" actId="1076"/>
          <ac:picMkLst>
            <pc:docMk/>
            <pc:sldMk cId="2759330241" sldId="279"/>
            <ac:picMk id="8" creationId="{E22E87BD-FE3B-1260-592A-820E8275D29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2D6EDF-613C-4394-A97A-6BB0EFCCB380}" type="datetimeFigureOut">
              <a:rPr lang="en-GB" smtClean="0"/>
              <a:t>19/07/2022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3356414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2D6EDF-613C-4394-A97A-6BB0EFCCB380}" type="datetimeFigureOut">
              <a:rPr lang="en-GB" smtClean="0"/>
              <a:t>19/07/2022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3370651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2D6EDF-613C-4394-A97A-6BB0EFCCB380}" type="datetimeFigureOut">
              <a:rPr lang="en-GB" smtClean="0"/>
              <a:t>19/07/2022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1866458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2D6EDF-613C-4394-A97A-6BB0EFCCB380}" type="datetimeFigureOut">
              <a:rPr lang="en-GB" smtClean="0"/>
              <a:t>19/07/2022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42758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2D6EDF-613C-4394-A97A-6BB0EFCCB380}" type="datetimeFigureOut">
              <a:rPr lang="en-GB" smtClean="0"/>
              <a:t>19/07/2022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3356414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2D6EDF-613C-4394-A97A-6BB0EFCCB380}" type="datetimeFigureOut">
              <a:rPr lang="en-GB" smtClean="0"/>
              <a:t>19/07/2022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4275845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2D6EDF-613C-4394-A97A-6BB0EFCCB380}" type="datetimeFigureOut">
              <a:rPr lang="en-GB" smtClean="0"/>
              <a:t>19/07/2022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4064977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2D6EDF-613C-4394-A97A-6BB0EFCCB380}" type="datetimeFigureOut">
              <a:rPr lang="en-GB" smtClean="0"/>
              <a:t>19/07/2022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1263229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2D6EDF-613C-4394-A97A-6BB0EFCCB380}" type="datetimeFigureOut">
              <a:rPr lang="en-GB" smtClean="0"/>
              <a:t>19/07/2022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3486686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2D6EDF-613C-4394-A97A-6BB0EFCCB380}" type="datetimeFigureOut">
              <a:rPr lang="en-GB" smtClean="0"/>
              <a:t>19/07/2022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3759823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D6EDF-613C-4394-A97A-6BB0EFCCB380}" type="datetimeFigureOut">
              <a:rPr lang="en-GB" smtClean="0"/>
              <a:t>19/07/2022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1054686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2D6EDF-613C-4394-A97A-6BB0EFCCB380}" type="datetimeFigureOut">
              <a:rPr lang="en-GB" smtClean="0"/>
              <a:t>19/07/2022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4064977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2D6EDF-613C-4394-A97A-6BB0EFCCB380}" type="datetimeFigureOut">
              <a:rPr lang="en-GB" smtClean="0"/>
              <a:t>19/07/2022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1822790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2D6EDF-613C-4394-A97A-6BB0EFCCB380}" type="datetimeFigureOut">
              <a:rPr lang="en-GB" smtClean="0"/>
              <a:t>19/07/2022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2743969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2D6EDF-613C-4394-A97A-6BB0EFCCB380}" type="datetimeFigureOut">
              <a:rPr lang="en-GB" smtClean="0"/>
              <a:t>19/07/2022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3370651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2D6EDF-613C-4394-A97A-6BB0EFCCB380}" type="datetimeFigureOut">
              <a:rPr lang="en-GB" smtClean="0"/>
              <a:t>19/07/2022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1866458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2D6EDF-613C-4394-A97A-6BB0EFCCB380}" type="datetimeFigureOut">
              <a:rPr lang="en-GB" smtClean="0"/>
              <a:t>19/07/2022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1263229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2D6EDF-613C-4394-A97A-6BB0EFCCB380}" type="datetimeFigureOut">
              <a:rPr lang="en-GB" smtClean="0"/>
              <a:t>19/07/2022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3486686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2D6EDF-613C-4394-A97A-6BB0EFCCB380}" type="datetimeFigureOut">
              <a:rPr lang="en-GB" smtClean="0"/>
              <a:t>19/07/2022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375982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D6EDF-613C-4394-A97A-6BB0EFCCB380}" type="datetimeFigureOut">
              <a:rPr lang="en-GB" smtClean="0"/>
              <a:t>19/07/2022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1054686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2D6EDF-613C-4394-A97A-6BB0EFCCB380}" type="datetimeFigureOut">
              <a:rPr lang="en-GB" smtClean="0"/>
              <a:t>19/07/2022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182279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2D6EDF-613C-4394-A97A-6BB0EFCCB380}" type="datetimeFigureOut">
              <a:rPr lang="en-GB" smtClean="0"/>
              <a:t>19/07/2022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A0F9FF-9111-478B-A666-5BC5330565B1}" type="slidenum">
              <a:rPr lang="en-GB" smtClean="0"/>
              <a:t>‹#›</a:t>
            </a:fld>
            <a:endParaRPr lang="en-GB"/>
          </a:p>
        </p:txBody>
      </p:sp>
    </p:spTree>
    <p:extLst>
      <p:ext uri="{BB962C8B-B14F-4D97-AF65-F5344CB8AC3E}">
        <p14:creationId xmlns:p14="http://schemas.microsoft.com/office/powerpoint/2010/main" val="27439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D6EDF-613C-4394-A97A-6BB0EFCCB380}" type="datetimeFigureOut">
              <a:rPr lang="en-GB" smtClean="0"/>
              <a:t>19/07/2022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0F9FF-9111-478B-A666-5BC5330565B1}" type="slidenum">
              <a:rPr lang="en-GB" smtClean="0"/>
              <a:t>‹#›</a:t>
            </a:fld>
            <a:endParaRPr lang="en-GB"/>
          </a:p>
        </p:txBody>
      </p:sp>
    </p:spTree>
    <p:extLst>
      <p:ext uri="{BB962C8B-B14F-4D97-AF65-F5344CB8AC3E}">
        <p14:creationId xmlns:p14="http://schemas.microsoft.com/office/powerpoint/2010/main" val="3374828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D6EDF-613C-4394-A97A-6BB0EFCCB380}" type="datetimeFigureOut">
              <a:rPr lang="en-GB" smtClean="0"/>
              <a:t>19/07/2022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0F9FF-9111-478B-A666-5BC5330565B1}" type="slidenum">
              <a:rPr lang="en-GB" smtClean="0"/>
              <a:t>‹#›</a:t>
            </a:fld>
            <a:endParaRPr lang="en-GB"/>
          </a:p>
        </p:txBody>
      </p:sp>
    </p:spTree>
    <p:extLst>
      <p:ext uri="{BB962C8B-B14F-4D97-AF65-F5344CB8AC3E}">
        <p14:creationId xmlns:p14="http://schemas.microsoft.com/office/powerpoint/2010/main" val="33748280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E83C-01DC-4254-8AE4-78283310488E}"/>
              </a:ext>
            </a:extLst>
          </p:cNvPr>
          <p:cNvSpPr>
            <a:spLocks noGrp="1"/>
          </p:cNvSpPr>
          <p:nvPr>
            <p:ph type="ctrTitle"/>
          </p:nvPr>
        </p:nvSpPr>
        <p:spPr>
          <a:xfrm>
            <a:off x="1524000" y="1122363"/>
            <a:ext cx="9144000" cy="1223034"/>
          </a:xfrm>
          <a:solidFill>
            <a:schemeClr val="bg1">
              <a:lumMod val="85000"/>
            </a:schemeClr>
          </a:solidFill>
        </p:spPr>
        <p:txBody>
          <a:bodyPr/>
          <a:lstStyle/>
          <a:p>
            <a:r>
              <a:rPr lang="en-GB">
                <a:cs typeface="Calibri Light"/>
              </a:rPr>
              <a:t>Weekly Homework Grids</a:t>
            </a:r>
            <a:endParaRPr lang="en-GB"/>
          </a:p>
        </p:txBody>
      </p:sp>
      <p:sp>
        <p:nvSpPr>
          <p:cNvPr id="3" name="Subtitle 2">
            <a:extLst>
              <a:ext uri="{FF2B5EF4-FFF2-40B4-BE49-F238E27FC236}">
                <a16:creationId xmlns:a16="http://schemas.microsoft.com/office/drawing/2014/main" id="{C25CDF2E-525D-4A43-8E4E-9A0272DC171D}"/>
              </a:ext>
            </a:extLst>
          </p:cNvPr>
          <p:cNvSpPr>
            <a:spLocks noGrp="1"/>
          </p:cNvSpPr>
          <p:nvPr>
            <p:ph type="subTitle" idx="1"/>
          </p:nvPr>
        </p:nvSpPr>
        <p:spPr>
          <a:xfrm>
            <a:off x="1524000" y="2638755"/>
            <a:ext cx="9144000" cy="3395422"/>
          </a:xfrm>
        </p:spPr>
        <p:txBody>
          <a:bodyPr vert="horz" lIns="91440" tIns="45720" rIns="91440" bIns="45720" rtlCol="0" anchor="t">
            <a:normAutofit/>
          </a:bodyPr>
          <a:lstStyle/>
          <a:p>
            <a:r>
              <a:rPr lang="en-US" b="1">
                <a:ea typeface="+mn-lt"/>
                <a:cs typeface="+mn-lt"/>
              </a:rPr>
              <a:t>YEAR 9 BOOKLET </a:t>
            </a:r>
            <a:endParaRPr lang="en-US">
              <a:ea typeface="+mn-lt"/>
              <a:cs typeface="+mn-lt"/>
            </a:endParaRPr>
          </a:p>
          <a:p>
            <a:endParaRPr lang="en-US">
              <a:ea typeface="+mn-lt"/>
              <a:cs typeface="+mn-lt"/>
            </a:endParaRPr>
          </a:p>
          <a:p>
            <a:r>
              <a:rPr lang="en-US" b="1">
                <a:ea typeface="+mn-lt"/>
                <a:cs typeface="+mn-lt"/>
              </a:rPr>
              <a:t>Autumn Part 1 </a:t>
            </a:r>
          </a:p>
          <a:p>
            <a:endParaRPr lang="en-US">
              <a:ea typeface="+mn-lt"/>
              <a:cs typeface="+mn-lt"/>
            </a:endParaRPr>
          </a:p>
          <a:p>
            <a:pPr algn="l"/>
            <a:r>
              <a:rPr lang="en-US">
                <a:ea typeface="+mn-lt"/>
                <a:cs typeface="+mn-lt"/>
              </a:rPr>
              <a:t>Name: _____________________________</a:t>
            </a:r>
          </a:p>
          <a:p>
            <a:pPr algn="l"/>
            <a:r>
              <a:rPr lang="en-US">
                <a:ea typeface="+mn-lt"/>
                <a:cs typeface="+mn-lt"/>
              </a:rPr>
              <a:t>Teacher: ____________________________</a:t>
            </a:r>
          </a:p>
          <a:p>
            <a:pPr algn="l"/>
            <a:r>
              <a:rPr lang="en-US">
                <a:ea typeface="+mn-lt"/>
                <a:cs typeface="+mn-lt"/>
              </a:rPr>
              <a:t>Room: ______________________________</a:t>
            </a:r>
          </a:p>
          <a:p>
            <a:endParaRPr lang="en-GB">
              <a:cs typeface="Calibri"/>
            </a:endParaRPr>
          </a:p>
        </p:txBody>
      </p:sp>
      <p:graphicFrame>
        <p:nvGraphicFramePr>
          <p:cNvPr id="4" name="Table 4">
            <a:extLst>
              <a:ext uri="{FF2B5EF4-FFF2-40B4-BE49-F238E27FC236}">
                <a16:creationId xmlns:a16="http://schemas.microsoft.com/office/drawing/2014/main" id="{98660D4C-B119-A586-64DB-EF51BCB990B0}"/>
              </a:ext>
            </a:extLst>
          </p:cNvPr>
          <p:cNvGraphicFramePr>
            <a:graphicFrameLocks noGrp="1"/>
          </p:cNvGraphicFramePr>
          <p:nvPr>
            <p:extLst>
              <p:ext uri="{D42A27DB-BD31-4B8C-83A1-F6EECF244321}">
                <p14:modId xmlns:p14="http://schemas.microsoft.com/office/powerpoint/2010/main" val="231766407"/>
              </p:ext>
            </p:extLst>
          </p:nvPr>
        </p:nvGraphicFramePr>
        <p:xfrm>
          <a:off x="7762399" y="3591782"/>
          <a:ext cx="3135874" cy="2548494"/>
        </p:xfrm>
        <a:graphic>
          <a:graphicData uri="http://schemas.openxmlformats.org/drawingml/2006/table">
            <a:tbl>
              <a:tblPr firstRow="1" bandRow="1">
                <a:tableStyleId>{5940675A-B579-460E-94D1-54222C63F5DA}</a:tableStyleId>
              </a:tblPr>
              <a:tblGrid>
                <a:gridCol w="754731">
                  <a:extLst>
                    <a:ext uri="{9D8B030D-6E8A-4147-A177-3AD203B41FA5}">
                      <a16:colId xmlns:a16="http://schemas.microsoft.com/office/drawing/2014/main" val="162317930"/>
                    </a:ext>
                  </a:extLst>
                </a:gridCol>
                <a:gridCol w="2381143">
                  <a:extLst>
                    <a:ext uri="{9D8B030D-6E8A-4147-A177-3AD203B41FA5}">
                      <a16:colId xmlns:a16="http://schemas.microsoft.com/office/drawing/2014/main" val="2748156708"/>
                    </a:ext>
                  </a:extLst>
                </a:gridCol>
              </a:tblGrid>
              <a:tr h="424749">
                <a:tc>
                  <a:txBody>
                    <a:bodyPr/>
                    <a:lstStyle/>
                    <a:p>
                      <a:r>
                        <a:rPr lang="en-GB"/>
                        <a:t>Grid</a:t>
                      </a:r>
                    </a:p>
                  </a:txBody>
                  <a:tcPr/>
                </a:tc>
                <a:tc>
                  <a:txBody>
                    <a:bodyPr/>
                    <a:lstStyle/>
                    <a:p>
                      <a:r>
                        <a:rPr lang="en-GB"/>
                        <a:t>Comment</a:t>
                      </a:r>
                    </a:p>
                  </a:txBody>
                  <a:tcPr/>
                </a:tc>
                <a:extLst>
                  <a:ext uri="{0D108BD9-81ED-4DB2-BD59-A6C34878D82A}">
                    <a16:rowId xmlns:a16="http://schemas.microsoft.com/office/drawing/2014/main" val="1583078777"/>
                  </a:ext>
                </a:extLst>
              </a:tr>
              <a:tr h="435927">
                <a:tc>
                  <a:txBody>
                    <a:bodyPr/>
                    <a:lstStyle/>
                    <a:p>
                      <a:r>
                        <a:rPr lang="en-GB"/>
                        <a:t>1.1</a:t>
                      </a:r>
                    </a:p>
                  </a:txBody>
                  <a:tcPr/>
                </a:tc>
                <a:tc>
                  <a:txBody>
                    <a:bodyPr/>
                    <a:lstStyle/>
                    <a:p>
                      <a:endParaRPr lang="en-GB"/>
                    </a:p>
                  </a:txBody>
                  <a:tcPr/>
                </a:tc>
                <a:extLst>
                  <a:ext uri="{0D108BD9-81ED-4DB2-BD59-A6C34878D82A}">
                    <a16:rowId xmlns:a16="http://schemas.microsoft.com/office/drawing/2014/main" val="2363333608"/>
                  </a:ext>
                </a:extLst>
              </a:tr>
              <a:tr h="424749">
                <a:tc>
                  <a:txBody>
                    <a:bodyPr/>
                    <a:lstStyle/>
                    <a:p>
                      <a:r>
                        <a:rPr lang="en-GB"/>
                        <a:t>1.2</a:t>
                      </a:r>
                    </a:p>
                  </a:txBody>
                  <a:tcPr/>
                </a:tc>
                <a:tc>
                  <a:txBody>
                    <a:bodyPr/>
                    <a:lstStyle/>
                    <a:p>
                      <a:endParaRPr lang="en-GB"/>
                    </a:p>
                  </a:txBody>
                  <a:tcPr/>
                </a:tc>
                <a:extLst>
                  <a:ext uri="{0D108BD9-81ED-4DB2-BD59-A6C34878D82A}">
                    <a16:rowId xmlns:a16="http://schemas.microsoft.com/office/drawing/2014/main" val="3434905041"/>
                  </a:ext>
                </a:extLst>
              </a:tr>
              <a:tr h="424749">
                <a:tc>
                  <a:txBody>
                    <a:bodyPr/>
                    <a:lstStyle/>
                    <a:p>
                      <a:r>
                        <a:rPr lang="en-GB"/>
                        <a:t>1.3</a:t>
                      </a:r>
                    </a:p>
                  </a:txBody>
                  <a:tcPr/>
                </a:tc>
                <a:tc>
                  <a:txBody>
                    <a:bodyPr/>
                    <a:lstStyle/>
                    <a:p>
                      <a:endParaRPr lang="en-GB"/>
                    </a:p>
                  </a:txBody>
                  <a:tcPr/>
                </a:tc>
                <a:extLst>
                  <a:ext uri="{0D108BD9-81ED-4DB2-BD59-A6C34878D82A}">
                    <a16:rowId xmlns:a16="http://schemas.microsoft.com/office/drawing/2014/main" val="627307742"/>
                  </a:ext>
                </a:extLst>
              </a:tr>
              <a:tr h="413571">
                <a:tc>
                  <a:txBody>
                    <a:bodyPr/>
                    <a:lstStyle/>
                    <a:p>
                      <a:r>
                        <a:rPr lang="en-GB"/>
                        <a:t>1.4</a:t>
                      </a:r>
                    </a:p>
                  </a:txBody>
                  <a:tcPr/>
                </a:tc>
                <a:tc>
                  <a:txBody>
                    <a:bodyPr/>
                    <a:lstStyle/>
                    <a:p>
                      <a:endParaRPr lang="en-GB"/>
                    </a:p>
                  </a:txBody>
                  <a:tcPr/>
                </a:tc>
                <a:extLst>
                  <a:ext uri="{0D108BD9-81ED-4DB2-BD59-A6C34878D82A}">
                    <a16:rowId xmlns:a16="http://schemas.microsoft.com/office/drawing/2014/main" val="746181469"/>
                  </a:ext>
                </a:extLst>
              </a:tr>
              <a:tr h="424749">
                <a:tc>
                  <a:txBody>
                    <a:bodyPr/>
                    <a:lstStyle/>
                    <a:p>
                      <a:pPr lvl="0">
                        <a:buNone/>
                      </a:pPr>
                      <a:r>
                        <a:rPr lang="en-GB"/>
                        <a:t>1.5 </a:t>
                      </a:r>
                    </a:p>
                  </a:txBody>
                  <a:tcPr/>
                </a:tc>
                <a:tc>
                  <a:txBody>
                    <a:bodyPr/>
                    <a:lstStyle/>
                    <a:p>
                      <a:pPr lvl="0">
                        <a:buNone/>
                      </a:pPr>
                      <a:endParaRPr lang="en-GB"/>
                    </a:p>
                  </a:txBody>
                  <a:tcPr/>
                </a:tc>
                <a:extLst>
                  <a:ext uri="{0D108BD9-81ED-4DB2-BD59-A6C34878D82A}">
                    <a16:rowId xmlns:a16="http://schemas.microsoft.com/office/drawing/2014/main" val="3511531000"/>
                  </a:ext>
                </a:extLst>
              </a:tr>
            </a:tbl>
          </a:graphicData>
        </a:graphic>
      </p:graphicFrame>
    </p:spTree>
    <p:extLst>
      <p:ext uri="{BB962C8B-B14F-4D97-AF65-F5344CB8AC3E}">
        <p14:creationId xmlns:p14="http://schemas.microsoft.com/office/powerpoint/2010/main" val="3985302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00" y="114300"/>
            <a:ext cx="11836400" cy="393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a:t>Year 9 English Weekly Homework 							Autumn 1.4</a:t>
            </a:r>
          </a:p>
        </p:txBody>
      </p:sp>
      <p:graphicFrame>
        <p:nvGraphicFramePr>
          <p:cNvPr id="5" name="Table 4"/>
          <p:cNvGraphicFramePr>
            <a:graphicFrameLocks noGrp="1"/>
          </p:cNvGraphicFramePr>
          <p:nvPr>
            <p:extLst>
              <p:ext uri="{D42A27DB-BD31-4B8C-83A1-F6EECF244321}">
                <p14:modId xmlns:p14="http://schemas.microsoft.com/office/powerpoint/2010/main" val="2493897569"/>
              </p:ext>
            </p:extLst>
          </p:nvPr>
        </p:nvGraphicFramePr>
        <p:xfrm>
          <a:off x="165100" y="605366"/>
          <a:ext cx="11836401" cy="6326906"/>
        </p:xfrm>
        <a:graphic>
          <a:graphicData uri="http://schemas.openxmlformats.org/drawingml/2006/table">
            <a:tbl>
              <a:tblPr firstRow="1" bandRow="1">
                <a:tableStyleId>{5940675A-B579-460E-94D1-54222C63F5DA}</a:tableStyleId>
              </a:tblPr>
              <a:tblGrid>
                <a:gridCol w="3945467">
                  <a:extLst>
                    <a:ext uri="{9D8B030D-6E8A-4147-A177-3AD203B41FA5}">
                      <a16:colId xmlns:a16="http://schemas.microsoft.com/office/drawing/2014/main" val="165332826"/>
                    </a:ext>
                  </a:extLst>
                </a:gridCol>
                <a:gridCol w="3945467">
                  <a:extLst>
                    <a:ext uri="{9D8B030D-6E8A-4147-A177-3AD203B41FA5}">
                      <a16:colId xmlns:a16="http://schemas.microsoft.com/office/drawing/2014/main" val="3332211594"/>
                    </a:ext>
                  </a:extLst>
                </a:gridCol>
                <a:gridCol w="3945467">
                  <a:extLst>
                    <a:ext uri="{9D8B030D-6E8A-4147-A177-3AD203B41FA5}">
                      <a16:colId xmlns:a16="http://schemas.microsoft.com/office/drawing/2014/main" val="374417020"/>
                    </a:ext>
                  </a:extLst>
                </a:gridCol>
              </a:tblGrid>
              <a:tr h="26388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1. Spelling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200">
                          <a:solidFill>
                            <a:schemeClr val="tx1"/>
                          </a:solidFill>
                          <a:effectLst/>
                          <a:latin typeface="+mn-lt"/>
                          <a:ea typeface="+mn-ea"/>
                          <a:cs typeface="+mn-cs"/>
                        </a:rPr>
                        <a:t>Suffixes</a:t>
                      </a:r>
                      <a:r>
                        <a:rPr lang="en-GB" sz="1800" b="0" i="0" kern="1200">
                          <a:solidFill>
                            <a:schemeClr val="tx1"/>
                          </a:solidFill>
                          <a:effectLst/>
                          <a:latin typeface="+mn-lt"/>
                          <a:ea typeface="+mn-ea"/>
                          <a:cs typeface="+mn-cs"/>
                        </a:rPr>
                        <a:t> are a letter or group of letters added to the ending of words to change their meaning or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kern="1200">
                        <a:solidFill>
                          <a:schemeClr val="tx1"/>
                        </a:solidFill>
                        <a:effectLst/>
                        <a:latin typeface="+mn-lt"/>
                        <a:ea typeface="+mn-ea"/>
                        <a:cs typeface="+mn-cs"/>
                      </a:endParaRPr>
                    </a:p>
                    <a:p>
                      <a:pPr marL="0" marR="0" lvl="0" indent="0" algn="l" rtl="0" eaLnBrk="1" fontAlgn="auto" latinLnBrk="0" hangingPunct="1">
                        <a:lnSpc>
                          <a:spcPct val="100000"/>
                        </a:lnSpc>
                        <a:spcBef>
                          <a:spcPts val="0"/>
                        </a:spcBef>
                        <a:spcAft>
                          <a:spcPts val="0"/>
                        </a:spcAft>
                        <a:buFontTx/>
                        <a:buNone/>
                      </a:pPr>
                      <a:r>
                        <a:rPr lang="en-GB" sz="1800" b="0" i="0" kern="1200">
                          <a:solidFill>
                            <a:schemeClr val="tx1"/>
                          </a:solidFill>
                          <a:effectLst/>
                          <a:latin typeface="+mn-lt"/>
                          <a:ea typeface="+mn-ea"/>
                          <a:cs typeface="+mn-cs"/>
                        </a:rPr>
                        <a:t>Circle</a:t>
                      </a:r>
                      <a:r>
                        <a:rPr lang="en-GB" sz="1800" b="0" i="0" kern="1200" baseline="0">
                          <a:solidFill>
                            <a:schemeClr val="tx1"/>
                          </a:solidFill>
                          <a:effectLst/>
                          <a:latin typeface="+mn-lt"/>
                          <a:ea typeface="+mn-ea"/>
                          <a:cs typeface="+mn-cs"/>
                        </a:rPr>
                        <a:t> the suffixes used in the following words: </a:t>
                      </a:r>
                    </a:p>
                    <a:p>
                      <a:pPr marL="0" marR="0" lvl="0" indent="0" algn="l" rtl="0" eaLnBrk="1" fontAlgn="auto" latinLnBrk="0" hangingPunct="1">
                        <a:lnSpc>
                          <a:spcPct val="100000"/>
                        </a:lnSpc>
                        <a:spcBef>
                          <a:spcPts val="0"/>
                        </a:spcBef>
                        <a:spcAft>
                          <a:spcPts val="0"/>
                        </a:spcAft>
                        <a:buFontTx/>
                        <a:buNone/>
                      </a:pPr>
                      <a:r>
                        <a:rPr lang="en-GB" sz="1800" b="0" i="0" kern="1200" baseline="0">
                          <a:solidFill>
                            <a:schemeClr val="tx1"/>
                          </a:solidFill>
                          <a:effectLst/>
                          <a:latin typeface="+mn-lt"/>
                          <a:ea typeface="+mn-ea"/>
                          <a:cs typeface="+mn-cs"/>
                        </a:rPr>
                        <a:t>teacher – kindness – hopeless – bravely – grateful – backward </a:t>
                      </a:r>
                      <a:endParaRPr lang="en-GB" sz="1800" b="0" i="0" kern="120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2. Grammar and punctuation</a:t>
                      </a:r>
                      <a:endParaRPr lang="en-GB" sz="160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Turn the following sentences into a compound</a:t>
                      </a:r>
                      <a:r>
                        <a:rPr lang="en-GB" sz="1600" baseline="0"/>
                        <a:t> sentences: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a:t>English is fun.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a:t>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a:t>Peter thought he was late.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a:t>__________________________________________________________________________</a:t>
                      </a:r>
                      <a:endParaRPr lang="en-GB"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3. 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What</a:t>
                      </a:r>
                      <a:r>
                        <a:rPr lang="en-GB" sz="1600" baseline="0"/>
                        <a:t> is the meaning of this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aseline="0"/>
                    </a:p>
                    <a:p>
                      <a:r>
                        <a:rPr lang="en-GB" sz="1600" b="1" i="1"/>
                        <a:t>Novella</a:t>
                      </a:r>
                    </a:p>
                    <a:p>
                      <a:endParaRPr lang="en-GB" sz="1600"/>
                    </a:p>
                    <a:p>
                      <a:r>
                        <a:rPr lang="en-GB" sz="1600"/>
                        <a:t>Type of word _______</a:t>
                      </a:r>
                    </a:p>
                    <a:p>
                      <a:endParaRPr lang="en-GB" sz="1600"/>
                    </a:p>
                    <a:p>
                      <a:r>
                        <a:rPr lang="en-GB" sz="1600"/>
                        <a:t>Definition</a:t>
                      </a:r>
                      <a:r>
                        <a:rPr lang="en-GB" sz="1600" baseline="0"/>
                        <a:t> ____________________________ __________________________________________________________________________</a:t>
                      </a:r>
                      <a:endParaRPr lang="en-GB" sz="1600"/>
                    </a:p>
                  </a:txBody>
                  <a:tcPr/>
                </a:tc>
                <a:extLst>
                  <a:ext uri="{0D108BD9-81ED-4DB2-BD59-A6C34878D82A}">
                    <a16:rowId xmlns:a16="http://schemas.microsoft.com/office/drawing/2014/main" val="3075240843"/>
                  </a:ext>
                </a:extLst>
              </a:tr>
              <a:tr h="3410608">
                <a:tc>
                  <a:txBody>
                    <a:bodyPr/>
                    <a:lstStyle/>
                    <a:p>
                      <a:r>
                        <a:rPr lang="en-GB" sz="1600" b="1" i="1"/>
                        <a:t>4.</a:t>
                      </a:r>
                      <a:r>
                        <a:rPr lang="en-GB" sz="1600" b="1" i="1" baseline="0"/>
                        <a:t> Reading Comprehension</a:t>
                      </a:r>
                    </a:p>
                    <a:p>
                      <a:pPr marL="0" marR="0" lvl="0" indent="0" algn="l" rtl="0" eaLnBrk="1" fontAlgn="auto" latinLnBrk="0" hangingPunct="1">
                        <a:lnSpc>
                          <a:spcPct val="100000"/>
                        </a:lnSpc>
                        <a:spcBef>
                          <a:spcPts val="0"/>
                        </a:spcBef>
                        <a:spcAft>
                          <a:spcPts val="0"/>
                        </a:spcAft>
                        <a:buFontTx/>
                        <a:buNone/>
                      </a:pPr>
                      <a:r>
                        <a:rPr lang="en-GB" sz="1200"/>
                        <a:t>The room where I found myself was thick with dust, musty and empty of all furniture. Spiders had erected great </a:t>
                      </a:r>
                      <a:r>
                        <a:rPr lang="en-GB" sz="1200" err="1"/>
                        <a:t>stretchings</a:t>
                      </a:r>
                      <a:r>
                        <a:rPr lang="en-GB" sz="1200"/>
                        <a:t> of their web about the fireplace.</a:t>
                      </a:r>
                      <a:r>
                        <a:rPr lang="en-GB" sz="1200" baseline="0"/>
                        <a:t> </a:t>
                      </a:r>
                      <a:r>
                        <a:rPr lang="en-GB" sz="1200"/>
                        <a:t>It was a dark morning and the weather had stained the windows with blears of grey wash which kept the brightest part of the weak light from coming in. The far corner of the room was a blur of shadow. I had a sudden urge to have done with my task and be out of this house forever.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Choose four words or phrases that suggest to you that there is something mysterious about the room.</a:t>
                      </a:r>
                      <a:r>
                        <a:rPr lang="en-GB" sz="1400" baseline="0"/>
                        <a:t> </a:t>
                      </a:r>
                      <a:r>
                        <a:rPr lang="en-GB" sz="1600" kern="1200">
                          <a:solidFill>
                            <a:schemeClr val="tx1"/>
                          </a:solidFill>
                          <a:effectLst/>
                          <a:latin typeface="+mn-lt"/>
                          <a:ea typeface="+mn-ea"/>
                          <a:cs typeface="+mn-cs"/>
                        </a:rPr>
                        <a:t>1____________________________________2____________________________________3____________________________________4____________________________________</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5. Technique</a:t>
                      </a:r>
                    </a:p>
                    <a:p>
                      <a:r>
                        <a:rPr lang="en-GB" sz="1600" b="0" i="0" baseline="0"/>
                        <a:t>Improve the following sentence by adding a linguistic technique: </a:t>
                      </a:r>
                      <a:endParaRPr lang="en-GB" sz="1600" b="1" i="1" baseline="0"/>
                    </a:p>
                    <a:p>
                      <a:endParaRPr lang="en-GB" sz="1600" baseline="0"/>
                    </a:p>
                    <a:p>
                      <a:r>
                        <a:rPr lang="en-GB" sz="1600" baseline="0"/>
                        <a:t>The park was busy. </a:t>
                      </a:r>
                    </a:p>
                    <a:p>
                      <a:r>
                        <a:rPr lang="en-GB" sz="1600" baseline="0"/>
                        <a:t>__________________________________________________________________________</a:t>
                      </a:r>
                    </a:p>
                    <a:p>
                      <a:endParaRPr lang="en-GB" sz="1600" baseline="0"/>
                    </a:p>
                    <a:p>
                      <a:r>
                        <a:rPr lang="en-GB" sz="1600" baseline="0"/>
                        <a:t>What technique have you used? __________</a:t>
                      </a:r>
                    </a:p>
                    <a:p>
                      <a:r>
                        <a:rPr lang="en-GB" sz="1600" b="1" baseline="0"/>
                        <a:t>Challenge: </a:t>
                      </a:r>
                      <a:r>
                        <a:rPr lang="en-GB" sz="1600" baseline="0"/>
                        <a:t>what effect did you want to create? _______________________________________________________________________________________________________________</a:t>
                      </a:r>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6. Challenge</a:t>
                      </a:r>
                    </a:p>
                    <a:p>
                      <a:pPr marL="0" marR="0" lvl="0" indent="0" algn="l" rtl="0" eaLnBrk="1" fontAlgn="auto" latinLnBrk="0" hangingPunct="1">
                        <a:lnSpc>
                          <a:spcPct val="100000"/>
                        </a:lnSpc>
                        <a:spcBef>
                          <a:spcPts val="0"/>
                        </a:spcBef>
                        <a:spcAft>
                          <a:spcPts val="0"/>
                        </a:spcAft>
                        <a:buFontTx/>
                        <a:buNone/>
                      </a:pPr>
                      <a:r>
                        <a:rPr lang="en-GB" sz="1600"/>
                        <a:t>Transform this image into a short description: </a:t>
                      </a:r>
                      <a:endParaRPr lang="en-GB" sz="1600"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p>
                    <a:p>
                      <a:r>
                        <a:rPr lang="en-GB" sz="1600" baseline="0"/>
                        <a:t>__________________________________________________________________________ ______________________________________________________________________________________________________________________________________________________________________________________________________________________________</a:t>
                      </a:r>
                      <a:endParaRPr lang="en-GB" sz="1600"/>
                    </a:p>
                    <a:p>
                      <a:pPr marL="0" marR="0" lvl="0" indent="0" algn="l" rtl="0" eaLnBrk="1" fontAlgn="auto" latinLnBrk="0" hangingPunct="1">
                        <a:lnSpc>
                          <a:spcPct val="100000"/>
                        </a:lnSpc>
                        <a:spcBef>
                          <a:spcPts val="0"/>
                        </a:spcBef>
                        <a:spcAft>
                          <a:spcPts val="0"/>
                        </a:spcAft>
                        <a:buFontTx/>
                        <a:buNone/>
                      </a:pPr>
                      <a:r>
                        <a:rPr lang="en-GB" sz="1600" baseline="0"/>
                        <a:t>__________________________________________________________________________</a:t>
                      </a:r>
                      <a:r>
                        <a:rPr lang="en-GB" sz="1200" b="1" i="1" u="none" strike="noStrike" baseline="0" noProof="0">
                          <a:solidFill>
                            <a:schemeClr val="tx1"/>
                          </a:solidFill>
                          <a:latin typeface="Calibri"/>
                        </a:rPr>
                        <a:t>(You can write a full version for We Are Writers)</a:t>
                      </a:r>
                    </a:p>
                  </a:txBody>
                  <a:tcPr/>
                </a:tc>
                <a:extLst>
                  <a:ext uri="{0D108BD9-81ED-4DB2-BD59-A6C34878D82A}">
                    <a16:rowId xmlns:a16="http://schemas.microsoft.com/office/drawing/2014/main" val="765756520"/>
                  </a:ext>
                </a:extLst>
              </a:tr>
            </a:tbl>
          </a:graphicData>
        </a:graphic>
      </p:graphicFrame>
      <p:pic>
        <p:nvPicPr>
          <p:cNvPr id="2" name="Picture 1"/>
          <p:cNvPicPr>
            <a:picLocks noChangeAspect="1"/>
          </p:cNvPicPr>
          <p:nvPr/>
        </p:nvPicPr>
        <p:blipFill>
          <a:blip r:embed="rId2"/>
          <a:stretch>
            <a:fillRect/>
          </a:stretch>
        </p:blipFill>
        <p:spPr>
          <a:xfrm>
            <a:off x="8119712" y="4086292"/>
            <a:ext cx="1473948" cy="1097738"/>
          </a:xfrm>
          <a:prstGeom prst="rect">
            <a:avLst/>
          </a:prstGeom>
        </p:spPr>
      </p:pic>
    </p:spTree>
    <p:extLst>
      <p:ext uri="{BB962C8B-B14F-4D97-AF65-F5344CB8AC3E}">
        <p14:creationId xmlns:p14="http://schemas.microsoft.com/office/powerpoint/2010/main" val="3133010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311970-1A6E-49C1-A4D1-C09DC80A8B06}"/>
              </a:ext>
            </a:extLst>
          </p:cNvPr>
          <p:cNvSpPr/>
          <p:nvPr/>
        </p:nvSpPr>
        <p:spPr>
          <a:xfrm>
            <a:off x="165100" y="65908"/>
            <a:ext cx="11836400" cy="393700"/>
          </a:xfrm>
          <a:prstGeom prst="rect">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a:t>Year 9 English Weekly Homework                                                                                  Autumn 1.4    Revising the curriculum </a:t>
            </a:r>
          </a:p>
        </p:txBody>
      </p:sp>
      <p:graphicFrame>
        <p:nvGraphicFramePr>
          <p:cNvPr id="3" name="Table 2">
            <a:extLst>
              <a:ext uri="{FF2B5EF4-FFF2-40B4-BE49-F238E27FC236}">
                <a16:creationId xmlns:a16="http://schemas.microsoft.com/office/drawing/2014/main" id="{1BF21BDA-1BA1-4801-A02A-F9272FE3DA90}"/>
              </a:ext>
            </a:extLst>
          </p:cNvPr>
          <p:cNvGraphicFramePr>
            <a:graphicFrameLocks noGrp="1"/>
          </p:cNvGraphicFramePr>
          <p:nvPr>
            <p:extLst>
              <p:ext uri="{D42A27DB-BD31-4B8C-83A1-F6EECF244321}">
                <p14:modId xmlns:p14="http://schemas.microsoft.com/office/powerpoint/2010/main" val="3081255241"/>
              </p:ext>
            </p:extLst>
          </p:nvPr>
        </p:nvGraphicFramePr>
        <p:xfrm>
          <a:off x="165100" y="605366"/>
          <a:ext cx="11836401" cy="5989876"/>
        </p:xfrm>
        <a:graphic>
          <a:graphicData uri="http://schemas.openxmlformats.org/drawingml/2006/table">
            <a:tbl>
              <a:tblPr firstRow="1" bandRow="1">
                <a:tableStyleId>{5940675A-B579-460E-94D1-54222C63F5DA}</a:tableStyleId>
              </a:tblPr>
              <a:tblGrid>
                <a:gridCol w="3945467">
                  <a:extLst>
                    <a:ext uri="{9D8B030D-6E8A-4147-A177-3AD203B41FA5}">
                      <a16:colId xmlns:a16="http://schemas.microsoft.com/office/drawing/2014/main" val="165332826"/>
                    </a:ext>
                  </a:extLst>
                </a:gridCol>
                <a:gridCol w="3945467">
                  <a:extLst>
                    <a:ext uri="{9D8B030D-6E8A-4147-A177-3AD203B41FA5}">
                      <a16:colId xmlns:a16="http://schemas.microsoft.com/office/drawing/2014/main" val="3332211594"/>
                    </a:ext>
                  </a:extLst>
                </a:gridCol>
                <a:gridCol w="3945467">
                  <a:extLst>
                    <a:ext uri="{9D8B030D-6E8A-4147-A177-3AD203B41FA5}">
                      <a16:colId xmlns:a16="http://schemas.microsoft.com/office/drawing/2014/main" val="374417020"/>
                    </a:ext>
                  </a:extLst>
                </a:gridCol>
              </a:tblGrid>
              <a:tr h="5989876">
                <a:tc>
                  <a:txBody>
                    <a:bodyPr/>
                    <a:lstStyle/>
                    <a:p>
                      <a:pPr marL="0" marR="0" lvl="0" indent="0" algn="l">
                        <a:lnSpc>
                          <a:spcPct val="100000"/>
                        </a:lnSpc>
                        <a:spcBef>
                          <a:spcPts val="0"/>
                        </a:spcBef>
                        <a:spcAft>
                          <a:spcPts val="0"/>
                        </a:spcAft>
                        <a:buNone/>
                      </a:pPr>
                      <a:r>
                        <a:rPr lang="en-GB" sz="1600" b="0" i="0" u="none" strike="noStrike" baseline="0" noProof="0" dirty="0">
                          <a:latin typeface="+mn-lt"/>
                        </a:rPr>
                        <a:t>When you studied the Pride Not Prejudice module in Year 8, you learned the following words. What do they mean? (Use Page 75 of your KB)</a:t>
                      </a:r>
                      <a:endParaRPr lang="en-GB" sz="1600" b="0" i="0" baseline="0" dirty="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600" dirty="0"/>
                        <a:t>When you were reading</a:t>
                      </a:r>
                      <a:r>
                        <a:rPr lang="en-GB" sz="1600" baseline="0" dirty="0"/>
                        <a:t> Gothic literature in Year 8, you studied narrative structures. In your own words, summarise what each stage of a story does (page 14 of your KB) </a:t>
                      </a:r>
                    </a:p>
                    <a:p>
                      <a:pPr marL="0" marR="0" lvl="0" indent="0" algn="l" rtl="0" eaLnBrk="1" fontAlgn="auto" latinLnBrk="0" hangingPunct="1">
                        <a:lnSpc>
                          <a:spcPct val="100000"/>
                        </a:lnSpc>
                        <a:spcBef>
                          <a:spcPts val="0"/>
                        </a:spcBef>
                        <a:spcAft>
                          <a:spcPts val="0"/>
                        </a:spcAft>
                        <a:buClrTx/>
                        <a:buSzTx/>
                        <a:buFontTx/>
                        <a:buNone/>
                      </a:pPr>
                      <a:endParaRPr lang="en-GB" sz="1600" baseline="0" dirty="0"/>
                    </a:p>
                    <a:p>
                      <a:pPr marL="0" marR="0" lvl="0" indent="0" algn="l" rtl="0" eaLnBrk="1" fontAlgn="auto" latinLnBrk="0" hangingPunct="1">
                        <a:lnSpc>
                          <a:spcPct val="100000"/>
                        </a:lnSpc>
                        <a:spcBef>
                          <a:spcPts val="0"/>
                        </a:spcBef>
                        <a:spcAft>
                          <a:spcPts val="0"/>
                        </a:spcAft>
                        <a:buClrTx/>
                        <a:buSzTx/>
                        <a:buFontTx/>
                        <a:buNone/>
                      </a:pPr>
                      <a:endParaRPr lang="en-GB" sz="1600" baseline="0" dirty="0"/>
                    </a:p>
                    <a:p>
                      <a:pPr marL="0" marR="0" lvl="0" indent="0" algn="l" rtl="0" eaLnBrk="1" fontAlgn="auto" latinLnBrk="0" hangingPunct="1">
                        <a:lnSpc>
                          <a:spcPct val="100000"/>
                        </a:lnSpc>
                        <a:spcBef>
                          <a:spcPts val="0"/>
                        </a:spcBef>
                        <a:spcAft>
                          <a:spcPts val="0"/>
                        </a:spcAft>
                        <a:buClrTx/>
                        <a:buSzTx/>
                        <a:buFontTx/>
                        <a:buNone/>
                      </a:pPr>
                      <a:r>
                        <a:rPr lang="en-GB" sz="1600" baseline="0" dirty="0"/>
                        <a:t>Exposition: ___________________________</a:t>
                      </a:r>
                    </a:p>
                    <a:p>
                      <a:pPr marL="0" marR="0" lvl="0" indent="0" algn="l" rtl="0" eaLnBrk="1" fontAlgn="auto" latinLnBrk="0" hangingPunct="1">
                        <a:lnSpc>
                          <a:spcPct val="100000"/>
                        </a:lnSpc>
                        <a:spcBef>
                          <a:spcPts val="0"/>
                        </a:spcBef>
                        <a:spcAft>
                          <a:spcPts val="0"/>
                        </a:spcAft>
                        <a:buClrTx/>
                        <a:buSzTx/>
                        <a:buFontTx/>
                        <a:buNone/>
                      </a:pPr>
                      <a:r>
                        <a:rPr lang="en-GB" sz="1600" baseline="0" dirty="0"/>
                        <a:t>_______________________________________________________________________________________________________________</a:t>
                      </a:r>
                    </a:p>
                    <a:p>
                      <a:pPr marL="0" marR="0" lvl="0" indent="0" algn="l" rtl="0" eaLnBrk="1" fontAlgn="auto" latinLnBrk="0" hangingPunct="1">
                        <a:lnSpc>
                          <a:spcPct val="100000"/>
                        </a:lnSpc>
                        <a:spcBef>
                          <a:spcPts val="0"/>
                        </a:spcBef>
                        <a:spcAft>
                          <a:spcPts val="0"/>
                        </a:spcAft>
                        <a:buClrTx/>
                        <a:buSzTx/>
                        <a:buFontTx/>
                        <a:buNone/>
                      </a:pPr>
                      <a:endParaRPr lang="en-GB" sz="1600" baseline="0" dirty="0"/>
                    </a:p>
                    <a:p>
                      <a:pPr marL="0" marR="0" lvl="0" indent="0" algn="l" rtl="0" eaLnBrk="1" fontAlgn="auto" latinLnBrk="0" hangingPunct="1">
                        <a:lnSpc>
                          <a:spcPct val="100000"/>
                        </a:lnSpc>
                        <a:spcBef>
                          <a:spcPts val="0"/>
                        </a:spcBef>
                        <a:spcAft>
                          <a:spcPts val="0"/>
                        </a:spcAft>
                        <a:buClrTx/>
                        <a:buSzTx/>
                        <a:buFontTx/>
                        <a:buNone/>
                      </a:pPr>
                      <a:endParaRPr lang="en-GB" sz="1600" baseline="0" dirty="0"/>
                    </a:p>
                    <a:p>
                      <a:pPr marL="0" marR="0" lvl="0" indent="0" algn="l" rtl="0" eaLnBrk="1" fontAlgn="auto" latinLnBrk="0" hangingPunct="1">
                        <a:lnSpc>
                          <a:spcPct val="100000"/>
                        </a:lnSpc>
                        <a:spcBef>
                          <a:spcPts val="0"/>
                        </a:spcBef>
                        <a:spcAft>
                          <a:spcPts val="0"/>
                        </a:spcAft>
                        <a:buClrTx/>
                        <a:buSzTx/>
                        <a:buFontTx/>
                        <a:buNone/>
                      </a:pPr>
                      <a:r>
                        <a:rPr lang="en-GB" sz="1600" baseline="0" dirty="0"/>
                        <a:t>Climax: ______________________________</a:t>
                      </a:r>
                    </a:p>
                    <a:p>
                      <a:pPr marL="0" marR="0" lvl="0" indent="0" algn="l" rtl="0" eaLnBrk="1" fontAlgn="auto" latinLnBrk="0" hangingPunct="1">
                        <a:lnSpc>
                          <a:spcPct val="100000"/>
                        </a:lnSpc>
                        <a:spcBef>
                          <a:spcPts val="0"/>
                        </a:spcBef>
                        <a:spcAft>
                          <a:spcPts val="0"/>
                        </a:spcAft>
                        <a:buClrTx/>
                        <a:buSzTx/>
                        <a:buFontTx/>
                        <a:buNone/>
                      </a:pPr>
                      <a:r>
                        <a:rPr lang="en-GB" sz="1600" baseline="0" dirty="0"/>
                        <a:t>_______________________________________________________________________________________________________________</a:t>
                      </a:r>
                    </a:p>
                    <a:p>
                      <a:pPr marL="0" marR="0" lvl="0" indent="0" algn="l" rtl="0" eaLnBrk="1" fontAlgn="auto" latinLnBrk="0" hangingPunct="1">
                        <a:lnSpc>
                          <a:spcPct val="100000"/>
                        </a:lnSpc>
                        <a:spcBef>
                          <a:spcPts val="0"/>
                        </a:spcBef>
                        <a:spcAft>
                          <a:spcPts val="0"/>
                        </a:spcAft>
                        <a:buClrTx/>
                        <a:buSzTx/>
                        <a:buFontTx/>
                        <a:buNone/>
                      </a:pPr>
                      <a:endParaRPr lang="en-GB" sz="1600" baseline="0" dirty="0"/>
                    </a:p>
                    <a:p>
                      <a:pPr marL="0" marR="0" lvl="0" indent="0" algn="l" rtl="0" eaLnBrk="1" fontAlgn="auto" latinLnBrk="0" hangingPunct="1">
                        <a:lnSpc>
                          <a:spcPct val="100000"/>
                        </a:lnSpc>
                        <a:spcBef>
                          <a:spcPts val="0"/>
                        </a:spcBef>
                        <a:spcAft>
                          <a:spcPts val="0"/>
                        </a:spcAft>
                        <a:buClrTx/>
                        <a:buSzTx/>
                        <a:buFontTx/>
                        <a:buNone/>
                      </a:pPr>
                      <a:endParaRPr lang="en-GB" sz="1600" baseline="0" dirty="0"/>
                    </a:p>
                    <a:p>
                      <a:pPr marL="0" marR="0" lvl="0" indent="0" algn="l" rtl="0" eaLnBrk="1" fontAlgn="auto" latinLnBrk="0" hangingPunct="1">
                        <a:lnSpc>
                          <a:spcPct val="100000"/>
                        </a:lnSpc>
                        <a:spcBef>
                          <a:spcPts val="0"/>
                        </a:spcBef>
                        <a:spcAft>
                          <a:spcPts val="0"/>
                        </a:spcAft>
                        <a:buClrTx/>
                        <a:buSzTx/>
                        <a:buFontTx/>
                        <a:buNone/>
                      </a:pPr>
                      <a:r>
                        <a:rPr lang="en-GB" sz="1600" baseline="0" dirty="0"/>
                        <a:t>Resolution : _________________________</a:t>
                      </a:r>
                    </a:p>
                    <a:p>
                      <a:pPr marL="0" marR="0" lvl="0" indent="0" algn="l" rtl="0" eaLnBrk="1" fontAlgn="auto" latinLnBrk="0" hangingPunct="1">
                        <a:lnSpc>
                          <a:spcPct val="100000"/>
                        </a:lnSpc>
                        <a:spcBef>
                          <a:spcPts val="0"/>
                        </a:spcBef>
                        <a:spcAft>
                          <a:spcPts val="0"/>
                        </a:spcAft>
                        <a:buClrTx/>
                        <a:buSzTx/>
                        <a:buFontTx/>
                        <a:buNone/>
                      </a:pPr>
                      <a:r>
                        <a:rPr lang="en-GB" sz="1600" baseline="0" dirty="0"/>
                        <a:t>_______________________________________________________________________________________________________________</a:t>
                      </a:r>
                    </a:p>
                    <a:p>
                      <a:pPr marL="0" marR="0" lvl="0" indent="0" algn="l" rtl="0" eaLnBrk="1" fontAlgn="auto" latinLnBrk="0" hangingPunct="1">
                        <a:lnSpc>
                          <a:spcPct val="100000"/>
                        </a:lnSpc>
                        <a:spcBef>
                          <a:spcPts val="0"/>
                        </a:spcBef>
                        <a:spcAft>
                          <a:spcPts val="0"/>
                        </a:spcAft>
                        <a:buClrTx/>
                        <a:buSzTx/>
                        <a:buFontTx/>
                        <a:buNone/>
                      </a:pPr>
                      <a:endParaRPr lang="en-GB" sz="1600" baseline="0" dirty="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600" dirty="0"/>
                        <a:t>Think of  your reading of Chapters</a:t>
                      </a:r>
                      <a:r>
                        <a:rPr lang="en-GB" sz="1600" baseline="0" dirty="0"/>
                        <a:t> 1 and 2 of ‘Of Mice and Men’ (page 18 and pages 21 and 22 of your KB). </a:t>
                      </a:r>
                    </a:p>
                    <a:p>
                      <a:pPr marL="0" marR="0" lvl="0" indent="0" algn="l" rtl="0" eaLnBrk="1" fontAlgn="auto" latinLnBrk="0" hangingPunct="1">
                        <a:lnSpc>
                          <a:spcPct val="100000"/>
                        </a:lnSpc>
                        <a:spcBef>
                          <a:spcPts val="0"/>
                        </a:spcBef>
                        <a:spcAft>
                          <a:spcPts val="0"/>
                        </a:spcAft>
                        <a:buClrTx/>
                        <a:buSzTx/>
                        <a:buFontTx/>
                        <a:buNone/>
                      </a:pPr>
                      <a:endParaRPr lang="en-GB" sz="1600" b="0" i="0" u="none" strike="noStrike" baseline="0" noProof="0" dirty="0">
                        <a:latin typeface="Calibri"/>
                      </a:endParaRPr>
                    </a:p>
                    <a:p>
                      <a:pPr marL="0" marR="0" lvl="0" indent="0" algn="l" rtl="0" eaLnBrk="1" fontAlgn="auto" latinLnBrk="0" hangingPunct="1">
                        <a:lnSpc>
                          <a:spcPct val="100000"/>
                        </a:lnSpc>
                        <a:spcBef>
                          <a:spcPts val="0"/>
                        </a:spcBef>
                        <a:spcAft>
                          <a:spcPts val="0"/>
                        </a:spcAft>
                        <a:buClrTx/>
                        <a:buSzTx/>
                        <a:buFontTx/>
                        <a:buNone/>
                      </a:pPr>
                      <a:r>
                        <a:rPr lang="en-GB" sz="1600" b="0" i="0" u="none" strike="noStrike" baseline="0" noProof="0" dirty="0">
                          <a:latin typeface="Calibri"/>
                        </a:rPr>
                        <a:t>How do these chapters work as the exposition stage of a narrative? </a:t>
                      </a:r>
                    </a:p>
                    <a:p>
                      <a:pPr marL="0" marR="0" lvl="0" indent="0" algn="l" rtl="0" eaLnBrk="1" fontAlgn="auto" latinLnBrk="0" hangingPunct="1">
                        <a:lnSpc>
                          <a:spcPct val="100000"/>
                        </a:lnSpc>
                        <a:spcBef>
                          <a:spcPts val="0"/>
                        </a:spcBef>
                        <a:spcAft>
                          <a:spcPts val="0"/>
                        </a:spcAft>
                        <a:buClrTx/>
                        <a:buSzTx/>
                        <a:buFontTx/>
                        <a:buNone/>
                      </a:pPr>
                      <a:endParaRPr lang="en-GB" sz="1600" b="0" i="0" u="none" strike="noStrike" baseline="0" noProof="0" dirty="0">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a:t>_______________________________________________________________________________________________________________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a:t>_______________________________________________________________________________________________________________</a:t>
                      </a:r>
                    </a:p>
                    <a:p>
                      <a:pPr marL="0" marR="0" lvl="0" indent="0" algn="l" rtl="0" eaLnBrk="1" fontAlgn="auto" latinLnBrk="0" hangingPunct="1">
                        <a:lnSpc>
                          <a:spcPct val="100000"/>
                        </a:lnSpc>
                        <a:spcBef>
                          <a:spcPts val="0"/>
                        </a:spcBef>
                        <a:spcAft>
                          <a:spcPts val="0"/>
                        </a:spcAft>
                        <a:buClrTx/>
                        <a:buSzTx/>
                        <a:buFontTx/>
                        <a:buNone/>
                      </a:pPr>
                      <a:endParaRPr lang="en-GB" sz="1600" b="0" i="0" u="none" strike="noStrike" noProof="0" dirty="0">
                        <a:latin typeface="Calibri"/>
                      </a:endParaRPr>
                    </a:p>
                    <a:p>
                      <a:pPr marL="0" marR="0" lvl="0" indent="0" algn="l" rtl="0" eaLnBrk="1" fontAlgn="auto" latinLnBrk="0" hangingPunct="1">
                        <a:lnSpc>
                          <a:spcPct val="100000"/>
                        </a:lnSpc>
                        <a:spcBef>
                          <a:spcPts val="0"/>
                        </a:spcBef>
                        <a:spcAft>
                          <a:spcPts val="0"/>
                        </a:spcAft>
                        <a:buClrTx/>
                        <a:buSzTx/>
                        <a:buFontTx/>
                        <a:buNone/>
                      </a:pPr>
                      <a:endParaRPr lang="en-GB" sz="1600" b="0" i="0" u="none" strike="noStrike" noProof="0" dirty="0">
                        <a:latin typeface="Calibri"/>
                      </a:endParaRPr>
                    </a:p>
                    <a:p>
                      <a:pPr marL="0" marR="0" lvl="0" indent="0" algn="l" rtl="0" eaLnBrk="1" fontAlgn="auto" latinLnBrk="0" hangingPunct="1">
                        <a:lnSpc>
                          <a:spcPct val="100000"/>
                        </a:lnSpc>
                        <a:spcBef>
                          <a:spcPts val="0"/>
                        </a:spcBef>
                        <a:spcAft>
                          <a:spcPts val="0"/>
                        </a:spcAft>
                        <a:buClrTx/>
                        <a:buSzTx/>
                        <a:buFontTx/>
                        <a:buNone/>
                      </a:pPr>
                      <a:r>
                        <a:rPr lang="en-GB" sz="1600" b="0" i="0" u="none" strike="noStrike" noProof="0" dirty="0">
                          <a:latin typeface="Calibri"/>
                        </a:rPr>
                        <a:t>Why is the</a:t>
                      </a:r>
                      <a:r>
                        <a:rPr lang="en-GB" sz="1600" b="0" i="0" u="none" strike="noStrike" baseline="0" noProof="0" dirty="0">
                          <a:latin typeface="Calibri"/>
                        </a:rPr>
                        <a:t> exposition important in novels?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a:t>_______________________________________________________________________________________________________________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a:t>_______________________________________________________________________________________________________________</a:t>
                      </a:r>
                    </a:p>
                    <a:p>
                      <a:pPr marL="0" marR="0" lvl="0" indent="0" algn="l" rtl="0" eaLnBrk="1" fontAlgn="auto" latinLnBrk="0" hangingPunct="1">
                        <a:lnSpc>
                          <a:spcPct val="100000"/>
                        </a:lnSpc>
                        <a:spcBef>
                          <a:spcPts val="0"/>
                        </a:spcBef>
                        <a:spcAft>
                          <a:spcPts val="0"/>
                        </a:spcAft>
                        <a:buClrTx/>
                        <a:buSzTx/>
                        <a:buFontTx/>
                        <a:buNone/>
                      </a:pPr>
                      <a:endParaRPr lang="en-GB" sz="1600" b="0" i="0" u="none" strike="noStrike" noProof="0" dirty="0">
                        <a:latin typeface="Calibri"/>
                      </a:endParaRPr>
                    </a:p>
                  </a:txBody>
                  <a:tcPr/>
                </a:tc>
                <a:extLst>
                  <a:ext uri="{0D108BD9-81ED-4DB2-BD59-A6C34878D82A}">
                    <a16:rowId xmlns:a16="http://schemas.microsoft.com/office/drawing/2014/main" val="3075240843"/>
                  </a:ext>
                </a:extLst>
              </a:tr>
            </a:tbl>
          </a:graphicData>
        </a:graphic>
      </p:graphicFrame>
      <p:graphicFrame>
        <p:nvGraphicFramePr>
          <p:cNvPr id="4" name="Table 3">
            <a:extLst>
              <a:ext uri="{FF2B5EF4-FFF2-40B4-BE49-F238E27FC236}">
                <a16:creationId xmlns:a16="http://schemas.microsoft.com/office/drawing/2014/main" id="{1D752D93-C975-73B8-06F9-08BBCDBAF010}"/>
              </a:ext>
            </a:extLst>
          </p:cNvPr>
          <p:cNvGraphicFramePr>
            <a:graphicFrameLocks noGrp="1"/>
          </p:cNvGraphicFramePr>
          <p:nvPr>
            <p:extLst>
              <p:ext uri="{D42A27DB-BD31-4B8C-83A1-F6EECF244321}">
                <p14:modId xmlns:p14="http://schemas.microsoft.com/office/powerpoint/2010/main" val="2465940375"/>
              </p:ext>
            </p:extLst>
          </p:nvPr>
        </p:nvGraphicFramePr>
        <p:xfrm>
          <a:off x="165100" y="1796970"/>
          <a:ext cx="3953694" cy="4798272"/>
        </p:xfrm>
        <a:graphic>
          <a:graphicData uri="http://schemas.openxmlformats.org/drawingml/2006/table">
            <a:tbl>
              <a:tblPr firstRow="1" bandRow="1">
                <a:tableStyleId>{9D7B26C5-4107-4FEC-AEDC-1716B250A1EF}</a:tableStyleId>
              </a:tblPr>
              <a:tblGrid>
                <a:gridCol w="1228725">
                  <a:extLst>
                    <a:ext uri="{9D8B030D-6E8A-4147-A177-3AD203B41FA5}">
                      <a16:colId xmlns:a16="http://schemas.microsoft.com/office/drawing/2014/main" val="2301868018"/>
                    </a:ext>
                  </a:extLst>
                </a:gridCol>
                <a:gridCol w="2724969">
                  <a:extLst>
                    <a:ext uri="{9D8B030D-6E8A-4147-A177-3AD203B41FA5}">
                      <a16:colId xmlns:a16="http://schemas.microsoft.com/office/drawing/2014/main" val="2515177394"/>
                    </a:ext>
                  </a:extLst>
                </a:gridCol>
              </a:tblGrid>
              <a:tr h="382471">
                <a:tc>
                  <a:txBody>
                    <a:bodyPr/>
                    <a:lstStyle/>
                    <a:p>
                      <a:pPr rtl="0" fontAlgn="base"/>
                      <a:r>
                        <a:rPr lang="en-GB" sz="1400">
                          <a:effectLst/>
                        </a:rPr>
                        <a:t>WORD​​</a:t>
                      </a:r>
                    </a:p>
                  </a:txBody>
                  <a:tcPr/>
                </a:tc>
                <a:tc>
                  <a:txBody>
                    <a:bodyPr/>
                    <a:lstStyle/>
                    <a:p>
                      <a:pPr rtl="0" fontAlgn="base"/>
                      <a:r>
                        <a:rPr lang="en-GB" sz="1400">
                          <a:effectLst/>
                        </a:rPr>
                        <a:t>Write a sentence using the word​</a:t>
                      </a:r>
                    </a:p>
                  </a:txBody>
                  <a:tcPr/>
                </a:tc>
                <a:extLst>
                  <a:ext uri="{0D108BD9-81ED-4DB2-BD59-A6C34878D82A}">
                    <a16:rowId xmlns:a16="http://schemas.microsoft.com/office/drawing/2014/main" val="2977139550"/>
                  </a:ext>
                </a:extLst>
              </a:tr>
              <a:tr h="764942">
                <a:tc>
                  <a:txBody>
                    <a:bodyPr/>
                    <a:lstStyle/>
                    <a:p>
                      <a:pPr rtl="0" fontAlgn="base"/>
                      <a:r>
                        <a:rPr lang="en-GB" sz="1400" dirty="0">
                          <a:effectLst/>
                        </a:rPr>
                        <a:t>Morality</a:t>
                      </a:r>
                    </a:p>
                  </a:txBody>
                  <a:tcPr/>
                </a:tc>
                <a:tc>
                  <a:txBody>
                    <a:bodyPr/>
                    <a:lstStyle/>
                    <a:p>
                      <a:pPr rtl="0" fontAlgn="auto"/>
                      <a:r>
                        <a:rPr lang="en-GB" sz="1400">
                          <a:effectLst/>
                        </a:rPr>
                        <a:t>​</a:t>
                      </a:r>
                    </a:p>
                  </a:txBody>
                  <a:tcPr/>
                </a:tc>
                <a:extLst>
                  <a:ext uri="{0D108BD9-81ED-4DB2-BD59-A6C34878D82A}">
                    <a16:rowId xmlns:a16="http://schemas.microsoft.com/office/drawing/2014/main" val="3498725691"/>
                  </a:ext>
                </a:extLst>
              </a:tr>
              <a:tr h="764942">
                <a:tc>
                  <a:txBody>
                    <a:bodyPr/>
                    <a:lstStyle/>
                    <a:p>
                      <a:pPr rtl="0" fontAlgn="base"/>
                      <a:r>
                        <a:rPr lang="en-GB" sz="1400" dirty="0">
                          <a:effectLst/>
                        </a:rPr>
                        <a:t>Stereotypes</a:t>
                      </a:r>
                      <a:r>
                        <a:rPr lang="en-GB" sz="1400" baseline="0" dirty="0">
                          <a:effectLst/>
                        </a:rPr>
                        <a:t> </a:t>
                      </a:r>
                      <a:endParaRPr lang="en-GB" sz="1400" dirty="0">
                        <a:effectLst/>
                      </a:endParaRPr>
                    </a:p>
                  </a:txBody>
                  <a:tcPr/>
                </a:tc>
                <a:tc>
                  <a:txBody>
                    <a:bodyPr/>
                    <a:lstStyle/>
                    <a:p>
                      <a:pPr rtl="0" fontAlgn="auto"/>
                      <a:r>
                        <a:rPr lang="en-GB" sz="1400">
                          <a:effectLst/>
                        </a:rPr>
                        <a:t>​</a:t>
                      </a:r>
                    </a:p>
                  </a:txBody>
                  <a:tcPr/>
                </a:tc>
                <a:extLst>
                  <a:ext uri="{0D108BD9-81ED-4DB2-BD59-A6C34878D82A}">
                    <a16:rowId xmlns:a16="http://schemas.microsoft.com/office/drawing/2014/main" val="3212021809"/>
                  </a:ext>
                </a:extLst>
              </a:tr>
              <a:tr h="764942">
                <a:tc>
                  <a:txBody>
                    <a:bodyPr/>
                    <a:lstStyle/>
                    <a:p>
                      <a:pPr rtl="0" fontAlgn="base"/>
                      <a:r>
                        <a:rPr lang="en-GB" sz="1400" dirty="0">
                          <a:effectLst/>
                        </a:rPr>
                        <a:t>Society’s norms</a:t>
                      </a:r>
                    </a:p>
                  </a:txBody>
                  <a:tcPr/>
                </a:tc>
                <a:tc>
                  <a:txBody>
                    <a:bodyPr/>
                    <a:lstStyle/>
                    <a:p>
                      <a:pPr rtl="0" fontAlgn="auto"/>
                      <a:r>
                        <a:rPr lang="en-GB" sz="1400">
                          <a:effectLst/>
                        </a:rPr>
                        <a:t>​</a:t>
                      </a:r>
                    </a:p>
                  </a:txBody>
                  <a:tcPr/>
                </a:tc>
                <a:extLst>
                  <a:ext uri="{0D108BD9-81ED-4DB2-BD59-A6C34878D82A}">
                    <a16:rowId xmlns:a16="http://schemas.microsoft.com/office/drawing/2014/main" val="1778777657"/>
                  </a:ext>
                </a:extLst>
              </a:tr>
              <a:tr h="1019922">
                <a:tc>
                  <a:txBody>
                    <a:bodyPr/>
                    <a:lstStyle/>
                    <a:p>
                      <a:pPr rtl="0" fontAlgn="base"/>
                      <a:r>
                        <a:rPr lang="en-GB" sz="1400" dirty="0">
                          <a:effectLst/>
                        </a:rPr>
                        <a:t>Region</a:t>
                      </a:r>
                    </a:p>
                  </a:txBody>
                  <a:tcPr/>
                </a:tc>
                <a:tc>
                  <a:txBody>
                    <a:bodyPr/>
                    <a:lstStyle/>
                    <a:p>
                      <a:pPr rtl="0" fontAlgn="auto"/>
                      <a:r>
                        <a:rPr lang="en-GB" sz="1400">
                          <a:effectLst/>
                        </a:rPr>
                        <a:t>​</a:t>
                      </a:r>
                    </a:p>
                  </a:txBody>
                  <a:tcPr/>
                </a:tc>
                <a:extLst>
                  <a:ext uri="{0D108BD9-81ED-4DB2-BD59-A6C34878D82A}">
                    <a16:rowId xmlns:a16="http://schemas.microsoft.com/office/drawing/2014/main" val="4222570752"/>
                  </a:ext>
                </a:extLst>
              </a:tr>
              <a:tr h="1101053">
                <a:tc>
                  <a:txBody>
                    <a:bodyPr/>
                    <a:lstStyle/>
                    <a:p>
                      <a:pPr rtl="0" fontAlgn="base"/>
                      <a:r>
                        <a:rPr lang="en-GB" sz="1400" dirty="0">
                          <a:effectLst/>
                        </a:rPr>
                        <a:t>Nationality</a:t>
                      </a:r>
                    </a:p>
                  </a:txBody>
                  <a:tcPr/>
                </a:tc>
                <a:tc>
                  <a:txBody>
                    <a:bodyPr/>
                    <a:lstStyle/>
                    <a:p>
                      <a:pPr rtl="0" fontAlgn="auto"/>
                      <a:r>
                        <a:rPr lang="en-GB" sz="1400" dirty="0">
                          <a:effectLst/>
                        </a:rPr>
                        <a:t>​</a:t>
                      </a:r>
                    </a:p>
                  </a:txBody>
                  <a:tcPr/>
                </a:tc>
                <a:extLst>
                  <a:ext uri="{0D108BD9-81ED-4DB2-BD59-A6C34878D82A}">
                    <a16:rowId xmlns:a16="http://schemas.microsoft.com/office/drawing/2014/main" val="3175392549"/>
                  </a:ext>
                </a:extLst>
              </a:tr>
            </a:tbl>
          </a:graphicData>
        </a:graphic>
      </p:graphicFrame>
    </p:spTree>
    <p:extLst>
      <p:ext uri="{BB962C8B-B14F-4D97-AF65-F5344CB8AC3E}">
        <p14:creationId xmlns:p14="http://schemas.microsoft.com/office/powerpoint/2010/main" val="114006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00" y="114300"/>
            <a:ext cx="11836400" cy="393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a:t>Year 9 English Weekly Homework 							Autumn 1.5</a:t>
            </a:r>
          </a:p>
        </p:txBody>
      </p:sp>
      <p:graphicFrame>
        <p:nvGraphicFramePr>
          <p:cNvPr id="5" name="Table 4"/>
          <p:cNvGraphicFramePr>
            <a:graphicFrameLocks noGrp="1"/>
          </p:cNvGraphicFramePr>
          <p:nvPr>
            <p:extLst>
              <p:ext uri="{D42A27DB-BD31-4B8C-83A1-F6EECF244321}">
                <p14:modId xmlns:p14="http://schemas.microsoft.com/office/powerpoint/2010/main" val="189288552"/>
              </p:ext>
            </p:extLst>
          </p:nvPr>
        </p:nvGraphicFramePr>
        <p:xfrm>
          <a:off x="165100" y="605366"/>
          <a:ext cx="11836401" cy="6374774"/>
        </p:xfrm>
        <a:graphic>
          <a:graphicData uri="http://schemas.openxmlformats.org/drawingml/2006/table">
            <a:tbl>
              <a:tblPr firstRow="1" bandRow="1">
                <a:tableStyleId>{5940675A-B579-460E-94D1-54222C63F5DA}</a:tableStyleId>
              </a:tblPr>
              <a:tblGrid>
                <a:gridCol w="3945467">
                  <a:extLst>
                    <a:ext uri="{9D8B030D-6E8A-4147-A177-3AD203B41FA5}">
                      <a16:colId xmlns:a16="http://schemas.microsoft.com/office/drawing/2014/main" val="165332826"/>
                    </a:ext>
                  </a:extLst>
                </a:gridCol>
                <a:gridCol w="3945467">
                  <a:extLst>
                    <a:ext uri="{9D8B030D-6E8A-4147-A177-3AD203B41FA5}">
                      <a16:colId xmlns:a16="http://schemas.microsoft.com/office/drawing/2014/main" val="3332211594"/>
                    </a:ext>
                  </a:extLst>
                </a:gridCol>
                <a:gridCol w="3945467">
                  <a:extLst>
                    <a:ext uri="{9D8B030D-6E8A-4147-A177-3AD203B41FA5}">
                      <a16:colId xmlns:a16="http://schemas.microsoft.com/office/drawing/2014/main" val="374417020"/>
                    </a:ext>
                  </a:extLst>
                </a:gridCol>
              </a:tblGrid>
              <a:tr h="2808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1. Spelling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Can</a:t>
                      </a:r>
                      <a:r>
                        <a:rPr lang="en-GB" sz="1600" baseline="0"/>
                        <a:t> you explain the meaning created by the following suffixes</a:t>
                      </a:r>
                      <a:r>
                        <a:rPr lang="en-GB" sz="160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a:t>
                      </a:r>
                      <a:r>
                        <a:rPr lang="en-GB" sz="1600" baseline="0"/>
                        <a:t>less as in life</a:t>
                      </a:r>
                      <a:r>
                        <a:rPr lang="en-GB" sz="1600" b="1" baseline="0"/>
                        <a:t>less</a:t>
                      </a:r>
                      <a:r>
                        <a:rPr lang="en-GB" sz="1600" baseline="0"/>
                        <a:t>: 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a:t>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a:t>-ness as in hopeless</a:t>
                      </a:r>
                      <a:r>
                        <a:rPr lang="en-GB" sz="1600" b="1" baseline="0"/>
                        <a:t>ness</a:t>
                      </a:r>
                      <a:r>
                        <a:rPr lang="en-GB" sz="1600" baseline="0"/>
                        <a:t>: 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a:t>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a:t>-</a:t>
                      </a:r>
                      <a:r>
                        <a:rPr lang="en-GB" sz="1600" baseline="0" err="1"/>
                        <a:t>er</a:t>
                      </a:r>
                      <a:r>
                        <a:rPr lang="en-GB" sz="1600" baseline="0"/>
                        <a:t> as in danc</a:t>
                      </a:r>
                      <a:r>
                        <a:rPr lang="en-GB" sz="1600" b="1" baseline="0"/>
                        <a:t>er</a:t>
                      </a:r>
                      <a:r>
                        <a:rPr lang="en-GB" sz="1600" baseline="0"/>
                        <a:t>: 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a:t>____________________________________</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2. Grammar and punctuation</a:t>
                      </a:r>
                      <a:endParaRPr lang="en-GB" sz="1600"/>
                    </a:p>
                    <a:p>
                      <a:pPr marL="0" marR="0" lvl="0" indent="0" algn="l" rtl="0" eaLnBrk="1" fontAlgn="auto" latinLnBrk="0" hangingPunct="1">
                        <a:lnSpc>
                          <a:spcPct val="100000"/>
                        </a:lnSpc>
                        <a:spcBef>
                          <a:spcPts val="0"/>
                        </a:spcBef>
                        <a:spcAft>
                          <a:spcPts val="0"/>
                        </a:spcAft>
                        <a:buFontTx/>
                        <a:buNone/>
                      </a:pPr>
                      <a:r>
                        <a:rPr lang="en-GB" sz="1600" b="0" i="0" baseline="0"/>
                        <a:t>Add the missing commas: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i="0" baseline="0"/>
                    </a:p>
                    <a:p>
                      <a:pPr marL="0" marR="0" lvl="0" indent="0" algn="l" rtl="0" eaLnBrk="1" fontAlgn="auto" latinLnBrk="0" hangingPunct="1">
                        <a:lnSpc>
                          <a:spcPct val="100000"/>
                        </a:lnSpc>
                        <a:spcBef>
                          <a:spcPts val="0"/>
                        </a:spcBef>
                        <a:spcAft>
                          <a:spcPts val="0"/>
                        </a:spcAft>
                        <a:buFontTx/>
                        <a:buNone/>
                      </a:pPr>
                      <a:r>
                        <a:rPr lang="en-GB" sz="1400"/>
                        <a:t>Mrs Lee the Headteacher of Springfield Primary School was proud of her school. The students were hard-working punctual well-behaved and interested in their lessons. The classrooms were well-equipped with modern furniture new textbooks computers and interactive whiteboards. Moreover when she walked round on her daily inspection she knew that she would be welcomed into the classrooms by every teacher in the school. </a:t>
                      </a:r>
                      <a:endParaRPr lang="en-GB" sz="1400" b="1" i="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3. 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What</a:t>
                      </a:r>
                      <a:r>
                        <a:rPr lang="en-GB" sz="1600" baseline="0"/>
                        <a:t> is the meaning of this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aseline="0"/>
                    </a:p>
                    <a:p>
                      <a:r>
                        <a:rPr lang="en-GB" sz="1600" b="1" i="1"/>
                        <a:t>Misogyny</a:t>
                      </a:r>
                      <a:r>
                        <a:rPr lang="en-GB" sz="1600" b="1" i="1" baseline="0"/>
                        <a:t> </a:t>
                      </a:r>
                      <a:endParaRPr lang="en-GB" sz="1600" b="1" i="1"/>
                    </a:p>
                    <a:p>
                      <a:endParaRPr lang="en-GB" sz="1600"/>
                    </a:p>
                    <a:p>
                      <a:r>
                        <a:rPr lang="en-GB" sz="1600"/>
                        <a:t>Type of word _______</a:t>
                      </a:r>
                    </a:p>
                    <a:p>
                      <a:endParaRPr lang="en-GB" sz="1600"/>
                    </a:p>
                    <a:p>
                      <a:r>
                        <a:rPr lang="en-GB" sz="1600"/>
                        <a:t>Definition</a:t>
                      </a:r>
                      <a:r>
                        <a:rPr lang="en-GB" sz="1600" baseline="0"/>
                        <a:t> ____________________________ __________________________________________________________________________</a:t>
                      </a:r>
                      <a:endParaRPr lang="en-GB" sz="1600"/>
                    </a:p>
                  </a:txBody>
                  <a:tcPr anchor="ctr"/>
                </a:tc>
                <a:extLst>
                  <a:ext uri="{0D108BD9-81ED-4DB2-BD59-A6C34878D82A}">
                    <a16:rowId xmlns:a16="http://schemas.microsoft.com/office/drawing/2014/main" val="3075240843"/>
                  </a:ext>
                </a:extLst>
              </a:tr>
              <a:tr h="3507192">
                <a:tc gridSpan="2">
                  <a:txBody>
                    <a:bodyPr/>
                    <a:lstStyle/>
                    <a:p>
                      <a:r>
                        <a:rPr lang="en-GB" sz="1600" b="1" i="1"/>
                        <a:t>4.</a:t>
                      </a:r>
                      <a:r>
                        <a:rPr lang="en-GB" sz="1600" b="1" i="1" baseline="0"/>
                        <a:t> Reading Comprehension.</a:t>
                      </a:r>
                    </a:p>
                    <a:p>
                      <a:r>
                        <a:rPr lang="en-GB" sz="1600" baseline="0"/>
                        <a:t>Compare the differences between the two places described: </a:t>
                      </a:r>
                    </a:p>
                    <a:p>
                      <a:endParaRPr lang="en-GB" sz="1600" b="0" i="0" kern="1200" baseline="0">
                        <a:solidFill>
                          <a:schemeClr val="tx1"/>
                        </a:solidFill>
                        <a:effectLst/>
                        <a:latin typeface="+mn-lt"/>
                        <a:ea typeface="+mn-ea"/>
                        <a:cs typeface="+mn-cs"/>
                      </a:endParaRPr>
                    </a:p>
                    <a:p>
                      <a:endParaRPr lang="en-GB" sz="1600" b="0" i="0" kern="1200" baseline="0">
                        <a:solidFill>
                          <a:schemeClr val="tx1"/>
                        </a:solidFill>
                        <a:effectLst/>
                        <a:latin typeface="+mn-lt"/>
                        <a:ea typeface="+mn-ea"/>
                        <a:cs typeface="+mn-cs"/>
                      </a:endParaRPr>
                    </a:p>
                    <a:p>
                      <a:endParaRPr lang="en-GB" sz="1600" b="0" i="0" kern="1200" baseline="0">
                        <a:solidFill>
                          <a:schemeClr val="tx1"/>
                        </a:solidFill>
                        <a:effectLst/>
                        <a:latin typeface="+mn-lt"/>
                        <a:ea typeface="+mn-ea"/>
                        <a:cs typeface="+mn-cs"/>
                      </a:endParaRPr>
                    </a:p>
                    <a:p>
                      <a:endParaRPr lang="en-GB" sz="1600" b="0" i="0" kern="1200" baseline="0">
                        <a:solidFill>
                          <a:schemeClr val="tx1"/>
                        </a:solidFill>
                        <a:effectLst/>
                        <a:latin typeface="+mn-lt"/>
                        <a:ea typeface="+mn-ea"/>
                        <a:cs typeface="+mn-cs"/>
                      </a:endParaRPr>
                    </a:p>
                    <a:p>
                      <a:endParaRPr lang="en-GB" sz="1200" b="0" i="0" kern="1200">
                        <a:solidFill>
                          <a:schemeClr val="tx1"/>
                        </a:solidFill>
                        <a:effectLst/>
                        <a:latin typeface="+mn-lt"/>
                        <a:ea typeface="+mn-ea"/>
                        <a:cs typeface="+mn-cs"/>
                      </a:endParaRPr>
                    </a:p>
                    <a:p>
                      <a:endParaRPr lang="en-GB" sz="1200" b="0" i="0" kern="1200">
                        <a:solidFill>
                          <a:schemeClr val="tx1"/>
                        </a:solidFill>
                        <a:effectLst/>
                        <a:latin typeface="+mn-lt"/>
                        <a:ea typeface="+mn-ea"/>
                        <a:cs typeface="+mn-cs"/>
                      </a:endParaRPr>
                    </a:p>
                    <a:p>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a:solidFill>
                          <a:schemeClr val="tx1"/>
                        </a:solidFill>
                        <a:effectLst/>
                        <a:latin typeface="+mn-lt"/>
                        <a:ea typeface="+mn-ea"/>
                        <a:cs typeface="+mn-cs"/>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dirty="0"/>
                        <a:t>5. 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Describe</a:t>
                      </a:r>
                      <a:r>
                        <a:rPr lang="en-GB" sz="1600" baseline="0" dirty="0"/>
                        <a:t> your city:</a:t>
                      </a:r>
                    </a:p>
                    <a:p>
                      <a:pPr marL="0" marR="0" lvl="0" indent="0" algn="l" rtl="0" eaLnBrk="1" fontAlgn="auto" latinLnBrk="0" hangingPunct="1">
                        <a:lnSpc>
                          <a:spcPct val="100000"/>
                        </a:lnSpc>
                        <a:spcBef>
                          <a:spcPts val="0"/>
                        </a:spcBef>
                        <a:spcAft>
                          <a:spcPts val="0"/>
                        </a:spcAft>
                        <a:buFontTx/>
                        <a:buNone/>
                      </a:pPr>
                      <a:r>
                        <a:rPr lang="en-GB" sz="1600" baseline="0" dirty="0"/>
                        <a:t>_______________________________________</a:t>
                      </a:r>
                      <a:r>
                        <a:rPr lang="en-GB" sz="1600" b="0" i="0" u="none" strike="noStrike" baseline="0" noProof="0" dirty="0">
                          <a:latin typeface="Calibri"/>
                        </a:rPr>
                        <a:t>________________________________________</a:t>
                      </a:r>
                      <a:r>
                        <a:rPr lang="en-GB" sz="1600" b="0" i="0" u="none" strike="noStrike" baseline="0" noProof="0" dirty="0"/>
                        <a:t>________________________________________</a:t>
                      </a:r>
                      <a:r>
                        <a:rPr lang="en-GB" sz="1600" b="0" i="0" u="none" strike="noStrike" baseline="0" noProof="0" dirty="0">
                          <a:latin typeface="Calibri"/>
                        </a:rPr>
                        <a:t>________________________________________</a:t>
                      </a:r>
                      <a:r>
                        <a:rPr lang="en-GB" sz="1600" b="0" i="0" u="none" strike="noStrike" baseline="0" noProof="0" dirty="0"/>
                        <a:t>________________________________________________________________________________</a:t>
                      </a:r>
                      <a:r>
                        <a:rPr lang="en-GB" sz="1600" b="0" i="0" u="none" strike="noStrike" baseline="0" noProof="0" dirty="0">
                          <a:latin typeface="Calibri"/>
                        </a:rPr>
                        <a:t>________________________________________</a:t>
                      </a:r>
                      <a:r>
                        <a:rPr lang="en-GB" sz="1600" b="0" i="0" u="none" strike="noStrike" baseline="0" noProof="0" dirty="0"/>
                        <a:t>________________________________________</a:t>
                      </a:r>
                      <a:r>
                        <a:rPr lang="en-GB" sz="1600" b="0" i="0" u="none" strike="noStrike" baseline="0" noProof="0" dirty="0">
                          <a:latin typeface="Calibri"/>
                        </a:rPr>
                        <a:t>________________________________________</a:t>
                      </a:r>
                      <a:r>
                        <a:rPr lang="en-GB" sz="1600" b="1" i="0" u="none" strike="noStrike" baseline="0" noProof="0" dirty="0">
                          <a:solidFill>
                            <a:srgbClr val="FF0000"/>
                          </a:solidFill>
                          <a:latin typeface="Calibri"/>
                        </a:rPr>
                        <a:t> </a:t>
                      </a:r>
                      <a:endParaRPr lang="en-GB" sz="1600" baseline="0" dirty="0"/>
                    </a:p>
                    <a:p>
                      <a:r>
                        <a:rPr lang="en-GB" sz="1200" b="1" i="1" u="none" strike="noStrike" baseline="0" noProof="0" dirty="0">
                          <a:solidFill>
                            <a:schemeClr val="tx1"/>
                          </a:solidFill>
                          <a:latin typeface="Calibri"/>
                        </a:rPr>
                        <a:t>(You can write a full version for We Are Writers)</a:t>
                      </a:r>
                      <a:endParaRPr lang="en-GB" sz="1200" dirty="0"/>
                    </a:p>
                  </a:txBody>
                  <a:tcPr/>
                </a:tc>
                <a:extLst>
                  <a:ext uri="{0D108BD9-81ED-4DB2-BD59-A6C34878D82A}">
                    <a16:rowId xmlns:a16="http://schemas.microsoft.com/office/drawing/2014/main" val="765756520"/>
                  </a:ext>
                </a:extLst>
              </a:tr>
            </a:tbl>
          </a:graphicData>
        </a:graphic>
      </p:graphicFrame>
      <p:sp>
        <p:nvSpPr>
          <p:cNvPr id="3" name="TextBox 2"/>
          <p:cNvSpPr txBox="1"/>
          <p:nvPr/>
        </p:nvSpPr>
        <p:spPr>
          <a:xfrm>
            <a:off x="285023" y="3980491"/>
            <a:ext cx="3282636" cy="156966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r>
              <a:rPr lang="en-GB" sz="1200" b="1"/>
              <a:t>A: </a:t>
            </a:r>
            <a:r>
              <a:rPr lang="en-GB" sz="1200"/>
              <a:t>The villa was small and square, standing in its tiny garden with an air of pink-faced determination. Its shutters had been faded by the sun to a delicate creamy-green, cracked and bubbled in places. The garden, surrounded by tall </a:t>
            </a:r>
            <a:r>
              <a:rPr lang="en-GB" sz="1200" err="1"/>
              <a:t>fuschia</a:t>
            </a:r>
            <a:r>
              <a:rPr lang="en-GB" sz="1200"/>
              <a:t> hedges, had the flower beds worked in complicated geometrical patterns, marked with smooth white stones. </a:t>
            </a:r>
          </a:p>
        </p:txBody>
      </p:sp>
      <p:sp>
        <p:nvSpPr>
          <p:cNvPr id="6" name="TextBox 5"/>
          <p:cNvSpPr txBox="1"/>
          <p:nvPr/>
        </p:nvSpPr>
        <p:spPr>
          <a:xfrm>
            <a:off x="3658827" y="3980491"/>
            <a:ext cx="4300717" cy="1569660"/>
          </a:xfrm>
          <a:prstGeom prst="rect">
            <a:avLst/>
          </a:prstGeom>
        </p:spPr>
        <p:style>
          <a:lnRef idx="2">
            <a:schemeClr val="dk1"/>
          </a:lnRef>
          <a:fillRef idx="1">
            <a:schemeClr val="lt1"/>
          </a:fillRef>
          <a:effectRef idx="0">
            <a:schemeClr val="dk1"/>
          </a:effectRef>
          <a:fontRef idx="minor">
            <a:schemeClr val="dk1"/>
          </a:fontRef>
        </p:style>
        <p:txBody>
          <a:bodyPr wrap="square" rtlCol="0" anchor="t">
            <a:spAutoFit/>
          </a:bodyPr>
          <a:lstStyle/>
          <a:p>
            <a:r>
              <a:rPr lang="en-GB" sz="1200" b="1"/>
              <a:t>B: </a:t>
            </a:r>
            <a:r>
              <a:rPr lang="en-GB" sz="1200"/>
              <a:t>It was a town of red brick, or of brick that would have been red if the smoke and ashes had allowed it; it was a town of unnatural red and black like the painted face of a savage. It was a town of machinery and tall chimneys, out of which interminable serpents of smoke trailed themselves for ever and ever, and never got uncoiled. It had a black canal in it, and a river that ran purple with ill-smelling dye, and vast piles of building full of windows where there was a rattling and a trembling all day long.</a:t>
            </a:r>
          </a:p>
        </p:txBody>
      </p:sp>
    </p:spTree>
    <p:extLst>
      <p:ext uri="{BB962C8B-B14F-4D97-AF65-F5344CB8AC3E}">
        <p14:creationId xmlns:p14="http://schemas.microsoft.com/office/powerpoint/2010/main" val="2489369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311970-1A6E-49C1-A4D1-C09DC80A8B06}"/>
              </a:ext>
            </a:extLst>
          </p:cNvPr>
          <p:cNvSpPr/>
          <p:nvPr/>
        </p:nvSpPr>
        <p:spPr>
          <a:xfrm>
            <a:off x="165100" y="65908"/>
            <a:ext cx="11836400" cy="393700"/>
          </a:xfrm>
          <a:prstGeom prst="rect">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a:t>Year 9 English Weekly Homework                                                                                     Autumn 1.5   Revising the curriculum </a:t>
            </a:r>
          </a:p>
        </p:txBody>
      </p:sp>
      <p:graphicFrame>
        <p:nvGraphicFramePr>
          <p:cNvPr id="3" name="Table 2">
            <a:extLst>
              <a:ext uri="{FF2B5EF4-FFF2-40B4-BE49-F238E27FC236}">
                <a16:creationId xmlns:a16="http://schemas.microsoft.com/office/drawing/2014/main" id="{1BF21BDA-1BA1-4801-A02A-F9272FE3DA90}"/>
              </a:ext>
            </a:extLst>
          </p:cNvPr>
          <p:cNvGraphicFramePr>
            <a:graphicFrameLocks noGrp="1"/>
          </p:cNvGraphicFramePr>
          <p:nvPr>
            <p:extLst>
              <p:ext uri="{D42A27DB-BD31-4B8C-83A1-F6EECF244321}">
                <p14:modId xmlns:p14="http://schemas.microsoft.com/office/powerpoint/2010/main" val="3602656508"/>
              </p:ext>
            </p:extLst>
          </p:nvPr>
        </p:nvGraphicFramePr>
        <p:xfrm>
          <a:off x="165100" y="605366"/>
          <a:ext cx="11836401" cy="6187440"/>
        </p:xfrm>
        <a:graphic>
          <a:graphicData uri="http://schemas.openxmlformats.org/drawingml/2006/table">
            <a:tbl>
              <a:tblPr firstRow="1" bandRow="1">
                <a:tableStyleId>{5940675A-B579-460E-94D1-54222C63F5DA}</a:tableStyleId>
              </a:tblPr>
              <a:tblGrid>
                <a:gridCol w="3945467">
                  <a:extLst>
                    <a:ext uri="{9D8B030D-6E8A-4147-A177-3AD203B41FA5}">
                      <a16:colId xmlns:a16="http://schemas.microsoft.com/office/drawing/2014/main" val="165332826"/>
                    </a:ext>
                  </a:extLst>
                </a:gridCol>
                <a:gridCol w="3945467">
                  <a:extLst>
                    <a:ext uri="{9D8B030D-6E8A-4147-A177-3AD203B41FA5}">
                      <a16:colId xmlns:a16="http://schemas.microsoft.com/office/drawing/2014/main" val="3332211594"/>
                    </a:ext>
                  </a:extLst>
                </a:gridCol>
                <a:gridCol w="3945467">
                  <a:extLst>
                    <a:ext uri="{9D8B030D-6E8A-4147-A177-3AD203B41FA5}">
                      <a16:colId xmlns:a16="http://schemas.microsoft.com/office/drawing/2014/main" val="374417020"/>
                    </a:ext>
                  </a:extLst>
                </a:gridCol>
              </a:tblGrid>
              <a:tr h="5989876">
                <a:tc>
                  <a:txBody>
                    <a:bodyPr/>
                    <a:lstStyle/>
                    <a:p>
                      <a:pPr marL="0" marR="0" lvl="0" indent="0" algn="l" rtl="0" eaLnBrk="1" fontAlgn="auto" latinLnBrk="0" hangingPunct="1">
                        <a:lnSpc>
                          <a:spcPct val="100000"/>
                        </a:lnSpc>
                        <a:spcBef>
                          <a:spcPts val="0"/>
                        </a:spcBef>
                        <a:spcAft>
                          <a:spcPts val="0"/>
                        </a:spcAft>
                        <a:buClrTx/>
                        <a:buSzTx/>
                        <a:buFontTx/>
                        <a:buNone/>
                      </a:pPr>
                      <a:r>
                        <a:rPr lang="en-GB" sz="1600" b="0" i="0" baseline="0" dirty="0"/>
                        <a:t>Whilst you have been reading ‘Of Mice and Men’ you have explored a range of themes (page 19 of your KB). </a:t>
                      </a:r>
                    </a:p>
                    <a:p>
                      <a:pPr marL="0" marR="0" lvl="0" indent="0" algn="l" rtl="0" eaLnBrk="1" fontAlgn="auto" latinLnBrk="0" hangingPunct="1">
                        <a:lnSpc>
                          <a:spcPct val="100000"/>
                        </a:lnSpc>
                        <a:spcBef>
                          <a:spcPts val="0"/>
                        </a:spcBef>
                        <a:spcAft>
                          <a:spcPts val="0"/>
                        </a:spcAft>
                        <a:buClrTx/>
                        <a:buSzTx/>
                        <a:buFontTx/>
                        <a:buNone/>
                      </a:pPr>
                      <a:r>
                        <a:rPr lang="en-GB" sz="1600" b="0" i="0" baseline="0" dirty="0"/>
                        <a:t>Can you link these themes to specific characters? </a:t>
                      </a:r>
                    </a:p>
                    <a:p>
                      <a:pPr marL="0" marR="0" lvl="0" indent="0" algn="l" rtl="0" eaLnBrk="1" fontAlgn="auto" latinLnBrk="0" hangingPunct="1">
                        <a:lnSpc>
                          <a:spcPct val="100000"/>
                        </a:lnSpc>
                        <a:spcBef>
                          <a:spcPts val="0"/>
                        </a:spcBef>
                        <a:spcAft>
                          <a:spcPts val="0"/>
                        </a:spcAft>
                        <a:buClrTx/>
                        <a:buSzTx/>
                        <a:buFontTx/>
                        <a:buNone/>
                      </a:pPr>
                      <a:endParaRPr lang="en-GB" sz="1600" b="0" i="0" baseline="0" dirty="0"/>
                    </a:p>
                    <a:p>
                      <a:pPr marL="0" marR="0" lvl="0" indent="0" algn="l" rtl="0" eaLnBrk="1" fontAlgn="auto" latinLnBrk="0" hangingPunct="1">
                        <a:lnSpc>
                          <a:spcPct val="100000"/>
                        </a:lnSpc>
                        <a:spcBef>
                          <a:spcPts val="0"/>
                        </a:spcBef>
                        <a:spcAft>
                          <a:spcPts val="0"/>
                        </a:spcAft>
                        <a:buClrTx/>
                        <a:buSzTx/>
                        <a:buFontTx/>
                        <a:buNone/>
                      </a:pPr>
                      <a:endParaRPr lang="en-GB" sz="1600" b="0" i="0" baseline="0" dirty="0"/>
                    </a:p>
                    <a:p>
                      <a:pPr marL="0" marR="0" lvl="0" indent="0" algn="l" rtl="0" eaLnBrk="1" fontAlgn="auto" latinLnBrk="0" hangingPunct="1">
                        <a:lnSpc>
                          <a:spcPct val="100000"/>
                        </a:lnSpc>
                        <a:spcBef>
                          <a:spcPts val="0"/>
                        </a:spcBef>
                        <a:spcAft>
                          <a:spcPts val="0"/>
                        </a:spcAft>
                        <a:buClrTx/>
                        <a:buSzTx/>
                        <a:buFontTx/>
                        <a:buNone/>
                      </a:pPr>
                      <a:r>
                        <a:rPr lang="en-GB" sz="1600" b="0" i="0" baseline="0" dirty="0"/>
                        <a:t>_______________________________________________________________________________________________________________</a:t>
                      </a:r>
                    </a:p>
                    <a:p>
                      <a:pPr marL="0" marR="0" lvl="0" indent="0" algn="l" rtl="0" eaLnBrk="1" fontAlgn="auto" latinLnBrk="0" hangingPunct="1">
                        <a:lnSpc>
                          <a:spcPct val="100000"/>
                        </a:lnSpc>
                        <a:spcBef>
                          <a:spcPts val="0"/>
                        </a:spcBef>
                        <a:spcAft>
                          <a:spcPts val="0"/>
                        </a:spcAft>
                        <a:buClrTx/>
                        <a:buSzTx/>
                        <a:buFontTx/>
                        <a:buNone/>
                      </a:pPr>
                      <a:endParaRPr lang="en-GB" sz="1600" b="0" i="0" baseline="0" dirty="0"/>
                    </a:p>
                    <a:p>
                      <a:pPr marL="0" marR="0" lvl="0" indent="0" algn="l" rtl="0" eaLnBrk="1" fontAlgn="auto" latinLnBrk="0" hangingPunct="1">
                        <a:lnSpc>
                          <a:spcPct val="100000"/>
                        </a:lnSpc>
                        <a:spcBef>
                          <a:spcPts val="0"/>
                        </a:spcBef>
                        <a:spcAft>
                          <a:spcPts val="0"/>
                        </a:spcAft>
                        <a:buClrTx/>
                        <a:buSzTx/>
                        <a:buFontTx/>
                        <a:buNone/>
                      </a:pPr>
                      <a:r>
                        <a:rPr lang="en-GB" sz="1600" b="0" i="0" baseline="0" dirty="0"/>
                        <a:t>_______________________________________________________________________________________________________________</a:t>
                      </a:r>
                    </a:p>
                    <a:p>
                      <a:pPr marL="0" marR="0" lvl="0" indent="0" algn="l" rtl="0" eaLnBrk="1" fontAlgn="auto" latinLnBrk="0" hangingPunct="1">
                        <a:lnSpc>
                          <a:spcPct val="100000"/>
                        </a:lnSpc>
                        <a:spcBef>
                          <a:spcPts val="0"/>
                        </a:spcBef>
                        <a:spcAft>
                          <a:spcPts val="0"/>
                        </a:spcAft>
                        <a:buClrTx/>
                        <a:buSzTx/>
                        <a:buFontTx/>
                        <a:buNone/>
                      </a:pPr>
                      <a:endParaRPr lang="en-GB" sz="1600" b="0" i="0" baseline="0" dirty="0"/>
                    </a:p>
                    <a:p>
                      <a:pPr marL="0" marR="0" lvl="0" indent="0" algn="l" rtl="0" eaLnBrk="1" fontAlgn="auto" latinLnBrk="0" hangingPunct="1">
                        <a:lnSpc>
                          <a:spcPct val="100000"/>
                        </a:lnSpc>
                        <a:spcBef>
                          <a:spcPts val="0"/>
                        </a:spcBef>
                        <a:spcAft>
                          <a:spcPts val="0"/>
                        </a:spcAft>
                        <a:buClrTx/>
                        <a:buSzTx/>
                        <a:buFontTx/>
                        <a:buNone/>
                      </a:pPr>
                      <a:endParaRPr lang="en-GB" sz="1600" b="0" i="0" baseline="0" dirty="0"/>
                    </a:p>
                    <a:p>
                      <a:pPr marL="0" marR="0" lvl="0" indent="0" algn="l" rtl="0" eaLnBrk="1" fontAlgn="auto" latinLnBrk="0" hangingPunct="1">
                        <a:lnSpc>
                          <a:spcPct val="100000"/>
                        </a:lnSpc>
                        <a:spcBef>
                          <a:spcPts val="0"/>
                        </a:spcBef>
                        <a:spcAft>
                          <a:spcPts val="0"/>
                        </a:spcAft>
                        <a:buClrTx/>
                        <a:buSzTx/>
                        <a:buFontTx/>
                        <a:buNone/>
                      </a:pPr>
                      <a:r>
                        <a:rPr lang="en-GB" sz="1600" b="0" i="0" baseline="0" dirty="0"/>
                        <a:t>_______________________________________________________________________________________________________________</a:t>
                      </a:r>
                    </a:p>
                    <a:p>
                      <a:pPr marL="0" marR="0" lvl="0" indent="0" algn="l" rtl="0" eaLnBrk="1" fontAlgn="auto" latinLnBrk="0" hangingPunct="1">
                        <a:lnSpc>
                          <a:spcPct val="100000"/>
                        </a:lnSpc>
                        <a:spcBef>
                          <a:spcPts val="0"/>
                        </a:spcBef>
                        <a:spcAft>
                          <a:spcPts val="0"/>
                        </a:spcAft>
                        <a:buClrTx/>
                        <a:buSzTx/>
                        <a:buFontTx/>
                        <a:buNone/>
                      </a:pPr>
                      <a:endParaRPr lang="en-GB" sz="1600" b="0" i="0" baseline="0" dirty="0"/>
                    </a:p>
                    <a:p>
                      <a:pPr marL="0" marR="0" lvl="0" indent="0" algn="l" rtl="0" eaLnBrk="1" fontAlgn="auto" latinLnBrk="0" hangingPunct="1">
                        <a:lnSpc>
                          <a:spcPct val="100000"/>
                        </a:lnSpc>
                        <a:spcBef>
                          <a:spcPts val="0"/>
                        </a:spcBef>
                        <a:spcAft>
                          <a:spcPts val="0"/>
                        </a:spcAft>
                        <a:buClrTx/>
                        <a:buSzTx/>
                        <a:buFontTx/>
                        <a:buNone/>
                      </a:pPr>
                      <a:r>
                        <a:rPr lang="en-GB" sz="1600" b="0" i="0" baseline="0" dirty="0"/>
                        <a:t>_______________________________________________________________________________________________________________</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600" b="0" i="0" u="none" strike="noStrike" noProof="0" dirty="0">
                          <a:latin typeface="+mn-lt"/>
                        </a:rPr>
                        <a:t>Themes are</a:t>
                      </a:r>
                      <a:r>
                        <a:rPr lang="en-GB" sz="1600" b="0" i="0" u="none" strike="noStrike" baseline="0" noProof="0" dirty="0">
                          <a:latin typeface="+mn-lt"/>
                        </a:rPr>
                        <a:t> universal ideas that reappear throughout literature. </a:t>
                      </a:r>
                      <a:r>
                        <a:rPr lang="en-GB" sz="1600" b="0" i="0" u="none" strike="noStrike" noProof="0" dirty="0">
                          <a:latin typeface="+mn-lt"/>
                        </a:rPr>
                        <a:t>Think</a:t>
                      </a:r>
                      <a:r>
                        <a:rPr lang="en-GB" sz="1600" b="0" i="0" u="none" strike="noStrike" baseline="0" noProof="0" dirty="0">
                          <a:latin typeface="+mn-lt"/>
                        </a:rPr>
                        <a:t> back to texts you have read throughout Year 7 and 8. Looking at the vocabulary pages at the end of your Knowledge book. Can you think of texts from Year 7 and 8 that cover the same themes as ‘Of Mice and Men’. </a:t>
                      </a:r>
                    </a:p>
                    <a:p>
                      <a:pPr marL="0" marR="0" lvl="0" indent="0" algn="l" rtl="0" eaLnBrk="1" fontAlgn="auto" latinLnBrk="0" hangingPunct="1">
                        <a:lnSpc>
                          <a:spcPct val="100000"/>
                        </a:lnSpc>
                        <a:spcBef>
                          <a:spcPts val="0"/>
                        </a:spcBef>
                        <a:spcAft>
                          <a:spcPts val="0"/>
                        </a:spcAft>
                        <a:buClrTx/>
                        <a:buSzTx/>
                        <a:buFontTx/>
                        <a:buNone/>
                      </a:pPr>
                      <a:endParaRPr lang="en-GB" sz="1600" b="0" i="0" u="none" strike="noStrike" baseline="0" noProof="0" dirty="0">
                        <a:latin typeface="+mn-lt"/>
                      </a:endParaRPr>
                    </a:p>
                    <a:p>
                      <a:pPr marL="0" marR="0" lvl="0" indent="0" algn="l" rtl="0" eaLnBrk="1" fontAlgn="auto" latinLnBrk="0" hangingPunct="1">
                        <a:lnSpc>
                          <a:spcPct val="100000"/>
                        </a:lnSpc>
                        <a:spcBef>
                          <a:spcPts val="0"/>
                        </a:spcBef>
                        <a:spcAft>
                          <a:spcPts val="0"/>
                        </a:spcAft>
                        <a:buClrTx/>
                        <a:buSzTx/>
                        <a:buFontTx/>
                        <a:buNone/>
                      </a:pPr>
                      <a:r>
                        <a:rPr lang="en-GB" sz="1600" b="0" i="0" baseline="0" dirty="0"/>
                        <a:t>_______________________________________________________________________________________________________________</a:t>
                      </a:r>
                    </a:p>
                    <a:p>
                      <a:pPr marL="0" marR="0" lvl="0" indent="0" algn="l" rtl="0" eaLnBrk="1" fontAlgn="auto" latinLnBrk="0" hangingPunct="1">
                        <a:lnSpc>
                          <a:spcPct val="100000"/>
                        </a:lnSpc>
                        <a:spcBef>
                          <a:spcPts val="0"/>
                        </a:spcBef>
                        <a:spcAft>
                          <a:spcPts val="0"/>
                        </a:spcAft>
                        <a:buClrTx/>
                        <a:buSzTx/>
                        <a:buFontTx/>
                        <a:buNone/>
                      </a:pPr>
                      <a:endParaRPr lang="en-GB" sz="1600" b="0" i="0" baseline="0" dirty="0"/>
                    </a:p>
                    <a:p>
                      <a:pPr marL="0" marR="0" lvl="0" indent="0" algn="l" rtl="0" eaLnBrk="1" fontAlgn="auto" latinLnBrk="0" hangingPunct="1">
                        <a:lnSpc>
                          <a:spcPct val="100000"/>
                        </a:lnSpc>
                        <a:spcBef>
                          <a:spcPts val="0"/>
                        </a:spcBef>
                        <a:spcAft>
                          <a:spcPts val="0"/>
                        </a:spcAft>
                        <a:buClrTx/>
                        <a:buSzTx/>
                        <a:buFontTx/>
                        <a:buNone/>
                      </a:pPr>
                      <a:r>
                        <a:rPr lang="en-GB" sz="1600" b="0" i="0" baseline="0" dirty="0"/>
                        <a:t>_______________________________________________________________________________________________________________</a:t>
                      </a:r>
                    </a:p>
                    <a:p>
                      <a:pPr marL="0" marR="0" lvl="0" indent="0" algn="l" rtl="0" eaLnBrk="1" fontAlgn="auto" latinLnBrk="0" hangingPunct="1">
                        <a:lnSpc>
                          <a:spcPct val="100000"/>
                        </a:lnSpc>
                        <a:spcBef>
                          <a:spcPts val="0"/>
                        </a:spcBef>
                        <a:spcAft>
                          <a:spcPts val="0"/>
                        </a:spcAft>
                        <a:buClrTx/>
                        <a:buSzTx/>
                        <a:buFontTx/>
                        <a:buNone/>
                      </a:pPr>
                      <a:endParaRPr lang="en-GB" sz="1600" b="0" i="0" baseline="0" dirty="0"/>
                    </a:p>
                    <a:p>
                      <a:pPr marL="0" marR="0" lvl="0" indent="0" algn="l" rtl="0" eaLnBrk="1" fontAlgn="auto" latinLnBrk="0" hangingPunct="1">
                        <a:lnSpc>
                          <a:spcPct val="100000"/>
                        </a:lnSpc>
                        <a:spcBef>
                          <a:spcPts val="0"/>
                        </a:spcBef>
                        <a:spcAft>
                          <a:spcPts val="0"/>
                        </a:spcAft>
                        <a:buClrTx/>
                        <a:buSzTx/>
                        <a:buFontTx/>
                        <a:buNone/>
                      </a:pPr>
                      <a:endParaRPr lang="en-GB" sz="1600" b="0" i="0" baseline="0" dirty="0"/>
                    </a:p>
                    <a:p>
                      <a:pPr marL="0" marR="0" lvl="0" indent="0" algn="l" rtl="0" eaLnBrk="1" fontAlgn="auto" latinLnBrk="0" hangingPunct="1">
                        <a:lnSpc>
                          <a:spcPct val="100000"/>
                        </a:lnSpc>
                        <a:spcBef>
                          <a:spcPts val="0"/>
                        </a:spcBef>
                        <a:spcAft>
                          <a:spcPts val="0"/>
                        </a:spcAft>
                        <a:buClrTx/>
                        <a:buSzTx/>
                        <a:buFontTx/>
                        <a:buNone/>
                      </a:pPr>
                      <a:r>
                        <a:rPr lang="en-GB" sz="1600" b="0" i="0" baseline="0" dirty="0"/>
                        <a:t>_______________________________________________________________________________________________________________</a:t>
                      </a:r>
                    </a:p>
                    <a:p>
                      <a:pPr marL="0" marR="0" lvl="0" indent="0" algn="l" rtl="0" eaLnBrk="1" fontAlgn="auto" latinLnBrk="0" hangingPunct="1">
                        <a:lnSpc>
                          <a:spcPct val="100000"/>
                        </a:lnSpc>
                        <a:spcBef>
                          <a:spcPts val="0"/>
                        </a:spcBef>
                        <a:spcAft>
                          <a:spcPts val="0"/>
                        </a:spcAft>
                        <a:buClrTx/>
                        <a:buSzTx/>
                        <a:buFontTx/>
                        <a:buNone/>
                      </a:pPr>
                      <a:endParaRPr lang="en-GB" sz="1600" b="0" i="0" baseline="0" dirty="0"/>
                    </a:p>
                    <a:p>
                      <a:pPr marL="0" marR="0" lvl="0" indent="0" algn="l" rtl="0" eaLnBrk="1" fontAlgn="auto" latinLnBrk="0" hangingPunct="1">
                        <a:lnSpc>
                          <a:spcPct val="100000"/>
                        </a:lnSpc>
                        <a:spcBef>
                          <a:spcPts val="0"/>
                        </a:spcBef>
                        <a:spcAft>
                          <a:spcPts val="0"/>
                        </a:spcAft>
                        <a:buClrTx/>
                        <a:buSzTx/>
                        <a:buFontTx/>
                        <a:buNone/>
                      </a:pPr>
                      <a:r>
                        <a:rPr lang="en-GB" sz="1600" b="0" i="0" baseline="0" dirty="0"/>
                        <a:t>_______________________________________________________________________________________________________________</a:t>
                      </a:r>
                    </a:p>
                    <a:p>
                      <a:pPr marL="0" marR="0" lvl="0" indent="0" algn="l" rtl="0" eaLnBrk="1" fontAlgn="auto" latinLnBrk="0" hangingPunct="1">
                        <a:lnSpc>
                          <a:spcPct val="100000"/>
                        </a:lnSpc>
                        <a:spcBef>
                          <a:spcPts val="0"/>
                        </a:spcBef>
                        <a:spcAft>
                          <a:spcPts val="0"/>
                        </a:spcAft>
                        <a:buClrTx/>
                        <a:buSzTx/>
                        <a:buFontTx/>
                        <a:buNone/>
                      </a:pPr>
                      <a:endParaRPr lang="en-GB" sz="1600" b="0" i="0" u="none" strike="noStrike" baseline="0" noProof="0" dirty="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600" dirty="0"/>
                        <a:t>During your</a:t>
                      </a:r>
                      <a:r>
                        <a:rPr lang="en-GB" sz="1600" baseline="0" dirty="0"/>
                        <a:t> study of grammar, you have looked at different sentence types (page 3). </a:t>
                      </a:r>
                    </a:p>
                    <a:p>
                      <a:pPr marL="0" marR="0" lvl="0" indent="0" algn="l" rtl="0" eaLnBrk="1" fontAlgn="auto" latinLnBrk="0" hangingPunct="1">
                        <a:lnSpc>
                          <a:spcPct val="100000"/>
                        </a:lnSpc>
                        <a:spcBef>
                          <a:spcPts val="0"/>
                        </a:spcBef>
                        <a:spcAft>
                          <a:spcPts val="0"/>
                        </a:spcAft>
                        <a:buClrTx/>
                        <a:buSzTx/>
                        <a:buFontTx/>
                        <a:buNone/>
                      </a:pPr>
                      <a:endParaRPr lang="en-GB" sz="1600" b="0" i="0" u="none" strike="noStrike" baseline="0" noProof="0" dirty="0">
                        <a:latin typeface="Calibri"/>
                      </a:endParaRPr>
                    </a:p>
                    <a:p>
                      <a:pPr marL="0" marR="0" lvl="0" indent="0" algn="l" rtl="0" eaLnBrk="1" fontAlgn="auto" latinLnBrk="0" hangingPunct="1">
                        <a:lnSpc>
                          <a:spcPct val="100000"/>
                        </a:lnSpc>
                        <a:spcBef>
                          <a:spcPts val="0"/>
                        </a:spcBef>
                        <a:spcAft>
                          <a:spcPts val="0"/>
                        </a:spcAft>
                        <a:buClrTx/>
                        <a:buSzTx/>
                        <a:buFontTx/>
                        <a:buNone/>
                      </a:pPr>
                      <a:r>
                        <a:rPr lang="en-GB" sz="1600" b="0" i="0" u="none" strike="noStrike" baseline="0" noProof="0" dirty="0">
                          <a:latin typeface="Calibri"/>
                        </a:rPr>
                        <a:t>Look at the answer you have written for task 5 – a description of the city. Now, re-draft and expand your description by adding each sentence type. Highlight and label. </a:t>
                      </a:r>
                    </a:p>
                    <a:p>
                      <a:pPr marL="0" marR="0" lvl="0" indent="0" algn="l" rtl="0" eaLnBrk="1" fontAlgn="auto" latinLnBrk="0" hangingPunct="1">
                        <a:lnSpc>
                          <a:spcPct val="100000"/>
                        </a:lnSpc>
                        <a:spcBef>
                          <a:spcPts val="0"/>
                        </a:spcBef>
                        <a:spcAft>
                          <a:spcPts val="0"/>
                        </a:spcAft>
                        <a:buClrTx/>
                        <a:buSzTx/>
                        <a:buFontTx/>
                        <a:buNone/>
                      </a:pPr>
                      <a:endParaRPr lang="en-GB" sz="1600" b="0" i="0" u="none" strike="noStrike" baseline="0" noProof="0" dirty="0">
                        <a:latin typeface="Calibri"/>
                      </a:endParaRPr>
                    </a:p>
                    <a:p>
                      <a:pPr marL="0" marR="0" lvl="0" indent="0" algn="l" rtl="0" eaLnBrk="1" fontAlgn="auto" latinLnBrk="0" hangingPunct="1">
                        <a:lnSpc>
                          <a:spcPct val="100000"/>
                        </a:lnSpc>
                        <a:spcBef>
                          <a:spcPts val="0"/>
                        </a:spcBef>
                        <a:spcAft>
                          <a:spcPts val="0"/>
                        </a:spcAft>
                        <a:buClrTx/>
                        <a:buSzTx/>
                        <a:buFontTx/>
                        <a:buNone/>
                      </a:pPr>
                      <a:r>
                        <a:rPr lang="en-GB" sz="1600" b="0" i="0" u="none" strike="noStrike" baseline="0" noProof="0" dirty="0">
                          <a:latin typeface="Calibri"/>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600" b="0" i="0" u="none" strike="noStrike" noProof="0" dirty="0">
                        <a:latin typeface="Calibri"/>
                      </a:endParaRPr>
                    </a:p>
                  </a:txBody>
                  <a:tcPr/>
                </a:tc>
                <a:extLst>
                  <a:ext uri="{0D108BD9-81ED-4DB2-BD59-A6C34878D82A}">
                    <a16:rowId xmlns:a16="http://schemas.microsoft.com/office/drawing/2014/main" val="3075240843"/>
                  </a:ext>
                </a:extLst>
              </a:tr>
            </a:tbl>
          </a:graphicData>
        </a:graphic>
      </p:graphicFrame>
      <p:pic>
        <p:nvPicPr>
          <p:cNvPr id="4" name="Picture 3"/>
          <p:cNvPicPr>
            <a:picLocks noChangeAspect="1"/>
          </p:cNvPicPr>
          <p:nvPr/>
        </p:nvPicPr>
        <p:blipFill>
          <a:blip r:embed="rId2"/>
          <a:stretch>
            <a:fillRect/>
          </a:stretch>
        </p:blipFill>
        <p:spPr>
          <a:xfrm>
            <a:off x="165100" y="2283968"/>
            <a:ext cx="1110743" cy="4311274"/>
          </a:xfrm>
          <a:prstGeom prst="rect">
            <a:avLst/>
          </a:prstGeom>
        </p:spPr>
      </p:pic>
      <p:pic>
        <p:nvPicPr>
          <p:cNvPr id="5" name="Picture 4"/>
          <p:cNvPicPr>
            <a:picLocks noChangeAspect="1"/>
          </p:cNvPicPr>
          <p:nvPr/>
        </p:nvPicPr>
        <p:blipFill>
          <a:blip r:embed="rId2"/>
          <a:stretch>
            <a:fillRect/>
          </a:stretch>
        </p:blipFill>
        <p:spPr>
          <a:xfrm>
            <a:off x="4169973" y="2653259"/>
            <a:ext cx="1110743" cy="4105934"/>
          </a:xfrm>
          <a:prstGeom prst="rect">
            <a:avLst/>
          </a:prstGeom>
        </p:spPr>
      </p:pic>
    </p:spTree>
    <p:extLst>
      <p:ext uri="{BB962C8B-B14F-4D97-AF65-F5344CB8AC3E}">
        <p14:creationId xmlns:p14="http://schemas.microsoft.com/office/powerpoint/2010/main" val="3896526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00" y="114300"/>
            <a:ext cx="11836400" cy="3937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b="1">
                <a:cs typeface="Calibri"/>
              </a:rPr>
              <a:t>How to complete the homework grids (Tasks 1-3)</a:t>
            </a:r>
          </a:p>
        </p:txBody>
      </p:sp>
      <p:graphicFrame>
        <p:nvGraphicFramePr>
          <p:cNvPr id="5" name="Table 4"/>
          <p:cNvGraphicFramePr>
            <a:graphicFrameLocks noGrp="1"/>
          </p:cNvGraphicFramePr>
          <p:nvPr>
            <p:extLst>
              <p:ext uri="{D42A27DB-BD31-4B8C-83A1-F6EECF244321}">
                <p14:modId xmlns:p14="http://schemas.microsoft.com/office/powerpoint/2010/main" val="4242056289"/>
              </p:ext>
            </p:extLst>
          </p:nvPr>
        </p:nvGraphicFramePr>
        <p:xfrm>
          <a:off x="165100" y="605366"/>
          <a:ext cx="11836401" cy="6049434"/>
        </p:xfrm>
        <a:graphic>
          <a:graphicData uri="http://schemas.openxmlformats.org/drawingml/2006/table">
            <a:tbl>
              <a:tblPr firstRow="1" bandRow="1">
                <a:tableStyleId>{5940675A-B579-460E-94D1-54222C63F5DA}</a:tableStyleId>
              </a:tblPr>
              <a:tblGrid>
                <a:gridCol w="3945467">
                  <a:extLst>
                    <a:ext uri="{9D8B030D-6E8A-4147-A177-3AD203B41FA5}">
                      <a16:colId xmlns:a16="http://schemas.microsoft.com/office/drawing/2014/main" val="165332826"/>
                    </a:ext>
                  </a:extLst>
                </a:gridCol>
                <a:gridCol w="3945467">
                  <a:extLst>
                    <a:ext uri="{9D8B030D-6E8A-4147-A177-3AD203B41FA5}">
                      <a16:colId xmlns:a16="http://schemas.microsoft.com/office/drawing/2014/main" val="3332211594"/>
                    </a:ext>
                  </a:extLst>
                </a:gridCol>
                <a:gridCol w="3945467">
                  <a:extLst>
                    <a:ext uri="{9D8B030D-6E8A-4147-A177-3AD203B41FA5}">
                      <a16:colId xmlns:a16="http://schemas.microsoft.com/office/drawing/2014/main" val="374417020"/>
                    </a:ext>
                  </a:extLst>
                </a:gridCol>
              </a:tblGrid>
              <a:tr h="26388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1. Spelling</a:t>
                      </a:r>
                    </a:p>
                    <a:p>
                      <a:pPr marL="0" marR="0" lvl="0" indent="0" algn="l" rtl="0" eaLnBrk="1" fontAlgn="auto" latinLnBrk="0" hangingPunct="1">
                        <a:lnSpc>
                          <a:spcPct val="100000"/>
                        </a:lnSpc>
                        <a:spcBef>
                          <a:spcPts val="0"/>
                        </a:spcBef>
                        <a:spcAft>
                          <a:spcPts val="0"/>
                        </a:spcAft>
                        <a:buFontTx/>
                        <a:buNone/>
                      </a:pPr>
                      <a:endParaRPr lang="en-GB" sz="1600"/>
                    </a:p>
                    <a:p>
                      <a:pPr marL="0" marR="0" lvl="0" indent="0" algn="l">
                        <a:lnSpc>
                          <a:spcPct val="100000"/>
                        </a:lnSpc>
                        <a:spcBef>
                          <a:spcPts val="0"/>
                        </a:spcBef>
                        <a:spcAft>
                          <a:spcPts val="0"/>
                        </a:spcAft>
                        <a:buFontTx/>
                        <a:buNone/>
                      </a:pPr>
                      <a:endParaRPr lang="en-GB" sz="1600"/>
                    </a:p>
                    <a:p>
                      <a:pPr marL="0" marR="0" lvl="0" indent="0" algn="l">
                        <a:lnSpc>
                          <a:spcPct val="100000"/>
                        </a:lnSpc>
                        <a:spcBef>
                          <a:spcPts val="0"/>
                        </a:spcBef>
                        <a:spcAft>
                          <a:spcPts val="0"/>
                        </a:spcAft>
                        <a:buFontTx/>
                        <a:buNone/>
                      </a:pPr>
                      <a:r>
                        <a:rPr lang="en-GB" sz="1600"/>
                        <a:t>Pupils will see two words: one spelled correctly, the other is a common way of misspelling it. They should circle or highlight the </a:t>
                      </a:r>
                      <a:r>
                        <a:rPr lang="en-GB" sz="1600" b="1"/>
                        <a:t>correct</a:t>
                      </a:r>
                      <a:r>
                        <a:rPr lang="en-GB" sz="1600"/>
                        <a:t> spelling. </a:t>
                      </a:r>
                      <a:endParaRPr lang="en-GB"/>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0" b="1" i="1" baseline="0"/>
                    </a:p>
                    <a:p>
                      <a:pPr defTabSz="914400">
                        <a:buClrTx/>
                        <a:buSzTx/>
                        <a:tabLst/>
                        <a:defRPr/>
                      </a:pPr>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2. Grammar and punctuation</a:t>
                      </a:r>
                      <a:endParaRPr lang="en-GB" sz="1600"/>
                    </a:p>
                    <a:p>
                      <a:pPr marL="0" marR="0" lvl="0" indent="0" algn="l" rtl="0" eaLnBrk="1" fontAlgn="auto" latinLnBrk="0" hangingPunct="1">
                        <a:lnSpc>
                          <a:spcPct val="100000"/>
                        </a:lnSpc>
                        <a:spcBef>
                          <a:spcPts val="0"/>
                        </a:spcBef>
                        <a:spcAft>
                          <a:spcPts val="0"/>
                        </a:spcAft>
                        <a:buFontTx/>
                        <a:buNone/>
                      </a:pPr>
                      <a:endParaRPr lang="en-GB" sz="1600"/>
                    </a:p>
                    <a:p>
                      <a:pPr marL="0" marR="0" lvl="0" indent="0" algn="l">
                        <a:lnSpc>
                          <a:spcPct val="100000"/>
                        </a:lnSpc>
                        <a:spcBef>
                          <a:spcPts val="0"/>
                        </a:spcBef>
                        <a:spcAft>
                          <a:spcPts val="0"/>
                        </a:spcAft>
                        <a:buFontTx/>
                        <a:buNone/>
                      </a:pPr>
                      <a:endParaRPr lang="en-GB" sz="1600"/>
                    </a:p>
                    <a:p>
                      <a:pPr marL="0" marR="0" lvl="0" indent="0" algn="l">
                        <a:lnSpc>
                          <a:spcPct val="100000"/>
                        </a:lnSpc>
                        <a:spcBef>
                          <a:spcPts val="0"/>
                        </a:spcBef>
                        <a:spcAft>
                          <a:spcPts val="0"/>
                        </a:spcAft>
                        <a:buFontTx/>
                        <a:buNone/>
                      </a:pPr>
                      <a:r>
                        <a:rPr lang="en-GB" sz="1600"/>
                        <a:t>This task will check pupils general knowledge of how to proof-read and correctly structure sentences. They might need to add missing capital letters and punctuation, or create sentences using key words. Tasks may also focus on securing grammatical terms.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3. Vocabulary</a:t>
                      </a:r>
                    </a:p>
                    <a:p>
                      <a:pPr marL="0" marR="0" lvl="0" indent="0" algn="l" rtl="0" eaLnBrk="1" fontAlgn="auto" latinLnBrk="0" hangingPunct="1">
                        <a:lnSpc>
                          <a:spcPct val="100000"/>
                        </a:lnSpc>
                        <a:spcBef>
                          <a:spcPts val="0"/>
                        </a:spcBef>
                        <a:spcAft>
                          <a:spcPts val="0"/>
                        </a:spcAft>
                        <a:buFontTx/>
                        <a:buNone/>
                      </a:pPr>
                      <a:endParaRPr lang="en-GB" sz="1600" baseline="0"/>
                    </a:p>
                    <a:p>
                      <a:pPr marL="0" marR="0" lvl="0" indent="0" algn="l">
                        <a:lnSpc>
                          <a:spcPct val="100000"/>
                        </a:lnSpc>
                        <a:spcBef>
                          <a:spcPts val="0"/>
                        </a:spcBef>
                        <a:spcAft>
                          <a:spcPts val="0"/>
                        </a:spcAft>
                        <a:buFontTx/>
                        <a:buNone/>
                      </a:pPr>
                      <a:endParaRPr lang="en-GB" sz="1600" baseline="0"/>
                    </a:p>
                    <a:p>
                      <a:pPr marL="0" marR="0" lvl="0" indent="0" algn="l">
                        <a:lnSpc>
                          <a:spcPct val="100000"/>
                        </a:lnSpc>
                        <a:spcBef>
                          <a:spcPts val="0"/>
                        </a:spcBef>
                        <a:spcAft>
                          <a:spcPts val="0"/>
                        </a:spcAft>
                        <a:buFontTx/>
                        <a:buNone/>
                      </a:pPr>
                      <a:r>
                        <a:rPr lang="en-GB" sz="1600" baseline="0"/>
                        <a:t>Pupils will be asked to find out the definition of a word. This word will be linked to the topic being studied in English. They can copy a definition from the dictionary or write it in their own words.</a:t>
                      </a:r>
                      <a:endParaRPr lang="en-GB"/>
                    </a:p>
                  </a:txBody>
                  <a:tcPr/>
                </a:tc>
                <a:extLst>
                  <a:ext uri="{0D108BD9-81ED-4DB2-BD59-A6C34878D82A}">
                    <a16:rowId xmlns:a16="http://schemas.microsoft.com/office/drawing/2014/main" val="3075240843"/>
                  </a:ext>
                </a:extLst>
              </a:tr>
              <a:tr h="3410608">
                <a:tc>
                  <a:txBody>
                    <a:bodyPr/>
                    <a:lstStyle/>
                    <a:p>
                      <a:r>
                        <a:rPr lang="en-GB" sz="1600" b="1" i="1" kern="1200">
                          <a:solidFill>
                            <a:schemeClr val="tx1"/>
                          </a:solidFill>
                          <a:effectLst/>
                          <a:latin typeface="+mn-lt"/>
                          <a:ea typeface="+mn-ea"/>
                          <a:cs typeface="+mn-cs"/>
                        </a:rPr>
                        <a:t>Example:</a:t>
                      </a:r>
                    </a:p>
                    <a:p>
                      <a:pPr lvl="0">
                        <a:buNone/>
                      </a:pPr>
                      <a:endParaRPr lang="en-GB" sz="1600" kern="1200">
                        <a:solidFill>
                          <a:schemeClr val="tx1"/>
                        </a:solidFill>
                        <a:effectLst/>
                        <a:latin typeface="+mn-lt"/>
                        <a:ea typeface="+mn-ea"/>
                        <a:cs typeface="+mn-cs"/>
                      </a:endParaRPr>
                    </a:p>
                    <a:p>
                      <a:pPr lvl="0">
                        <a:buNone/>
                      </a:pPr>
                      <a:endParaRPr lang="en-GB" sz="1600" kern="1200">
                        <a:solidFill>
                          <a:schemeClr val="tx1"/>
                        </a:solidFill>
                        <a:effectLst/>
                        <a:latin typeface="+mn-lt"/>
                        <a:ea typeface="+mn-ea"/>
                        <a:cs typeface="+mn-cs"/>
                      </a:endParaRPr>
                    </a:p>
                    <a:p>
                      <a:pPr lvl="0" algn="ctr">
                        <a:buNone/>
                      </a:pPr>
                      <a:r>
                        <a:rPr lang="en-GB" sz="2000" kern="1200">
                          <a:solidFill>
                            <a:schemeClr val="tx1"/>
                          </a:solidFill>
                          <a:effectLst/>
                          <a:latin typeface="+mn-lt"/>
                          <a:ea typeface="+mn-ea"/>
                          <a:cs typeface="+mn-cs"/>
                        </a:rPr>
                        <a:t>School</a:t>
                      </a:r>
                    </a:p>
                    <a:p>
                      <a:pPr lvl="0" algn="ctr">
                        <a:buNone/>
                      </a:pPr>
                      <a:endParaRPr lang="en-GB" sz="2000" kern="1200">
                        <a:solidFill>
                          <a:schemeClr val="tx1"/>
                        </a:solidFill>
                        <a:effectLst/>
                        <a:latin typeface="+mn-lt"/>
                        <a:ea typeface="+mn-ea"/>
                        <a:cs typeface="+mn-cs"/>
                      </a:endParaRPr>
                    </a:p>
                    <a:p>
                      <a:pPr lvl="0" algn="ctr">
                        <a:buNone/>
                      </a:pPr>
                      <a:endParaRPr lang="en-GB" sz="2000" kern="1200">
                        <a:solidFill>
                          <a:schemeClr val="tx1"/>
                        </a:solidFill>
                        <a:effectLst/>
                        <a:latin typeface="+mn-lt"/>
                        <a:ea typeface="+mn-ea"/>
                        <a:cs typeface="+mn-cs"/>
                      </a:endParaRPr>
                    </a:p>
                    <a:p>
                      <a:pPr lvl="0" algn="ctr">
                        <a:buNone/>
                      </a:pPr>
                      <a:r>
                        <a:rPr lang="en-GB" sz="2000" kern="1200">
                          <a:solidFill>
                            <a:schemeClr val="tx1"/>
                          </a:solidFill>
                          <a:effectLst/>
                          <a:latin typeface="+mn-lt"/>
                          <a:ea typeface="+mn-ea"/>
                          <a:cs typeface="+mn-cs"/>
                        </a:rPr>
                        <a:t>Skool</a:t>
                      </a:r>
                    </a:p>
                  </a:txBody>
                  <a:tcPr/>
                </a:tc>
                <a:tc>
                  <a:txBody>
                    <a:bodyPr/>
                    <a:lstStyle/>
                    <a:p>
                      <a:pPr marL="0" marR="0" lvl="0" indent="0" algn="l">
                        <a:lnSpc>
                          <a:spcPct val="100000"/>
                        </a:lnSpc>
                        <a:spcBef>
                          <a:spcPts val="0"/>
                        </a:spcBef>
                        <a:spcAft>
                          <a:spcPts val="0"/>
                        </a:spcAft>
                        <a:buNone/>
                      </a:pPr>
                      <a:r>
                        <a:rPr lang="en-GB" sz="1600" b="1" i="1" u="none" strike="noStrike" baseline="0" noProof="0">
                          <a:latin typeface="Calibri"/>
                        </a:rPr>
                        <a:t>Key terms:</a:t>
                      </a:r>
                      <a:endParaRPr lang="en-US" sz="1600" b="1" i="1" u="none" strike="noStrike" baseline="0" noProof="0">
                        <a:latin typeface="Calibri"/>
                      </a:endParaRPr>
                    </a:p>
                    <a:p>
                      <a:pPr marL="0" marR="0" lvl="0" indent="0" algn="l">
                        <a:lnSpc>
                          <a:spcPct val="100000"/>
                        </a:lnSpc>
                        <a:spcBef>
                          <a:spcPts val="0"/>
                        </a:spcBef>
                        <a:spcAft>
                          <a:spcPts val="0"/>
                        </a:spcAft>
                        <a:buNone/>
                      </a:pPr>
                      <a:endParaRPr lang="en-GB" sz="1400" b="0" i="0" u="none" strike="noStrike" baseline="0" noProof="0">
                        <a:latin typeface="Calibri"/>
                      </a:endParaRPr>
                    </a:p>
                    <a:p>
                      <a:pPr marL="0" marR="0" lvl="0" indent="0" algn="l">
                        <a:lnSpc>
                          <a:spcPct val="100000"/>
                        </a:lnSpc>
                        <a:spcBef>
                          <a:spcPts val="0"/>
                        </a:spcBef>
                        <a:spcAft>
                          <a:spcPts val="0"/>
                        </a:spcAft>
                        <a:buNone/>
                      </a:pPr>
                      <a:r>
                        <a:rPr lang="en-GB" sz="1400" b="0" i="0" u="none" strike="noStrike" baseline="0" noProof="0">
                          <a:latin typeface="Calibri"/>
                        </a:rPr>
                        <a:t>A complex sentence has a </a:t>
                      </a:r>
                      <a:r>
                        <a:rPr lang="en-GB" sz="1400" b="0" i="0" u="none" strike="noStrike" baseline="0" noProof="0">
                          <a:solidFill>
                            <a:srgbClr val="FF0000"/>
                          </a:solidFill>
                          <a:latin typeface="Calibri"/>
                        </a:rPr>
                        <a:t>major</a:t>
                      </a:r>
                      <a:r>
                        <a:rPr lang="en-GB" sz="1400" b="0" i="0" u="none" strike="noStrike" baseline="0" noProof="0">
                          <a:latin typeface="Calibri"/>
                        </a:rPr>
                        <a:t> and </a:t>
                      </a:r>
                      <a:r>
                        <a:rPr lang="en-GB" sz="1400" b="0" i="0" u="none" strike="noStrike" baseline="0" noProof="0">
                          <a:solidFill>
                            <a:srgbClr val="00B0F0"/>
                          </a:solidFill>
                          <a:latin typeface="Calibri"/>
                        </a:rPr>
                        <a:t>minor</a:t>
                      </a:r>
                      <a:r>
                        <a:rPr lang="en-GB" sz="1400" b="0" i="0" u="none" strike="noStrike" baseline="0" noProof="0">
                          <a:latin typeface="Calibri"/>
                        </a:rPr>
                        <a:t> clause or part. The </a:t>
                      </a:r>
                      <a:r>
                        <a:rPr lang="en-GB" sz="1400" b="0" i="0" u="none" strike="noStrike" baseline="0" noProof="0">
                          <a:solidFill>
                            <a:srgbClr val="00B0F0"/>
                          </a:solidFill>
                          <a:latin typeface="Calibri"/>
                        </a:rPr>
                        <a:t>minor </a:t>
                      </a:r>
                      <a:r>
                        <a:rPr lang="en-GB" sz="1400" b="0" i="0" u="none" strike="noStrike" baseline="0" noProof="0">
                          <a:latin typeface="Calibri"/>
                        </a:rPr>
                        <a:t>clause won't make sense without the </a:t>
                      </a:r>
                      <a:r>
                        <a:rPr lang="en-GB" sz="1400" b="0" i="0" u="none" strike="noStrike" baseline="0" noProof="0">
                          <a:solidFill>
                            <a:srgbClr val="FF0000"/>
                          </a:solidFill>
                          <a:latin typeface="Calibri"/>
                        </a:rPr>
                        <a:t>major</a:t>
                      </a:r>
                      <a:r>
                        <a:rPr lang="en-GB" sz="1400" b="0" i="0" u="none" strike="noStrike" baseline="0" noProof="0">
                          <a:latin typeface="Calibri"/>
                        </a:rPr>
                        <a:t> clause.</a:t>
                      </a:r>
                      <a:endParaRPr lang="en-US" sz="1400" b="0" i="0" u="none" strike="noStrike" baseline="0" noProof="0">
                        <a:latin typeface="Calibri"/>
                      </a:endParaRPr>
                    </a:p>
                    <a:p>
                      <a:pPr marL="0" marR="0" lvl="0" indent="0" algn="l">
                        <a:lnSpc>
                          <a:spcPct val="100000"/>
                        </a:lnSpc>
                        <a:spcBef>
                          <a:spcPts val="0"/>
                        </a:spcBef>
                        <a:spcAft>
                          <a:spcPts val="0"/>
                        </a:spcAft>
                        <a:buNone/>
                      </a:pPr>
                      <a:endParaRPr lang="en-GB" sz="1400" b="0" i="0" u="none" strike="noStrike" baseline="0" noProof="0">
                        <a:latin typeface="Calibri"/>
                      </a:endParaRPr>
                    </a:p>
                    <a:p>
                      <a:pPr marL="0" marR="0" lvl="0" indent="0" algn="l">
                        <a:lnSpc>
                          <a:spcPct val="100000"/>
                        </a:lnSpc>
                        <a:spcBef>
                          <a:spcPts val="0"/>
                        </a:spcBef>
                        <a:spcAft>
                          <a:spcPts val="0"/>
                        </a:spcAft>
                        <a:buNone/>
                      </a:pPr>
                      <a:r>
                        <a:rPr lang="en-GB" sz="1400" b="0" i="0" u="none" strike="noStrike" baseline="0" noProof="0">
                          <a:solidFill>
                            <a:srgbClr val="00B0F0"/>
                          </a:solidFill>
                          <a:latin typeface="Calibri"/>
                        </a:rPr>
                        <a:t>Although it was raining,</a:t>
                      </a:r>
                      <a:r>
                        <a:rPr lang="en-GB" sz="1400" b="0" i="0" u="none" strike="noStrike" baseline="0" noProof="0">
                          <a:latin typeface="Calibri"/>
                        </a:rPr>
                        <a:t> </a:t>
                      </a:r>
                      <a:r>
                        <a:rPr lang="en-GB" sz="1400" b="0" i="0" u="none" strike="noStrike" baseline="0" noProof="0">
                          <a:solidFill>
                            <a:srgbClr val="FF0000"/>
                          </a:solidFill>
                          <a:latin typeface="Calibri"/>
                        </a:rPr>
                        <a:t>Laura didn't put her hood up.</a:t>
                      </a:r>
                    </a:p>
                    <a:p>
                      <a:pPr marL="0" marR="0" lvl="0" indent="0" algn="l">
                        <a:lnSpc>
                          <a:spcPct val="100000"/>
                        </a:lnSpc>
                        <a:spcBef>
                          <a:spcPts val="0"/>
                        </a:spcBef>
                        <a:spcAft>
                          <a:spcPts val="0"/>
                        </a:spcAft>
                        <a:buNone/>
                      </a:pPr>
                      <a:endParaRPr lang="en-GB" sz="1400" b="0" i="0" u="none" strike="noStrike" baseline="0" noProof="0">
                        <a:latin typeface="Calibri"/>
                      </a:endParaRPr>
                    </a:p>
                    <a:p>
                      <a:pPr marL="0" marR="0" lvl="0" indent="0" algn="l">
                        <a:lnSpc>
                          <a:spcPct val="100000"/>
                        </a:lnSpc>
                        <a:spcBef>
                          <a:spcPts val="0"/>
                        </a:spcBef>
                        <a:spcAft>
                          <a:spcPts val="0"/>
                        </a:spcAft>
                        <a:buNone/>
                      </a:pPr>
                      <a:r>
                        <a:rPr lang="en-GB" sz="1400" b="0" i="0" u="none" strike="noStrike" baseline="0" noProof="0">
                          <a:latin typeface="Calibri"/>
                        </a:rPr>
                        <a:t>A compound sentence is when </a:t>
                      </a:r>
                      <a:r>
                        <a:rPr lang="en-GB" sz="1400" b="0" i="0" u="none" strike="noStrike" baseline="0" noProof="0">
                          <a:solidFill>
                            <a:srgbClr val="00B050"/>
                          </a:solidFill>
                          <a:latin typeface="Calibri"/>
                        </a:rPr>
                        <a:t>two clauses</a:t>
                      </a:r>
                      <a:r>
                        <a:rPr lang="en-GB" sz="1400" b="0" i="0" u="none" strike="noStrike" baseline="0" noProof="0">
                          <a:latin typeface="Calibri"/>
                        </a:rPr>
                        <a:t> are joined by a </a:t>
                      </a:r>
                      <a:r>
                        <a:rPr lang="en-GB" sz="1400" b="0" i="0" u="none" strike="noStrike" baseline="0" noProof="0">
                          <a:solidFill>
                            <a:srgbClr val="7030A0"/>
                          </a:solidFill>
                          <a:latin typeface="Calibri"/>
                        </a:rPr>
                        <a:t>connective</a:t>
                      </a:r>
                      <a:r>
                        <a:rPr lang="en-GB" sz="1400" b="0" i="0" u="none" strike="noStrike" baseline="0" noProof="0">
                          <a:latin typeface="Calibri"/>
                        </a:rPr>
                        <a:t>. These do make sense on their own.</a:t>
                      </a:r>
                    </a:p>
                    <a:p>
                      <a:pPr marL="0" marR="0" lvl="0" indent="0" algn="l">
                        <a:lnSpc>
                          <a:spcPct val="100000"/>
                        </a:lnSpc>
                        <a:spcBef>
                          <a:spcPts val="0"/>
                        </a:spcBef>
                        <a:spcAft>
                          <a:spcPts val="0"/>
                        </a:spcAft>
                        <a:buNone/>
                      </a:pPr>
                      <a:endParaRPr lang="en-GB" sz="1400" b="0" i="0" u="none" strike="noStrike" baseline="0" noProof="0">
                        <a:latin typeface="Calibri"/>
                      </a:endParaRPr>
                    </a:p>
                    <a:p>
                      <a:pPr marL="0" marR="0" lvl="0" indent="0" algn="l">
                        <a:lnSpc>
                          <a:spcPct val="100000"/>
                        </a:lnSpc>
                        <a:spcBef>
                          <a:spcPts val="0"/>
                        </a:spcBef>
                        <a:spcAft>
                          <a:spcPts val="0"/>
                        </a:spcAft>
                        <a:buNone/>
                      </a:pPr>
                      <a:r>
                        <a:rPr lang="en-GB" sz="1400" b="0" i="0" u="none" strike="noStrike" baseline="0" noProof="0">
                          <a:solidFill>
                            <a:srgbClr val="00B050"/>
                          </a:solidFill>
                          <a:latin typeface="Calibri"/>
                        </a:rPr>
                        <a:t>Laura brought her umbrella</a:t>
                      </a:r>
                      <a:r>
                        <a:rPr lang="en-GB" sz="1400" b="0" i="0" u="none" strike="noStrike" baseline="0" noProof="0">
                          <a:latin typeface="Calibri"/>
                        </a:rPr>
                        <a:t> </a:t>
                      </a:r>
                      <a:r>
                        <a:rPr lang="en-GB" sz="1400" b="0" i="0" u="none" strike="noStrike" baseline="0" noProof="0">
                          <a:solidFill>
                            <a:srgbClr val="7030A0"/>
                          </a:solidFill>
                          <a:latin typeface="Calibri"/>
                        </a:rPr>
                        <a:t>so</a:t>
                      </a:r>
                      <a:r>
                        <a:rPr lang="en-GB" sz="1400" b="0" i="0" u="none" strike="noStrike" baseline="0" noProof="0">
                          <a:latin typeface="Calibri"/>
                        </a:rPr>
                        <a:t> </a:t>
                      </a:r>
                      <a:r>
                        <a:rPr lang="en-GB" sz="1400" b="0" i="0" u="none" strike="noStrike" baseline="0" noProof="0">
                          <a:solidFill>
                            <a:srgbClr val="00B050"/>
                          </a:solidFill>
                          <a:latin typeface="Calibri"/>
                        </a:rPr>
                        <a:t>she didn't need to wear her hood.</a:t>
                      </a:r>
                      <a:endParaRPr lang="en-GB" sz="1400">
                        <a:solidFill>
                          <a:srgbClr val="00B050"/>
                        </a:solidFill>
                      </a:endParaRPr>
                    </a:p>
                  </a:txBody>
                  <a:tcPr/>
                </a:tc>
                <a:tc>
                  <a:txBody>
                    <a:bodyPr/>
                    <a:lstStyle/>
                    <a:p>
                      <a:pPr defTabSz="914400">
                        <a:buClrTx/>
                        <a:buSzTx/>
                        <a:tabLst/>
                        <a:defRPr/>
                      </a:pPr>
                      <a:r>
                        <a:rPr lang="en-GB" sz="1600" b="1" i="1"/>
                        <a:t>Example:</a:t>
                      </a:r>
                    </a:p>
                    <a:p>
                      <a:pPr lvl="0">
                        <a:buNone/>
                      </a:pPr>
                      <a:endParaRPr lang="en-GB" sz="1600" b="1" i="1"/>
                    </a:p>
                    <a:p>
                      <a:pPr lvl="0">
                        <a:buNone/>
                      </a:pPr>
                      <a:r>
                        <a:rPr lang="en-GB" sz="1600" b="0" i="0"/>
                        <a:t>As you can see from the example below, pupils must state the word type as well as the </a:t>
                      </a:r>
                      <a:r>
                        <a:rPr lang="en-GB" sz="1600" b="0" i="0" err="1"/>
                        <a:t>defintion</a:t>
                      </a:r>
                      <a:r>
                        <a:rPr lang="en-GB" sz="1600" b="0" i="0"/>
                        <a:t>:</a:t>
                      </a:r>
                      <a:endParaRPr lang="en-GB" sz="1600" b="1" i="1"/>
                    </a:p>
                    <a:p>
                      <a:pPr lvl="0">
                        <a:buNone/>
                      </a:pPr>
                      <a:endParaRPr lang="en-GB" sz="1600" b="1" i="1"/>
                    </a:p>
                    <a:p>
                      <a:pPr lvl="0">
                        <a:buNone/>
                      </a:pPr>
                      <a:r>
                        <a:rPr lang="en-GB" sz="1600" b="1" i="1"/>
                        <a:t>Education </a:t>
                      </a:r>
                      <a:r>
                        <a:rPr lang="en-GB" sz="1600" b="0" i="0" u="sng">
                          <a:solidFill>
                            <a:schemeClr val="accent2"/>
                          </a:solidFill>
                        </a:rPr>
                        <a:t>noun</a:t>
                      </a:r>
                    </a:p>
                    <a:p>
                      <a:pPr lvl="0">
                        <a:buNone/>
                      </a:pPr>
                      <a:endParaRPr lang="en-GB" sz="1600" b="0" i="0" u="sng"/>
                    </a:p>
                    <a:p>
                      <a:pPr lvl="0">
                        <a:buNone/>
                      </a:pPr>
                      <a:r>
                        <a:rPr lang="en-GB" sz="1600" b="0" i="0" u="sng">
                          <a:solidFill>
                            <a:schemeClr val="accent2"/>
                          </a:solidFill>
                        </a:rPr>
                        <a:t>This means </a:t>
                      </a:r>
                      <a:r>
                        <a:rPr lang="en-GB" sz="1600" b="0" i="0" u="sng" strike="noStrike" noProof="0">
                          <a:solidFill>
                            <a:schemeClr val="accent2"/>
                          </a:solidFill>
                          <a:latin typeface="Calibri"/>
                        </a:rPr>
                        <a:t>the process of receiving or giving systematic instruction, especially at a school or university, in order to learn.</a:t>
                      </a:r>
                      <a:endParaRPr lang="en-GB" sz="1600" b="0" i="0" u="sng">
                        <a:solidFill>
                          <a:schemeClr val="accent2"/>
                        </a:solidFill>
                      </a:endParaRPr>
                    </a:p>
                  </a:txBody>
                  <a:tcPr/>
                </a:tc>
                <a:extLst>
                  <a:ext uri="{0D108BD9-81ED-4DB2-BD59-A6C34878D82A}">
                    <a16:rowId xmlns:a16="http://schemas.microsoft.com/office/drawing/2014/main" val="765756520"/>
                  </a:ext>
                </a:extLst>
              </a:tr>
            </a:tbl>
          </a:graphicData>
        </a:graphic>
      </p:graphicFrame>
      <p:sp>
        <p:nvSpPr>
          <p:cNvPr id="2" name="Oval 1">
            <a:extLst>
              <a:ext uri="{FF2B5EF4-FFF2-40B4-BE49-F238E27FC236}">
                <a16:creationId xmlns:a16="http://schemas.microsoft.com/office/drawing/2014/main" id="{794BE5E3-ECFF-4D0A-A26E-BC949AF28A41}"/>
              </a:ext>
            </a:extLst>
          </p:cNvPr>
          <p:cNvSpPr/>
          <p:nvPr/>
        </p:nvSpPr>
        <p:spPr>
          <a:xfrm>
            <a:off x="4410500" y="3743242"/>
            <a:ext cx="1440740" cy="545911"/>
          </a:xfrm>
          <a:prstGeom prst="ellipse">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3" name="Arrow: Down 2">
            <a:extLst>
              <a:ext uri="{FF2B5EF4-FFF2-40B4-BE49-F238E27FC236}">
                <a16:creationId xmlns:a16="http://schemas.microsoft.com/office/drawing/2014/main" id="{CD385F62-90F3-4319-9972-833D781B66A3}"/>
              </a:ext>
            </a:extLst>
          </p:cNvPr>
          <p:cNvSpPr/>
          <p:nvPr/>
        </p:nvSpPr>
        <p:spPr>
          <a:xfrm>
            <a:off x="3567684" y="2954173"/>
            <a:ext cx="488830" cy="733245"/>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811B12EC-77D3-429A-8B4C-02E14F68FDB3}"/>
              </a:ext>
            </a:extLst>
          </p:cNvPr>
          <p:cNvSpPr/>
          <p:nvPr/>
        </p:nvSpPr>
        <p:spPr>
          <a:xfrm>
            <a:off x="7492702" y="2954172"/>
            <a:ext cx="488830" cy="733245"/>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47EFA480-B481-484C-B3BA-F560FC034C71}"/>
              </a:ext>
            </a:extLst>
          </p:cNvPr>
          <p:cNvSpPr/>
          <p:nvPr/>
        </p:nvSpPr>
        <p:spPr>
          <a:xfrm>
            <a:off x="11518363" y="2954173"/>
            <a:ext cx="488830" cy="733245"/>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80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00" y="114300"/>
            <a:ext cx="11836400" cy="393700"/>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b="1">
                <a:ea typeface="+mn-lt"/>
                <a:cs typeface="+mn-lt"/>
              </a:rPr>
              <a:t>How to complete the homework grids (Tasks 4-6)</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27364496"/>
              </p:ext>
            </p:extLst>
          </p:nvPr>
        </p:nvGraphicFramePr>
        <p:xfrm>
          <a:off x="165100" y="605366"/>
          <a:ext cx="11836401" cy="6278880"/>
        </p:xfrm>
        <a:graphic>
          <a:graphicData uri="http://schemas.openxmlformats.org/drawingml/2006/table">
            <a:tbl>
              <a:tblPr firstRow="1" bandRow="1">
                <a:tableStyleId>{5940675A-B579-460E-94D1-54222C63F5DA}</a:tableStyleId>
              </a:tblPr>
              <a:tblGrid>
                <a:gridCol w="3945467">
                  <a:extLst>
                    <a:ext uri="{9D8B030D-6E8A-4147-A177-3AD203B41FA5}">
                      <a16:colId xmlns:a16="http://schemas.microsoft.com/office/drawing/2014/main" val="165332826"/>
                    </a:ext>
                  </a:extLst>
                </a:gridCol>
                <a:gridCol w="3945467">
                  <a:extLst>
                    <a:ext uri="{9D8B030D-6E8A-4147-A177-3AD203B41FA5}">
                      <a16:colId xmlns:a16="http://schemas.microsoft.com/office/drawing/2014/main" val="3332211594"/>
                    </a:ext>
                  </a:extLst>
                </a:gridCol>
                <a:gridCol w="3945467">
                  <a:extLst>
                    <a:ext uri="{9D8B030D-6E8A-4147-A177-3AD203B41FA5}">
                      <a16:colId xmlns:a16="http://schemas.microsoft.com/office/drawing/2014/main" val="374417020"/>
                    </a:ext>
                  </a:extLst>
                </a:gridCol>
              </a:tblGrid>
              <a:tr h="2884795">
                <a:tc>
                  <a:txBody>
                    <a:bodyPr/>
                    <a:lstStyle/>
                    <a:p>
                      <a:r>
                        <a:rPr lang="en-GB" sz="1600" b="1" i="1"/>
                        <a:t>4.</a:t>
                      </a:r>
                      <a:r>
                        <a:rPr lang="en-GB" sz="1600" b="1" i="1" baseline="0"/>
                        <a:t> Reading Comprehension</a:t>
                      </a:r>
                    </a:p>
                    <a:p>
                      <a:pPr lvl="0">
                        <a:buNone/>
                      </a:pPr>
                      <a:endParaRPr lang="en-GB" sz="1600" baseline="0"/>
                    </a:p>
                    <a:p>
                      <a:pPr lvl="0">
                        <a:buNone/>
                      </a:pPr>
                      <a:endParaRPr lang="en-GB" sz="1600" baseline="0"/>
                    </a:p>
                    <a:p>
                      <a:pPr lvl="0">
                        <a:buNone/>
                      </a:pPr>
                      <a:r>
                        <a:rPr lang="en-GB" sz="1600" baseline="0"/>
                        <a:t>Pupils will be required to read a passage from a text related to their English studies. They should read the passage then answer the question underneath it.</a:t>
                      </a:r>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5. Technique</a:t>
                      </a:r>
                    </a:p>
                    <a:p>
                      <a:pPr marL="0" marR="0" lvl="0" indent="0" algn="l">
                        <a:lnSpc>
                          <a:spcPct val="100000"/>
                        </a:lnSpc>
                        <a:spcBef>
                          <a:spcPts val="0"/>
                        </a:spcBef>
                        <a:spcAft>
                          <a:spcPts val="0"/>
                        </a:spcAft>
                        <a:buFontTx/>
                        <a:buNone/>
                      </a:pPr>
                      <a:r>
                        <a:rPr lang="en-GB" sz="1600"/>
                        <a:t>Pupils will be given a brief sentence or quote from a familiar text studied in class. The will need to work out what language technique has been used in the sentence/quote and write this in the space provided.</a:t>
                      </a:r>
                    </a:p>
                    <a:p>
                      <a:pPr marL="0" marR="0" lvl="0" indent="0" algn="l">
                        <a:lnSpc>
                          <a:spcPct val="100000"/>
                        </a:lnSpc>
                        <a:spcBef>
                          <a:spcPts val="0"/>
                        </a:spcBef>
                        <a:spcAft>
                          <a:spcPts val="0"/>
                        </a:spcAft>
                        <a:buFontTx/>
                        <a:buNone/>
                      </a:pPr>
                      <a:endParaRPr lang="en-GB" sz="1600"/>
                    </a:p>
                    <a:p>
                      <a:pPr marL="0" marR="0" lvl="0" indent="0" algn="l">
                        <a:lnSpc>
                          <a:spcPct val="100000"/>
                        </a:lnSpc>
                        <a:spcBef>
                          <a:spcPts val="0"/>
                        </a:spcBef>
                        <a:spcAft>
                          <a:spcPts val="0"/>
                        </a:spcAft>
                        <a:buFontTx/>
                        <a:buNone/>
                      </a:pPr>
                      <a:r>
                        <a:rPr lang="en-GB" sz="1600"/>
                        <a:t>The challenge task will require them to think about what is suggested by the technique and explain what it helps them to imagine or feel. (</a:t>
                      </a:r>
                      <a:r>
                        <a:rPr lang="en-GB" sz="1600" b="1"/>
                        <a:t>Please note</a:t>
                      </a:r>
                      <a:r>
                        <a:rPr lang="en-GB" sz="1600"/>
                        <a:t>: challenge tasks are NOT compulsory).</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6. Challenge</a:t>
                      </a:r>
                    </a:p>
                    <a:p>
                      <a:pPr marL="0" marR="0" lvl="0" indent="0" algn="l">
                        <a:lnSpc>
                          <a:spcPct val="100000"/>
                        </a:lnSpc>
                        <a:spcBef>
                          <a:spcPts val="0"/>
                        </a:spcBef>
                        <a:spcAft>
                          <a:spcPts val="0"/>
                        </a:spcAft>
                        <a:buNone/>
                      </a:pPr>
                      <a:endParaRPr lang="en-GB" sz="1600"/>
                    </a:p>
                    <a:p>
                      <a:pPr marL="0" marR="0" lvl="0" indent="0" algn="l">
                        <a:lnSpc>
                          <a:spcPct val="100000"/>
                        </a:lnSpc>
                        <a:spcBef>
                          <a:spcPts val="0"/>
                        </a:spcBef>
                        <a:spcAft>
                          <a:spcPts val="0"/>
                        </a:spcAft>
                        <a:buNone/>
                      </a:pPr>
                      <a:r>
                        <a:rPr lang="en-GB" sz="1600"/>
                        <a:t>This final homework task will require pupils to complete a random task aimed at stretching and challenging them. The tasks will be a selection of the following:</a:t>
                      </a:r>
                      <a:endParaRPr lang="en-GB"/>
                    </a:p>
                    <a:p>
                      <a:pPr marL="285750" marR="0" lvl="0" indent="-285750" algn="l">
                        <a:lnSpc>
                          <a:spcPct val="100000"/>
                        </a:lnSpc>
                        <a:spcBef>
                          <a:spcPts val="0"/>
                        </a:spcBef>
                        <a:spcAft>
                          <a:spcPts val="0"/>
                        </a:spcAft>
                        <a:buFont typeface="Arial"/>
                        <a:buChar char="•"/>
                      </a:pPr>
                      <a:r>
                        <a:rPr lang="en-GB" sz="1600" b="1">
                          <a:solidFill>
                            <a:srgbClr val="7030A0"/>
                          </a:solidFill>
                        </a:rPr>
                        <a:t>Transformation</a:t>
                      </a:r>
                      <a:r>
                        <a:rPr lang="en-GB" sz="1600"/>
                        <a:t> – turn a piece of text into a simple image/turn an image into a description.</a:t>
                      </a:r>
                    </a:p>
                    <a:p>
                      <a:pPr marL="285750" marR="0" lvl="0" indent="-285750" algn="l">
                        <a:lnSpc>
                          <a:spcPct val="100000"/>
                        </a:lnSpc>
                        <a:spcBef>
                          <a:spcPts val="0"/>
                        </a:spcBef>
                        <a:spcAft>
                          <a:spcPts val="0"/>
                        </a:spcAft>
                        <a:buFont typeface="Arial"/>
                        <a:buChar char="•"/>
                      </a:pPr>
                      <a:endParaRPr lang="en-GB" sz="1600"/>
                    </a:p>
                    <a:p>
                      <a:pPr marL="285750" marR="0" lvl="0" indent="-285750" algn="l">
                        <a:lnSpc>
                          <a:spcPct val="100000"/>
                        </a:lnSpc>
                        <a:spcBef>
                          <a:spcPts val="0"/>
                        </a:spcBef>
                        <a:spcAft>
                          <a:spcPts val="0"/>
                        </a:spcAft>
                        <a:buFont typeface="Arial"/>
                        <a:buChar char="•"/>
                      </a:pPr>
                      <a:r>
                        <a:rPr lang="en-GB" sz="1600" b="1">
                          <a:solidFill>
                            <a:srgbClr val="7030A0"/>
                          </a:solidFill>
                        </a:rPr>
                        <a:t>Connections Map</a:t>
                      </a:r>
                      <a:r>
                        <a:rPr lang="en-GB" sz="1600"/>
                        <a:t> – make links between the given words and explain how they link.</a:t>
                      </a:r>
                    </a:p>
                    <a:p>
                      <a:pPr marL="285750" marR="0" lvl="0" indent="-285750" algn="l">
                        <a:lnSpc>
                          <a:spcPct val="100000"/>
                        </a:lnSpc>
                        <a:spcBef>
                          <a:spcPts val="0"/>
                        </a:spcBef>
                        <a:spcAft>
                          <a:spcPts val="0"/>
                        </a:spcAft>
                        <a:buFont typeface="Arial"/>
                        <a:buChar char="•"/>
                      </a:pPr>
                      <a:endParaRPr lang="en-GB" sz="1600"/>
                    </a:p>
                    <a:p>
                      <a:pPr marL="285750" marR="0" lvl="0" indent="-285750" algn="l">
                        <a:lnSpc>
                          <a:spcPct val="100000"/>
                        </a:lnSpc>
                        <a:spcBef>
                          <a:spcPts val="0"/>
                        </a:spcBef>
                        <a:spcAft>
                          <a:spcPts val="0"/>
                        </a:spcAft>
                        <a:buFont typeface="Arial"/>
                        <a:buChar char="•"/>
                      </a:pPr>
                      <a:r>
                        <a:rPr lang="en-GB" sz="1600" b="1">
                          <a:solidFill>
                            <a:srgbClr val="7030A0"/>
                          </a:solidFill>
                        </a:rPr>
                        <a:t>Triangle</a:t>
                      </a:r>
                      <a:r>
                        <a:rPr lang="en-GB" sz="1600"/>
                        <a:t> – rank order the given subject from best to worst, first to last, etc.</a:t>
                      </a:r>
                    </a:p>
                    <a:p>
                      <a:pPr marL="285750" marR="0" lvl="0" indent="-285750" algn="l">
                        <a:lnSpc>
                          <a:spcPct val="100000"/>
                        </a:lnSpc>
                        <a:spcBef>
                          <a:spcPts val="0"/>
                        </a:spcBef>
                        <a:spcAft>
                          <a:spcPts val="0"/>
                        </a:spcAft>
                        <a:buFont typeface="Arial"/>
                        <a:buChar char="•"/>
                      </a:pPr>
                      <a:endParaRPr lang="en-GB" sz="1600"/>
                    </a:p>
                    <a:p>
                      <a:pPr marL="285750" marR="0" lvl="0" indent="-285750" algn="l">
                        <a:lnSpc>
                          <a:spcPct val="100000"/>
                        </a:lnSpc>
                        <a:spcBef>
                          <a:spcPts val="0"/>
                        </a:spcBef>
                        <a:spcAft>
                          <a:spcPts val="0"/>
                        </a:spcAft>
                        <a:buFont typeface="Arial"/>
                        <a:buChar char="•"/>
                      </a:pPr>
                      <a:r>
                        <a:rPr lang="en-GB" sz="1600" b="1">
                          <a:solidFill>
                            <a:srgbClr val="7030A0"/>
                          </a:solidFill>
                        </a:rPr>
                        <a:t>Link to learning</a:t>
                      </a:r>
                      <a:r>
                        <a:rPr lang="en-GB" sz="1600"/>
                        <a:t> – identify the task that links to a previous English lesson and explain the link.</a:t>
                      </a:r>
                    </a:p>
                    <a:p>
                      <a:pPr marL="0" marR="0" lvl="0" indent="0" algn="l">
                        <a:lnSpc>
                          <a:spcPct val="100000"/>
                        </a:lnSpc>
                        <a:spcBef>
                          <a:spcPts val="0"/>
                        </a:spcBef>
                        <a:spcAft>
                          <a:spcPts val="0"/>
                        </a:spcAft>
                        <a:buNone/>
                      </a:pPr>
                      <a:endParaRPr lang="en-GB" sz="1600"/>
                    </a:p>
                    <a:p>
                      <a:endParaRPr lang="en-GB" sz="1600"/>
                    </a:p>
                    <a:p>
                      <a:endParaRPr lang="en-GB" sz="1600" baseline="0"/>
                    </a:p>
                    <a:p>
                      <a:endParaRPr lang="en-GB" sz="1600"/>
                    </a:p>
                  </a:txBody>
                  <a:tcPr/>
                </a:tc>
                <a:extLst>
                  <a:ext uri="{0D108BD9-81ED-4DB2-BD59-A6C34878D82A}">
                    <a16:rowId xmlns:a16="http://schemas.microsoft.com/office/drawing/2014/main" val="765756520"/>
                  </a:ext>
                </a:extLst>
              </a:tr>
              <a:tr h="2884795">
                <a:tc>
                  <a:txBody>
                    <a:bodyPr/>
                    <a:lstStyle/>
                    <a:p>
                      <a:pPr lvl="0">
                        <a:buNone/>
                      </a:pPr>
                      <a:r>
                        <a:rPr lang="en-GB" sz="1600" b="1" i="1" baseline="0"/>
                        <a:t>Key terms:</a:t>
                      </a:r>
                    </a:p>
                    <a:p>
                      <a:pPr lvl="0">
                        <a:buNone/>
                      </a:pPr>
                      <a:endParaRPr lang="en-GB" sz="1600" b="1" baseline="0"/>
                    </a:p>
                    <a:p>
                      <a:pPr lvl="0">
                        <a:buNone/>
                      </a:pPr>
                      <a:r>
                        <a:rPr lang="en-GB" sz="1600" b="1" baseline="0">
                          <a:solidFill>
                            <a:srgbClr val="00B050"/>
                          </a:solidFill>
                        </a:rPr>
                        <a:t>Infer</a:t>
                      </a:r>
                      <a:r>
                        <a:rPr lang="en-GB" sz="1600" b="0" baseline="0"/>
                        <a:t> – this means to read between the lines and make sensible guesses based on the evidence in the text.</a:t>
                      </a:r>
                    </a:p>
                    <a:p>
                      <a:pPr lvl="0">
                        <a:buNone/>
                      </a:pPr>
                      <a:endParaRPr lang="en-GB" sz="1600" b="0" baseline="0"/>
                    </a:p>
                    <a:p>
                      <a:pPr lvl="0">
                        <a:buNone/>
                      </a:pPr>
                      <a:r>
                        <a:rPr lang="en-GB" sz="1600" b="1" baseline="0">
                          <a:solidFill>
                            <a:srgbClr val="FF0000"/>
                          </a:solidFill>
                        </a:rPr>
                        <a:t>Analyse</a:t>
                      </a:r>
                      <a:r>
                        <a:rPr lang="en-GB" sz="1600" b="0" baseline="0"/>
                        <a:t> – this means your child will need to work out the effect or impact of the writers' language choices.</a:t>
                      </a:r>
                    </a:p>
                    <a:p>
                      <a:pPr lvl="0">
                        <a:buNone/>
                      </a:pPr>
                      <a:endParaRPr lang="en-GB" sz="1600" b="0" baseline="0"/>
                    </a:p>
                    <a:p>
                      <a:pPr lvl="0">
                        <a:buNone/>
                      </a:pPr>
                      <a:r>
                        <a:rPr lang="en-GB" sz="1600" b="1" baseline="0">
                          <a:solidFill>
                            <a:srgbClr val="00B0F0"/>
                          </a:solidFill>
                        </a:rPr>
                        <a:t>Listing</a:t>
                      </a:r>
                      <a:r>
                        <a:rPr lang="en-GB" sz="1600" b="0" baseline="0"/>
                        <a:t> – Pupils will need to select four key details from the text based on the question focus.</a:t>
                      </a:r>
                    </a:p>
                  </a:txBody>
                  <a:tcPr/>
                </a:tc>
                <a:tc>
                  <a:txBody>
                    <a:bodyPr/>
                    <a:lstStyle/>
                    <a:p>
                      <a:pPr lvl="0">
                        <a:buNone/>
                      </a:pPr>
                      <a:r>
                        <a:rPr lang="en-GB" sz="1600" b="1" i="1" baseline="0"/>
                        <a:t>Example:</a:t>
                      </a:r>
                    </a:p>
                    <a:p>
                      <a:pPr lvl="0">
                        <a:buNone/>
                      </a:pPr>
                      <a:endParaRPr lang="en-GB" sz="1600" b="1" baseline="0"/>
                    </a:p>
                    <a:p>
                      <a:pPr lvl="0" algn="ctr">
                        <a:buNone/>
                      </a:pPr>
                      <a:r>
                        <a:rPr lang="en-GB" sz="1600" b="1" i="1" u="none" strike="noStrike" baseline="0" noProof="0">
                          <a:latin typeface="Calibri"/>
                        </a:rPr>
                        <a:t>The cat fell heavily onto the mat.</a:t>
                      </a:r>
                    </a:p>
                    <a:p>
                      <a:pPr lvl="0">
                        <a:buNone/>
                      </a:pPr>
                      <a:endParaRPr lang="en-GB" sz="1600" b="0" i="0" u="none" strike="noStrike" baseline="0" noProof="0">
                        <a:latin typeface="Calibri"/>
                      </a:endParaRPr>
                    </a:p>
                    <a:p>
                      <a:pPr lvl="0">
                        <a:buNone/>
                      </a:pPr>
                      <a:r>
                        <a:rPr lang="en-GB" sz="1600" b="0" i="0" u="none" strike="noStrike" baseline="0" noProof="0">
                          <a:latin typeface="Calibri"/>
                        </a:rPr>
                        <a:t>What is this technique? </a:t>
                      </a:r>
                      <a:r>
                        <a:rPr lang="en-GB" sz="1600" b="0" i="0" u="sng" strike="noStrike" baseline="0" noProof="0">
                          <a:solidFill>
                            <a:schemeClr val="accent2"/>
                          </a:solidFill>
                          <a:latin typeface="Calibri"/>
                        </a:rPr>
                        <a:t>adverb</a:t>
                      </a:r>
                      <a:endParaRPr lang="en-US" sz="1600" b="0" i="0" u="sng" strike="noStrike" baseline="0" noProof="0">
                        <a:solidFill>
                          <a:schemeClr val="accent2"/>
                        </a:solidFill>
                        <a:latin typeface="Calibri"/>
                      </a:endParaRPr>
                    </a:p>
                    <a:p>
                      <a:pPr lvl="0">
                        <a:buNone/>
                      </a:pPr>
                      <a:endParaRPr lang="en-GB" sz="1600" b="0" i="0" u="none" strike="noStrike" baseline="0" noProof="0">
                        <a:latin typeface="Calibri"/>
                      </a:endParaRPr>
                    </a:p>
                    <a:p>
                      <a:pPr lvl="0">
                        <a:buNone/>
                      </a:pPr>
                      <a:r>
                        <a:rPr lang="en-GB" sz="1600" b="0" i="0" u="none" strike="noStrike" baseline="0" noProof="0">
                          <a:latin typeface="Calibri"/>
                        </a:rPr>
                        <a:t>Challenge: what is the effect?</a:t>
                      </a:r>
                      <a:endParaRPr lang="en-GB"/>
                    </a:p>
                    <a:p>
                      <a:pPr lvl="0">
                        <a:buNone/>
                      </a:pPr>
                      <a:r>
                        <a:rPr lang="en-GB" sz="1600" b="0" i="0" u="sng" strike="noStrike" baseline="0" noProof="0">
                          <a:solidFill>
                            <a:schemeClr val="accent2"/>
                          </a:solidFill>
                          <a:latin typeface="Calibri"/>
                        </a:rPr>
                        <a:t>The word heavily makes me imagine a very tired cat, who cannot walk any further. The fact that the cat fell, rather than sat or lay, suggests that it had no control over lowering its body, and the word heavily reinforces this lack of control.</a:t>
                      </a:r>
                    </a:p>
                  </a:txBody>
                  <a:tcPr/>
                </a:tc>
                <a:tc vMerge="1">
                  <a:txBody>
                    <a:bodyPr/>
                    <a:lstStyle/>
                    <a:p>
                      <a:endParaRPr lang="en-US"/>
                    </a:p>
                  </a:txBody>
                  <a:tcPr/>
                </a:tc>
                <a:extLst>
                  <a:ext uri="{0D108BD9-81ED-4DB2-BD59-A6C34878D82A}">
                    <a16:rowId xmlns:a16="http://schemas.microsoft.com/office/drawing/2014/main" val="628249912"/>
                  </a:ext>
                </a:extLst>
              </a:tr>
            </a:tbl>
          </a:graphicData>
        </a:graphic>
      </p:graphicFrame>
      <p:sp>
        <p:nvSpPr>
          <p:cNvPr id="2" name="Oval 1">
            <a:extLst>
              <a:ext uri="{FF2B5EF4-FFF2-40B4-BE49-F238E27FC236}">
                <a16:creationId xmlns:a16="http://schemas.microsoft.com/office/drawing/2014/main" id="{1403A37A-7CD0-4549-9079-7E442BAE132F}"/>
              </a:ext>
            </a:extLst>
          </p:cNvPr>
          <p:cNvSpPr/>
          <p:nvPr/>
        </p:nvSpPr>
        <p:spPr>
          <a:xfrm>
            <a:off x="5589444" y="3930147"/>
            <a:ext cx="736249" cy="445270"/>
          </a:xfrm>
          <a:prstGeom prst="ellipse">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3" name="Arrow: Down 2">
            <a:extLst>
              <a:ext uri="{FF2B5EF4-FFF2-40B4-BE49-F238E27FC236}">
                <a16:creationId xmlns:a16="http://schemas.microsoft.com/office/drawing/2014/main" id="{AFC6433D-CCE9-42DE-B60E-8C7C29BA8F9D}"/>
              </a:ext>
            </a:extLst>
          </p:cNvPr>
          <p:cNvSpPr/>
          <p:nvPr/>
        </p:nvSpPr>
        <p:spPr>
          <a:xfrm>
            <a:off x="3567684" y="3198588"/>
            <a:ext cx="488830" cy="733245"/>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9E5FB28C-322A-4DA8-9075-07380FBF8807}"/>
              </a:ext>
            </a:extLst>
          </p:cNvPr>
          <p:cNvSpPr/>
          <p:nvPr/>
        </p:nvSpPr>
        <p:spPr>
          <a:xfrm>
            <a:off x="7558838" y="3235969"/>
            <a:ext cx="488830" cy="733245"/>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
            <a:extLst>
              <a:ext uri="{FF2B5EF4-FFF2-40B4-BE49-F238E27FC236}">
                <a16:creationId xmlns:a16="http://schemas.microsoft.com/office/drawing/2014/main" id="{E536E158-B961-DCA6-C5DF-1C57DB1B56F1}"/>
              </a:ext>
            </a:extLst>
          </p:cNvPr>
          <p:cNvSpPr txBox="1"/>
          <p:nvPr/>
        </p:nvSpPr>
        <p:spPr>
          <a:xfrm>
            <a:off x="8047668" y="5415670"/>
            <a:ext cx="3957635" cy="1323439"/>
          </a:xfrm>
          <a:prstGeom prst="rect">
            <a:avLst/>
          </a:prstGeom>
          <a:solidFill>
            <a:schemeClr val="bg2"/>
          </a:solidFill>
          <a:ln>
            <a:solidFill>
              <a:schemeClr val="tx1"/>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ea typeface="Calibri"/>
                <a:cs typeface="Calibri"/>
              </a:rPr>
              <a:t>Revising the Curriculum: </a:t>
            </a:r>
          </a:p>
          <a:p>
            <a:r>
              <a:rPr lang="en-GB" sz="1600">
                <a:ea typeface="Calibri"/>
                <a:cs typeface="Calibri"/>
              </a:rPr>
              <a:t>Pupils have 3 tasks that are closely linked to securing the knowledge from their Knowledge Books. Knowledge Book pages are specified to go with the task. </a:t>
            </a:r>
          </a:p>
        </p:txBody>
      </p:sp>
    </p:spTree>
    <p:extLst>
      <p:ext uri="{BB962C8B-B14F-4D97-AF65-F5344CB8AC3E}">
        <p14:creationId xmlns:p14="http://schemas.microsoft.com/office/powerpoint/2010/main" val="4111878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00" y="114300"/>
            <a:ext cx="11836400" cy="393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a:t>Year 9 English Weekly Homework						Autumn 1.1</a:t>
            </a:r>
          </a:p>
        </p:txBody>
      </p:sp>
      <p:graphicFrame>
        <p:nvGraphicFramePr>
          <p:cNvPr id="5" name="Table 4"/>
          <p:cNvGraphicFramePr>
            <a:graphicFrameLocks noGrp="1"/>
          </p:cNvGraphicFramePr>
          <p:nvPr>
            <p:extLst>
              <p:ext uri="{D42A27DB-BD31-4B8C-83A1-F6EECF244321}">
                <p14:modId xmlns:p14="http://schemas.microsoft.com/office/powerpoint/2010/main" val="1961549138"/>
              </p:ext>
            </p:extLst>
          </p:nvPr>
        </p:nvGraphicFramePr>
        <p:xfrm>
          <a:off x="165100" y="605366"/>
          <a:ext cx="11836401" cy="6084468"/>
        </p:xfrm>
        <a:graphic>
          <a:graphicData uri="http://schemas.openxmlformats.org/drawingml/2006/table">
            <a:tbl>
              <a:tblPr firstRow="1" bandRow="1">
                <a:tableStyleId>{5940675A-B579-460E-94D1-54222C63F5DA}</a:tableStyleId>
              </a:tblPr>
              <a:tblGrid>
                <a:gridCol w="3945467">
                  <a:extLst>
                    <a:ext uri="{9D8B030D-6E8A-4147-A177-3AD203B41FA5}">
                      <a16:colId xmlns:a16="http://schemas.microsoft.com/office/drawing/2014/main" val="165332826"/>
                    </a:ext>
                  </a:extLst>
                </a:gridCol>
                <a:gridCol w="3945467">
                  <a:extLst>
                    <a:ext uri="{9D8B030D-6E8A-4147-A177-3AD203B41FA5}">
                      <a16:colId xmlns:a16="http://schemas.microsoft.com/office/drawing/2014/main" val="3332211594"/>
                    </a:ext>
                  </a:extLst>
                </a:gridCol>
                <a:gridCol w="3945467">
                  <a:extLst>
                    <a:ext uri="{9D8B030D-6E8A-4147-A177-3AD203B41FA5}">
                      <a16:colId xmlns:a16="http://schemas.microsoft.com/office/drawing/2014/main" val="374417020"/>
                    </a:ext>
                  </a:extLst>
                </a:gridCol>
              </a:tblGrid>
              <a:tr h="2579268">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600" b="1" i="1"/>
                        <a:t>Spelling:</a:t>
                      </a:r>
                      <a:r>
                        <a:rPr lang="en-GB" sz="1600" b="1" i="1" baseline="0"/>
                        <a:t> prefix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baseline="0"/>
                        <a:t>The ‘in-’ prefix can be put in front of words to mean ‘not or without’ – equality becomes inequality.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baseline="0"/>
                        <a:t>Add the prefix ‘in-’ to the below words. Beware, there are some words that you won’t be able to use it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baseline="0"/>
                        <a:t>appropriate -  accurate – legal – regular – important – decisive -  direct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2. Grammar and punctuation</a:t>
                      </a:r>
                      <a:endParaRPr lang="en-GB" sz="160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Add the apostrophe: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p>
                    <a:p>
                      <a:endParaRPr lang="en-GB" sz="1600"/>
                    </a:p>
                    <a:p>
                      <a:r>
                        <a:rPr lang="en-GB" sz="2000"/>
                        <a:t>The </a:t>
                      </a:r>
                      <a:r>
                        <a:rPr lang="en-GB" sz="2000" err="1"/>
                        <a:t>childs</a:t>
                      </a:r>
                      <a:r>
                        <a:rPr lang="en-GB" sz="2000" baseline="0"/>
                        <a:t> lunch is delicious; </a:t>
                      </a:r>
                      <a:r>
                        <a:rPr lang="en-GB" sz="2000" baseline="0" err="1"/>
                        <a:t>hes</a:t>
                      </a:r>
                      <a:r>
                        <a:rPr lang="en-GB" sz="2000" baseline="0"/>
                        <a:t> grateful to him parents for it.</a:t>
                      </a:r>
                      <a:endParaRPr lang="en-GB"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3. 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What</a:t>
                      </a:r>
                      <a:r>
                        <a:rPr lang="en-GB" sz="1600" baseline="0"/>
                        <a:t> is the meaning of this word?</a:t>
                      </a:r>
                    </a:p>
                    <a:p>
                      <a:r>
                        <a:rPr lang="en-GB" sz="1600" b="1" i="1"/>
                        <a:t>Marginalisation</a:t>
                      </a:r>
                      <a:endParaRPr lang="en-GB" sz="1600"/>
                    </a:p>
                    <a:p>
                      <a:r>
                        <a:rPr lang="en-GB" sz="1600"/>
                        <a:t>Definition</a:t>
                      </a:r>
                      <a:r>
                        <a:rPr lang="en-GB" sz="1600" baseline="0"/>
                        <a:t> ____________________________ __________________________________________________________________________</a:t>
                      </a:r>
                    </a:p>
                    <a:p>
                      <a:r>
                        <a:rPr lang="en-GB" sz="1600" baseline="0"/>
                        <a:t>Does it have positive or negative connotations?___________________________________________________________________________________________________</a:t>
                      </a:r>
                      <a:endParaRPr lang="en-GB" sz="1600"/>
                    </a:p>
                  </a:txBody>
                  <a:tcPr/>
                </a:tc>
                <a:extLst>
                  <a:ext uri="{0D108BD9-81ED-4DB2-BD59-A6C34878D82A}">
                    <a16:rowId xmlns:a16="http://schemas.microsoft.com/office/drawing/2014/main" val="3075240843"/>
                  </a:ext>
                </a:extLst>
              </a:tr>
              <a:tr h="3410608">
                <a:tc>
                  <a:txBody>
                    <a:bodyPr/>
                    <a:lstStyle/>
                    <a:p>
                      <a:r>
                        <a:rPr lang="en-GB" sz="1600" b="1" i="1"/>
                        <a:t>4.</a:t>
                      </a:r>
                      <a:r>
                        <a:rPr lang="en-GB" sz="1600" b="1" i="1" baseline="0"/>
                        <a:t> Reading Comprehension</a:t>
                      </a:r>
                    </a:p>
                    <a:p>
                      <a:r>
                        <a:rPr lang="en-GB" sz="1600" baseline="0"/>
                        <a:t>What can you infer about the place and people from this extract?</a:t>
                      </a:r>
                    </a:p>
                    <a:p>
                      <a:endParaRPr lang="en-GB" sz="16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 sun was still red and large: the sky above cloudless, and light blue glaze poured over baking clay: but close over the ground a dirty grey haze hovered. As they followed the lane towards the sea they came to a place where, yesterday, a fair-sized spring had bubbled up by the roadside. Now it was dry. </a:t>
                      </a:r>
                      <a:r>
                        <a:rPr lang="en-GB" sz="1600" kern="1200">
                          <a:solidFill>
                            <a:schemeClr val="tx1"/>
                          </a:solidFill>
                          <a:effectLst/>
                          <a:latin typeface="+mn-lt"/>
                          <a:ea typeface="+mn-ea"/>
                          <a:cs typeface="+mn-cs"/>
                        </a:rPr>
                        <a:t>_________________________________________________________________________________________________________________________________________________________________________________________</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5. Technique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p>
                    <a:p>
                      <a:r>
                        <a:rPr lang="en-GB" sz="1600" b="1" i="1" baseline="0"/>
                        <a:t>Holding a grudge is like holding a burning piece of coal.</a:t>
                      </a:r>
                    </a:p>
                    <a:p>
                      <a:endParaRPr lang="en-GB" sz="1600" baseline="0"/>
                    </a:p>
                    <a:p>
                      <a:r>
                        <a:rPr lang="en-GB" sz="1600" baseline="0"/>
                        <a:t>What is this technique? ____________</a:t>
                      </a:r>
                    </a:p>
                    <a:p>
                      <a:endParaRPr lang="en-GB" sz="1600" baseline="0"/>
                    </a:p>
                    <a:p>
                      <a:r>
                        <a:rPr lang="en-GB" sz="1600" b="1" baseline="0"/>
                        <a:t>Challenge: </a:t>
                      </a:r>
                      <a:r>
                        <a:rPr lang="en-GB" sz="1600" baseline="0"/>
                        <a:t>what is the effect? ______________________________________________________________________________________________________________________________________________________________________________________________________________________________</a:t>
                      </a:r>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6. 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a:t>Write a 4 sentence description of your first few weeks back to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p>
                    <a:p>
                      <a:r>
                        <a:rPr lang="en-GB" sz="1600" baseline="0"/>
                        <a:t>____________________________________ ______________________________________________________________________________________________________________________________________________________________________________________________________________________________</a:t>
                      </a:r>
                      <a:endParaRPr lang="en-GB" sz="160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a:t>_______________________________________________________________________________________________________________</a:t>
                      </a:r>
                      <a:endParaRPr lang="en-GB" sz="1600"/>
                    </a:p>
                  </a:txBody>
                  <a:tcPr/>
                </a:tc>
                <a:extLst>
                  <a:ext uri="{0D108BD9-81ED-4DB2-BD59-A6C34878D82A}">
                    <a16:rowId xmlns:a16="http://schemas.microsoft.com/office/drawing/2014/main" val="765756520"/>
                  </a:ext>
                </a:extLst>
              </a:tr>
            </a:tbl>
          </a:graphicData>
        </a:graphic>
      </p:graphicFrame>
    </p:spTree>
    <p:extLst>
      <p:ext uri="{BB962C8B-B14F-4D97-AF65-F5344CB8AC3E}">
        <p14:creationId xmlns:p14="http://schemas.microsoft.com/office/powerpoint/2010/main" val="347068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311970-1A6E-49C1-A4D1-C09DC80A8B06}"/>
              </a:ext>
            </a:extLst>
          </p:cNvPr>
          <p:cNvSpPr/>
          <p:nvPr/>
        </p:nvSpPr>
        <p:spPr>
          <a:xfrm>
            <a:off x="165100" y="65908"/>
            <a:ext cx="11836400" cy="393700"/>
          </a:xfrm>
          <a:prstGeom prst="rect">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a:t>Year 9 English Weekly Homework                                                                             Autumn 1.1    Revising the curriculum </a:t>
            </a:r>
          </a:p>
        </p:txBody>
      </p:sp>
      <p:graphicFrame>
        <p:nvGraphicFramePr>
          <p:cNvPr id="3" name="Table 2">
            <a:extLst>
              <a:ext uri="{FF2B5EF4-FFF2-40B4-BE49-F238E27FC236}">
                <a16:creationId xmlns:a16="http://schemas.microsoft.com/office/drawing/2014/main" id="{1BF21BDA-1BA1-4801-A02A-F9272FE3DA90}"/>
              </a:ext>
            </a:extLst>
          </p:cNvPr>
          <p:cNvGraphicFramePr>
            <a:graphicFrameLocks noGrp="1"/>
          </p:cNvGraphicFramePr>
          <p:nvPr>
            <p:extLst>
              <p:ext uri="{D42A27DB-BD31-4B8C-83A1-F6EECF244321}">
                <p14:modId xmlns:p14="http://schemas.microsoft.com/office/powerpoint/2010/main" val="90567677"/>
              </p:ext>
            </p:extLst>
          </p:nvPr>
        </p:nvGraphicFramePr>
        <p:xfrm>
          <a:off x="165100" y="605366"/>
          <a:ext cx="11836401" cy="6309360"/>
        </p:xfrm>
        <a:graphic>
          <a:graphicData uri="http://schemas.openxmlformats.org/drawingml/2006/table">
            <a:tbl>
              <a:tblPr firstRow="1" bandRow="1">
                <a:tableStyleId>{5940675A-B579-460E-94D1-54222C63F5DA}</a:tableStyleId>
              </a:tblPr>
              <a:tblGrid>
                <a:gridCol w="3945467">
                  <a:extLst>
                    <a:ext uri="{9D8B030D-6E8A-4147-A177-3AD203B41FA5}">
                      <a16:colId xmlns:a16="http://schemas.microsoft.com/office/drawing/2014/main" val="165332826"/>
                    </a:ext>
                  </a:extLst>
                </a:gridCol>
                <a:gridCol w="3945467">
                  <a:extLst>
                    <a:ext uri="{9D8B030D-6E8A-4147-A177-3AD203B41FA5}">
                      <a16:colId xmlns:a16="http://schemas.microsoft.com/office/drawing/2014/main" val="3332211594"/>
                    </a:ext>
                  </a:extLst>
                </a:gridCol>
                <a:gridCol w="3945467">
                  <a:extLst>
                    <a:ext uri="{9D8B030D-6E8A-4147-A177-3AD203B41FA5}">
                      <a16:colId xmlns:a16="http://schemas.microsoft.com/office/drawing/2014/main" val="374417020"/>
                    </a:ext>
                  </a:extLst>
                </a:gridCol>
              </a:tblGrid>
              <a:tr h="5989876">
                <a:tc>
                  <a:txBody>
                    <a:bodyPr/>
                    <a:lstStyle/>
                    <a:p>
                      <a:pPr marL="0" marR="0" lvl="0" indent="0" algn="l" rtl="0" eaLnBrk="1" fontAlgn="auto" latinLnBrk="0" hangingPunct="1">
                        <a:lnSpc>
                          <a:spcPct val="100000"/>
                        </a:lnSpc>
                        <a:spcBef>
                          <a:spcPts val="0"/>
                        </a:spcBef>
                        <a:spcAft>
                          <a:spcPts val="0"/>
                        </a:spcAft>
                        <a:buClrTx/>
                        <a:buSzTx/>
                        <a:buFontTx/>
                        <a:buNone/>
                      </a:pPr>
                      <a:r>
                        <a:rPr lang="en-GB" sz="1400" b="0" i="0" baseline="0" dirty="0">
                          <a:latin typeface="Arial"/>
                        </a:rPr>
                        <a:t>When you read Private Peaceful, you learned about the following themes:</a:t>
                      </a:r>
                    </a:p>
                    <a:p>
                      <a:pPr marL="0" marR="0" lvl="0" indent="0" algn="l">
                        <a:lnSpc>
                          <a:spcPct val="100000"/>
                        </a:lnSpc>
                        <a:spcBef>
                          <a:spcPts val="0"/>
                        </a:spcBef>
                        <a:spcAft>
                          <a:spcPts val="0"/>
                        </a:spcAft>
                        <a:buClrTx/>
                        <a:buSzTx/>
                        <a:buFontTx/>
                        <a:buNone/>
                      </a:pPr>
                      <a:endParaRPr lang="en-GB" sz="1400" b="0" i="0" baseline="0">
                        <a:latin typeface="Arial"/>
                      </a:endParaRPr>
                    </a:p>
                    <a:p>
                      <a:pPr marL="285750" marR="0" lvl="0" indent="-285750" algn="l">
                        <a:lnSpc>
                          <a:spcPct val="100000"/>
                        </a:lnSpc>
                        <a:spcBef>
                          <a:spcPts val="0"/>
                        </a:spcBef>
                        <a:spcAft>
                          <a:spcPts val="0"/>
                        </a:spcAft>
                        <a:buClrTx/>
                        <a:buSzTx/>
                        <a:buFont typeface="Arial"/>
                        <a:buChar char="•"/>
                      </a:pPr>
                      <a:r>
                        <a:rPr lang="en-GB" sz="1400" b="0" i="0" baseline="0" dirty="0">
                          <a:latin typeface="Arial"/>
                        </a:rPr>
                        <a:t>Family and Loyalty</a:t>
                      </a:r>
                    </a:p>
                    <a:p>
                      <a:pPr marL="285750" marR="0" lvl="0" indent="-285750" algn="l">
                        <a:lnSpc>
                          <a:spcPct val="100000"/>
                        </a:lnSpc>
                        <a:spcBef>
                          <a:spcPts val="0"/>
                        </a:spcBef>
                        <a:spcAft>
                          <a:spcPts val="0"/>
                        </a:spcAft>
                        <a:buClrTx/>
                        <a:buSzTx/>
                        <a:buFont typeface="Arial"/>
                        <a:buChar char="•"/>
                      </a:pPr>
                      <a:r>
                        <a:rPr lang="en-GB" sz="1400" b="0" i="0" baseline="0" dirty="0">
                          <a:latin typeface="Arial"/>
                        </a:rPr>
                        <a:t>Loss</a:t>
                      </a:r>
                    </a:p>
                    <a:p>
                      <a:pPr marL="285750" marR="0" lvl="0" indent="-285750" algn="l">
                        <a:lnSpc>
                          <a:spcPct val="100000"/>
                        </a:lnSpc>
                        <a:spcBef>
                          <a:spcPts val="0"/>
                        </a:spcBef>
                        <a:spcAft>
                          <a:spcPts val="0"/>
                        </a:spcAft>
                        <a:buClrTx/>
                        <a:buSzTx/>
                        <a:buFont typeface="Arial"/>
                        <a:buChar char="•"/>
                      </a:pPr>
                      <a:r>
                        <a:rPr lang="en-GB" sz="1400" b="0" i="0" baseline="0" dirty="0">
                          <a:latin typeface="Arial"/>
                        </a:rPr>
                        <a:t>Justice and Injustice</a:t>
                      </a:r>
                    </a:p>
                    <a:p>
                      <a:pPr marL="285750" marR="0" lvl="0" indent="-285750" algn="l">
                        <a:lnSpc>
                          <a:spcPct val="100000"/>
                        </a:lnSpc>
                        <a:spcBef>
                          <a:spcPts val="0"/>
                        </a:spcBef>
                        <a:spcAft>
                          <a:spcPts val="0"/>
                        </a:spcAft>
                        <a:buClrTx/>
                        <a:buSzTx/>
                        <a:buFont typeface="Arial"/>
                        <a:buChar char="•"/>
                      </a:pPr>
                      <a:endParaRPr lang="en-GB" sz="1400" b="0" i="0" baseline="0">
                        <a:latin typeface="Arial"/>
                      </a:endParaRPr>
                    </a:p>
                    <a:p>
                      <a:pPr marL="0" marR="0" lvl="0" indent="0" algn="l">
                        <a:lnSpc>
                          <a:spcPct val="100000"/>
                        </a:lnSpc>
                        <a:spcBef>
                          <a:spcPts val="0"/>
                        </a:spcBef>
                        <a:spcAft>
                          <a:spcPts val="0"/>
                        </a:spcAft>
                        <a:buClrTx/>
                        <a:buSzTx/>
                        <a:buNone/>
                      </a:pPr>
                      <a:r>
                        <a:rPr lang="en-GB" sz="1400" b="0" i="0" baseline="0" dirty="0">
                          <a:latin typeface="Arial"/>
                        </a:rPr>
                        <a:t>Choose one of these themes and explain how it links to the story of </a:t>
                      </a:r>
                      <a:r>
                        <a:rPr lang="en-GB" sz="1400" b="0" i="1" baseline="0" dirty="0" err="1">
                          <a:latin typeface="Arial"/>
                        </a:rPr>
                        <a:t>Of</a:t>
                      </a:r>
                      <a:r>
                        <a:rPr lang="en-GB" sz="1400" b="0" i="1" baseline="0" dirty="0">
                          <a:latin typeface="Arial"/>
                        </a:rPr>
                        <a:t> Mice and Men</a:t>
                      </a:r>
                      <a:r>
                        <a:rPr lang="en-GB" sz="1400" b="0" i="0" baseline="0" dirty="0">
                          <a:latin typeface="Arial"/>
                        </a:rPr>
                        <a:t> so far. Give examples from the book to support your ideas and use your knowledge book to help you.</a:t>
                      </a:r>
                    </a:p>
                    <a:p>
                      <a:pPr marL="0" marR="0" lvl="0" indent="0" algn="l">
                        <a:lnSpc>
                          <a:spcPct val="100000"/>
                        </a:lnSpc>
                        <a:spcBef>
                          <a:spcPts val="0"/>
                        </a:spcBef>
                        <a:spcAft>
                          <a:spcPts val="0"/>
                        </a:spcAft>
                        <a:buClrTx/>
                        <a:buSzTx/>
                        <a:buNone/>
                      </a:pPr>
                      <a:endParaRPr lang="en-GB" sz="1400" b="0" i="0" baseline="0">
                        <a:latin typeface="Arial"/>
                      </a:endParaRPr>
                    </a:p>
                    <a:p>
                      <a:pPr marL="0" marR="0" lvl="0" indent="0" algn="l">
                        <a:lnSpc>
                          <a:spcPct val="100000"/>
                        </a:lnSpc>
                        <a:spcBef>
                          <a:spcPts val="0"/>
                        </a:spcBef>
                        <a:spcAft>
                          <a:spcPts val="0"/>
                        </a:spcAft>
                        <a:buClrTx/>
                        <a:buSzTx/>
                        <a:buNone/>
                      </a:pPr>
                      <a:r>
                        <a:rPr lang="en-GB" sz="1400" b="0" i="0" baseline="0" dirty="0">
                          <a:latin typeface="Arial"/>
                        </a:rPr>
                        <a:t>Theme: ______________________________</a:t>
                      </a:r>
                    </a:p>
                    <a:p>
                      <a:pPr marL="0" marR="0" lvl="0" indent="0" algn="l">
                        <a:lnSpc>
                          <a:spcPct val="100000"/>
                        </a:lnSpc>
                        <a:spcBef>
                          <a:spcPts val="0"/>
                        </a:spcBef>
                        <a:spcAft>
                          <a:spcPts val="0"/>
                        </a:spcAft>
                        <a:buClrTx/>
                        <a:buSzTx/>
                        <a:buNone/>
                      </a:pPr>
                      <a:r>
                        <a:rPr lang="en-GB" sz="1400" b="0" i="0" baseline="0" dirty="0">
                          <a:latin typeface="Arial"/>
                        </a:rPr>
                        <a:t>This links to </a:t>
                      </a:r>
                      <a:r>
                        <a:rPr lang="en-GB" sz="1400" b="0" i="1" baseline="0" dirty="0">
                          <a:latin typeface="Arial"/>
                        </a:rPr>
                        <a:t>Of Mice and Men</a:t>
                      </a:r>
                      <a:r>
                        <a:rPr lang="en-GB" sz="1400" b="0" i="0" baseline="0" dirty="0">
                          <a:latin typeface="Arial"/>
                        </a:rPr>
                        <a:t> because...</a:t>
                      </a:r>
                    </a:p>
                    <a:p>
                      <a:pPr marL="0" marR="0" lvl="0" indent="0" algn="l">
                        <a:lnSpc>
                          <a:spcPct val="100000"/>
                        </a:lnSpc>
                        <a:spcBef>
                          <a:spcPts val="0"/>
                        </a:spcBef>
                        <a:spcAft>
                          <a:spcPts val="0"/>
                        </a:spcAft>
                        <a:buClrTx/>
                        <a:buSzTx/>
                        <a:buNone/>
                      </a:pPr>
                      <a:r>
                        <a:rPr lang="en-GB" sz="1800" b="1" i="0" u="none" strike="noStrike" baseline="0" noProof="0" dirty="0">
                          <a:solidFill>
                            <a:schemeClr val="tx1"/>
                          </a:solidFill>
                          <a:latin typeface="Aria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800" dirty="0">
                        <a:latin typeface="Arial"/>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dirty="0">
                          <a:latin typeface="Arial"/>
                        </a:rPr>
                        <a:t>When you were learning William Blake, you learned the following words. What do they mean? (Use Page 71 of your KB)</a:t>
                      </a:r>
                      <a:endParaRPr lang="en-GB" sz="1400" b="0" i="0" u="none" strike="noStrike" noProof="0" dirty="0">
                        <a:latin typeface="Arial"/>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dirty="0">
                          <a:latin typeface="Arial"/>
                        </a:rPr>
                        <a:t>During your study of Grammar, you learned about compound sentences. Using the definition below and your knowledge book (p.3), try creating 3 of your own compound sentences.</a:t>
                      </a:r>
                      <a:endParaRPr lang="en-US" dirty="0"/>
                    </a:p>
                    <a:p>
                      <a:pPr marL="0" marR="0" lvl="0" indent="0" algn="l">
                        <a:lnSpc>
                          <a:spcPct val="100000"/>
                        </a:lnSpc>
                        <a:spcBef>
                          <a:spcPts val="0"/>
                        </a:spcBef>
                        <a:spcAft>
                          <a:spcPts val="0"/>
                        </a:spcAft>
                        <a:buClrTx/>
                        <a:buSzTx/>
                        <a:buFontTx/>
                        <a:buNone/>
                      </a:pPr>
                      <a:endParaRPr lang="en-GB" sz="1400">
                        <a:latin typeface="Arial"/>
                      </a:endParaRPr>
                    </a:p>
                    <a:p>
                      <a:pPr marL="0" marR="0" lvl="0" indent="0" algn="l">
                        <a:lnSpc>
                          <a:spcPct val="100000"/>
                        </a:lnSpc>
                        <a:spcBef>
                          <a:spcPts val="0"/>
                        </a:spcBef>
                        <a:spcAft>
                          <a:spcPts val="0"/>
                        </a:spcAft>
                        <a:buClrTx/>
                        <a:buSzTx/>
                        <a:buFontTx/>
                        <a:buNone/>
                      </a:pPr>
                      <a:endParaRPr lang="en-GB" sz="1400">
                        <a:latin typeface="Arial"/>
                      </a:endParaRPr>
                    </a:p>
                  </a:txBody>
                  <a:tcPr/>
                </a:tc>
                <a:extLst>
                  <a:ext uri="{0D108BD9-81ED-4DB2-BD59-A6C34878D82A}">
                    <a16:rowId xmlns:a16="http://schemas.microsoft.com/office/drawing/2014/main" val="3075240843"/>
                  </a:ext>
                </a:extLst>
              </a:tr>
            </a:tbl>
          </a:graphicData>
        </a:graphic>
      </p:graphicFrame>
      <p:graphicFrame>
        <p:nvGraphicFramePr>
          <p:cNvPr id="6" name="Table 5">
            <a:extLst>
              <a:ext uri="{FF2B5EF4-FFF2-40B4-BE49-F238E27FC236}">
                <a16:creationId xmlns:a16="http://schemas.microsoft.com/office/drawing/2014/main" id="{E3CE664E-7304-F7B4-0A23-806A6BC43C22}"/>
              </a:ext>
            </a:extLst>
          </p:cNvPr>
          <p:cNvGraphicFramePr>
            <a:graphicFrameLocks noGrp="1"/>
          </p:cNvGraphicFramePr>
          <p:nvPr>
            <p:extLst>
              <p:ext uri="{D42A27DB-BD31-4B8C-83A1-F6EECF244321}">
                <p14:modId xmlns:p14="http://schemas.microsoft.com/office/powerpoint/2010/main" val="478019193"/>
              </p:ext>
            </p:extLst>
          </p:nvPr>
        </p:nvGraphicFramePr>
        <p:xfrm>
          <a:off x="4111924" y="1815141"/>
          <a:ext cx="3930050" cy="4936355"/>
        </p:xfrm>
        <a:graphic>
          <a:graphicData uri="http://schemas.openxmlformats.org/drawingml/2006/table">
            <a:tbl>
              <a:tblPr firstRow="1" bandRow="1">
                <a:tableStyleId>{9D7B26C5-4107-4FEC-AEDC-1716B250A1EF}</a:tableStyleId>
              </a:tblPr>
              <a:tblGrid>
                <a:gridCol w="1077186">
                  <a:extLst>
                    <a:ext uri="{9D8B030D-6E8A-4147-A177-3AD203B41FA5}">
                      <a16:colId xmlns:a16="http://schemas.microsoft.com/office/drawing/2014/main" val="3976995460"/>
                    </a:ext>
                  </a:extLst>
                </a:gridCol>
                <a:gridCol w="2852864">
                  <a:extLst>
                    <a:ext uri="{9D8B030D-6E8A-4147-A177-3AD203B41FA5}">
                      <a16:colId xmlns:a16="http://schemas.microsoft.com/office/drawing/2014/main" val="1999757395"/>
                    </a:ext>
                  </a:extLst>
                </a:gridCol>
              </a:tblGrid>
              <a:tr h="654823">
                <a:tc>
                  <a:txBody>
                    <a:bodyPr/>
                    <a:lstStyle/>
                    <a:p>
                      <a:pPr fontAlgn="base"/>
                      <a:r>
                        <a:rPr lang="en-GB" sz="1400">
                          <a:effectLst/>
                        </a:rPr>
                        <a:t>WORD​</a:t>
                      </a:r>
                    </a:p>
                  </a:txBody>
                  <a:tcPr/>
                </a:tc>
                <a:tc>
                  <a:txBody>
                    <a:bodyPr/>
                    <a:lstStyle/>
                    <a:p>
                      <a:pPr fontAlgn="base"/>
                      <a:r>
                        <a:rPr lang="en-GB" sz="1400">
                          <a:effectLst/>
                        </a:rPr>
                        <a:t>Write a sentence using the word</a:t>
                      </a:r>
                    </a:p>
                  </a:txBody>
                  <a:tcPr/>
                </a:tc>
                <a:extLst>
                  <a:ext uri="{0D108BD9-81ED-4DB2-BD59-A6C34878D82A}">
                    <a16:rowId xmlns:a16="http://schemas.microsoft.com/office/drawing/2014/main" val="3091744322"/>
                  </a:ext>
                </a:extLst>
              </a:tr>
              <a:tr h="772355">
                <a:tc>
                  <a:txBody>
                    <a:bodyPr/>
                    <a:lstStyle/>
                    <a:p>
                      <a:pPr fontAlgn="base"/>
                      <a:r>
                        <a:rPr lang="en-GB" sz="1400">
                          <a:effectLst/>
                        </a:rPr>
                        <a:t>Childhood​</a:t>
                      </a:r>
                    </a:p>
                  </a:txBody>
                  <a:tcPr/>
                </a:tc>
                <a:tc>
                  <a:txBody>
                    <a:bodyPr/>
                    <a:lstStyle/>
                    <a:p>
                      <a:pPr fontAlgn="base"/>
                      <a:endParaRPr lang="en-GB" sz="1400">
                        <a:effectLst/>
                      </a:endParaRPr>
                    </a:p>
                  </a:txBody>
                  <a:tcPr/>
                </a:tc>
                <a:extLst>
                  <a:ext uri="{0D108BD9-81ED-4DB2-BD59-A6C34878D82A}">
                    <a16:rowId xmlns:a16="http://schemas.microsoft.com/office/drawing/2014/main" val="2905167194"/>
                  </a:ext>
                </a:extLst>
              </a:tr>
              <a:tr h="772355">
                <a:tc>
                  <a:txBody>
                    <a:bodyPr/>
                    <a:lstStyle/>
                    <a:p>
                      <a:pPr fontAlgn="base"/>
                      <a:r>
                        <a:rPr lang="en-GB" sz="1400">
                          <a:effectLst/>
                        </a:rPr>
                        <a:t>Industrial​</a:t>
                      </a:r>
                    </a:p>
                  </a:txBody>
                  <a:tcPr/>
                </a:tc>
                <a:tc>
                  <a:txBody>
                    <a:bodyPr/>
                    <a:lstStyle/>
                    <a:p>
                      <a:pPr fontAlgn="base"/>
                      <a:endParaRPr lang="en-GB" sz="1400">
                        <a:effectLst/>
                      </a:endParaRPr>
                    </a:p>
                  </a:txBody>
                  <a:tcPr/>
                </a:tc>
                <a:extLst>
                  <a:ext uri="{0D108BD9-81ED-4DB2-BD59-A6C34878D82A}">
                    <a16:rowId xmlns:a16="http://schemas.microsoft.com/office/drawing/2014/main" val="3154484051"/>
                  </a:ext>
                </a:extLst>
              </a:tr>
              <a:tr h="772355">
                <a:tc>
                  <a:txBody>
                    <a:bodyPr/>
                    <a:lstStyle/>
                    <a:p>
                      <a:pPr fontAlgn="base"/>
                      <a:r>
                        <a:rPr lang="en-GB" sz="1400">
                          <a:effectLst/>
                        </a:rPr>
                        <a:t>Inequality​</a:t>
                      </a:r>
                    </a:p>
                  </a:txBody>
                  <a:tcPr/>
                </a:tc>
                <a:tc>
                  <a:txBody>
                    <a:bodyPr/>
                    <a:lstStyle/>
                    <a:p>
                      <a:pPr fontAlgn="base"/>
                      <a:endParaRPr lang="en-GB" sz="1400">
                        <a:effectLst/>
                      </a:endParaRPr>
                    </a:p>
                  </a:txBody>
                  <a:tcPr/>
                </a:tc>
                <a:extLst>
                  <a:ext uri="{0D108BD9-81ED-4DB2-BD59-A6C34878D82A}">
                    <a16:rowId xmlns:a16="http://schemas.microsoft.com/office/drawing/2014/main" val="1628029956"/>
                  </a:ext>
                </a:extLst>
              </a:tr>
              <a:tr h="856306">
                <a:tc>
                  <a:txBody>
                    <a:bodyPr/>
                    <a:lstStyle/>
                    <a:p>
                      <a:pPr fontAlgn="base"/>
                      <a:r>
                        <a:rPr lang="en-GB" sz="1400">
                          <a:effectLst/>
                        </a:rPr>
                        <a:t>Morality​</a:t>
                      </a:r>
                    </a:p>
                  </a:txBody>
                  <a:tcPr/>
                </a:tc>
                <a:tc>
                  <a:txBody>
                    <a:bodyPr/>
                    <a:lstStyle/>
                    <a:p>
                      <a:pPr fontAlgn="base"/>
                      <a:endParaRPr lang="en-GB" sz="1400">
                        <a:effectLst/>
                      </a:endParaRPr>
                    </a:p>
                  </a:txBody>
                  <a:tcPr/>
                </a:tc>
                <a:extLst>
                  <a:ext uri="{0D108BD9-81ED-4DB2-BD59-A6C34878D82A}">
                    <a16:rowId xmlns:a16="http://schemas.microsoft.com/office/drawing/2014/main" val="2579661090"/>
                  </a:ext>
                </a:extLst>
              </a:tr>
              <a:tr h="1108161">
                <a:tc>
                  <a:txBody>
                    <a:bodyPr/>
                    <a:lstStyle/>
                    <a:p>
                      <a:pPr fontAlgn="base"/>
                      <a:r>
                        <a:rPr lang="en-GB" sz="1400">
                          <a:effectLst/>
                        </a:rPr>
                        <a:t>Poverty​</a:t>
                      </a:r>
                    </a:p>
                  </a:txBody>
                  <a:tcPr/>
                </a:tc>
                <a:tc>
                  <a:txBody>
                    <a:bodyPr/>
                    <a:lstStyle/>
                    <a:p>
                      <a:pPr fontAlgn="base"/>
                      <a:endParaRPr lang="en-GB" sz="1400">
                        <a:effectLst/>
                      </a:endParaRPr>
                    </a:p>
                  </a:txBody>
                  <a:tcPr/>
                </a:tc>
                <a:extLst>
                  <a:ext uri="{0D108BD9-81ED-4DB2-BD59-A6C34878D82A}">
                    <a16:rowId xmlns:a16="http://schemas.microsoft.com/office/drawing/2014/main" val="3884424748"/>
                  </a:ext>
                </a:extLst>
              </a:tr>
            </a:tbl>
          </a:graphicData>
        </a:graphic>
      </p:graphicFrame>
      <p:pic>
        <p:nvPicPr>
          <p:cNvPr id="4" name="Picture 3" descr="A picture containing drawing, table&#10;&#10;Description generated with very high confidence">
            <a:extLst>
              <a:ext uri="{FF2B5EF4-FFF2-40B4-BE49-F238E27FC236}">
                <a16:creationId xmlns:a16="http://schemas.microsoft.com/office/drawing/2014/main" id="{F46ED1EE-C796-69CF-69BC-B8F2F189D6C3}"/>
              </a:ext>
            </a:extLst>
          </p:cNvPr>
          <p:cNvPicPr>
            <a:picLocks noChangeAspect="1"/>
          </p:cNvPicPr>
          <p:nvPr/>
        </p:nvPicPr>
        <p:blipFill>
          <a:blip r:embed="rId2"/>
          <a:stretch>
            <a:fillRect/>
          </a:stretch>
        </p:blipFill>
        <p:spPr>
          <a:xfrm>
            <a:off x="8143553" y="2112529"/>
            <a:ext cx="813860" cy="763886"/>
          </a:xfrm>
          <a:prstGeom prst="rect">
            <a:avLst/>
          </a:prstGeom>
          <a:ln>
            <a:solidFill>
              <a:schemeClr val="bg1"/>
            </a:solidFill>
          </a:ln>
        </p:spPr>
      </p:pic>
      <p:sp>
        <p:nvSpPr>
          <p:cNvPr id="5" name="Rounded Rectangle 4">
            <a:extLst>
              <a:ext uri="{FF2B5EF4-FFF2-40B4-BE49-F238E27FC236}">
                <a16:creationId xmlns:a16="http://schemas.microsoft.com/office/drawing/2014/main" id="{BF520226-19D3-5B35-CEC9-6A068A7FBAAD}"/>
              </a:ext>
            </a:extLst>
          </p:cNvPr>
          <p:cNvSpPr/>
          <p:nvPr/>
        </p:nvSpPr>
        <p:spPr>
          <a:xfrm>
            <a:off x="9032799" y="1827967"/>
            <a:ext cx="2761956" cy="1336413"/>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742950">
              <a:lnSpc>
                <a:spcPct val="150000"/>
              </a:lnSpc>
              <a:defRPr/>
            </a:pPr>
            <a:r>
              <a:rPr lang="en-US" sz="1200">
                <a:solidFill>
                  <a:srgbClr val="000000"/>
                </a:solidFill>
                <a:latin typeface="Arial"/>
                <a:cs typeface="Arial"/>
              </a:rPr>
              <a:t>A compound sentence contains two main clauses (like two simple sentences). These are joined with a conjunction: </a:t>
            </a:r>
            <a:r>
              <a:rPr lang="en-US" sz="1200" i="1">
                <a:solidFill>
                  <a:srgbClr val="000000"/>
                </a:solidFill>
                <a:latin typeface="Arial"/>
                <a:cs typeface="Arial"/>
              </a:rPr>
              <a:t>and, but, so, because</a:t>
            </a:r>
            <a:r>
              <a:rPr lang="en-US" sz="1200">
                <a:solidFill>
                  <a:srgbClr val="000000"/>
                </a:solidFill>
                <a:latin typeface="Arial"/>
                <a:cs typeface="Arial"/>
              </a:rPr>
              <a:t>.</a:t>
            </a:r>
          </a:p>
        </p:txBody>
      </p:sp>
      <p:sp>
        <p:nvSpPr>
          <p:cNvPr id="7" name="Rounded Rectangle 4">
            <a:extLst>
              <a:ext uri="{FF2B5EF4-FFF2-40B4-BE49-F238E27FC236}">
                <a16:creationId xmlns:a16="http://schemas.microsoft.com/office/drawing/2014/main" id="{90D8DCAB-3FB9-1760-A4EE-C748C355C652}"/>
              </a:ext>
            </a:extLst>
          </p:cNvPr>
          <p:cNvSpPr/>
          <p:nvPr/>
        </p:nvSpPr>
        <p:spPr>
          <a:xfrm>
            <a:off x="8198016" y="3280079"/>
            <a:ext cx="3597640" cy="3205468"/>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742950">
              <a:lnSpc>
                <a:spcPct val="150000"/>
              </a:lnSpc>
              <a:defRPr/>
            </a:pPr>
            <a:r>
              <a:rPr lang="en-GB" sz="1200" b="1" dirty="0">
                <a:solidFill>
                  <a:schemeClr val="tx1"/>
                </a:solidFill>
                <a:latin typeface="Arial"/>
                <a:ea typeface="+mn-lt"/>
                <a:cs typeface="Arial"/>
              </a:rPr>
              <a:t>Miss Kelly was tired, so she bought a large coffee.</a:t>
            </a:r>
          </a:p>
          <a:p>
            <a:pPr defTabSz="742950">
              <a:lnSpc>
                <a:spcPct val="150000"/>
              </a:lnSpc>
              <a:defRPr/>
            </a:pPr>
            <a:r>
              <a:rPr lang="en-GB" sz="1200" b="1" dirty="0">
                <a:solidFill>
                  <a:schemeClr val="tx1"/>
                </a:solidFill>
                <a:latin typeface="Arial"/>
                <a:cs typeface="Aria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en-GB" sz="1200" b="1" dirty="0">
                <a:latin typeface="Arial"/>
                <a:cs typeface="Arial"/>
              </a:rPr>
              <a:t>______________</a:t>
            </a:r>
          </a:p>
        </p:txBody>
      </p:sp>
    </p:spTree>
    <p:extLst>
      <p:ext uri="{BB962C8B-B14F-4D97-AF65-F5344CB8AC3E}">
        <p14:creationId xmlns:p14="http://schemas.microsoft.com/office/powerpoint/2010/main" val="1303290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00" y="114300"/>
            <a:ext cx="11836400" cy="393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a:t>Year 9 English Weekly Homework                                                                                                        Autumn 1.2</a:t>
            </a:r>
          </a:p>
        </p:txBody>
      </p:sp>
      <p:graphicFrame>
        <p:nvGraphicFramePr>
          <p:cNvPr id="5" name="Table 4"/>
          <p:cNvGraphicFramePr>
            <a:graphicFrameLocks noGrp="1"/>
          </p:cNvGraphicFramePr>
          <p:nvPr/>
        </p:nvGraphicFramePr>
        <p:xfrm>
          <a:off x="165100" y="605366"/>
          <a:ext cx="11836401" cy="6217920"/>
        </p:xfrm>
        <a:graphic>
          <a:graphicData uri="http://schemas.openxmlformats.org/drawingml/2006/table">
            <a:tbl>
              <a:tblPr firstRow="1" bandRow="1">
                <a:tableStyleId>{5940675A-B579-460E-94D1-54222C63F5DA}</a:tableStyleId>
              </a:tblPr>
              <a:tblGrid>
                <a:gridCol w="3945467">
                  <a:extLst>
                    <a:ext uri="{9D8B030D-6E8A-4147-A177-3AD203B41FA5}">
                      <a16:colId xmlns:a16="http://schemas.microsoft.com/office/drawing/2014/main" val="165332826"/>
                    </a:ext>
                  </a:extLst>
                </a:gridCol>
                <a:gridCol w="3945467">
                  <a:extLst>
                    <a:ext uri="{9D8B030D-6E8A-4147-A177-3AD203B41FA5}">
                      <a16:colId xmlns:a16="http://schemas.microsoft.com/office/drawing/2014/main" val="3332211594"/>
                    </a:ext>
                  </a:extLst>
                </a:gridCol>
                <a:gridCol w="3945467">
                  <a:extLst>
                    <a:ext uri="{9D8B030D-6E8A-4147-A177-3AD203B41FA5}">
                      <a16:colId xmlns:a16="http://schemas.microsoft.com/office/drawing/2014/main" val="374417020"/>
                    </a:ext>
                  </a:extLst>
                </a:gridCol>
              </a:tblGrid>
              <a:tr h="26388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1. Spelling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What</a:t>
                      </a:r>
                      <a:r>
                        <a:rPr lang="en-GB" sz="1600" baseline="0"/>
                        <a:t> is a prefix?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baseline="0"/>
                        <a:t>_______________________________________________________________________________________________________________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i="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baseline="0"/>
                        <a:t>Circle the prefixes where they are being used: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a:t>lifeless – unattended</a:t>
                      </a:r>
                      <a:r>
                        <a:rPr lang="en-GB" sz="2000" b="0" i="0" baseline="0"/>
                        <a:t> – disregard – thoughtless – inadequate – illegal</a:t>
                      </a:r>
                      <a:endParaRPr lang="en-GB" sz="2000" b="0" i="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2. Grammar and punctuation</a:t>
                      </a:r>
                      <a:endParaRPr lang="en-GB" sz="160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a:t>What is the function of a semi-colon? Look at the sentence below to help you explain: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kern="1200">
                          <a:solidFill>
                            <a:schemeClr val="tx1"/>
                          </a:solidFill>
                          <a:effectLst/>
                          <a:latin typeface="+mn-lt"/>
                          <a:ea typeface="+mn-ea"/>
                          <a:cs typeface="+mn-cs"/>
                        </a:rPr>
                        <a:t>I have a big test tomorrow; I can't go out tonight.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aseline="0"/>
                        <a:t>________________________________________________________________________________________________________________________________</a:t>
                      </a:r>
                      <a:endParaRPr lang="en-GB" sz="1800" b="0" i="0" kern="1200" baseline="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3. 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What</a:t>
                      </a:r>
                      <a:r>
                        <a:rPr lang="en-GB" sz="1600" baseline="0"/>
                        <a:t> is the meaning of this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aseline="0"/>
                    </a:p>
                    <a:p>
                      <a:r>
                        <a:rPr lang="en-GB" sz="1600" b="1" i="1"/>
                        <a:t>Patriarchy</a:t>
                      </a:r>
                    </a:p>
                    <a:p>
                      <a:endParaRPr lang="en-GB" sz="1600"/>
                    </a:p>
                    <a:p>
                      <a:r>
                        <a:rPr lang="en-GB" sz="1600"/>
                        <a:t>Type of word _______</a:t>
                      </a:r>
                    </a:p>
                    <a:p>
                      <a:endParaRPr lang="en-GB" sz="1600"/>
                    </a:p>
                    <a:p>
                      <a:r>
                        <a:rPr lang="en-GB" sz="1600"/>
                        <a:t>Definition</a:t>
                      </a:r>
                      <a:r>
                        <a:rPr lang="en-GB" sz="1600" baseline="0"/>
                        <a:t> ____________________________ __________________________________________________________________________</a:t>
                      </a:r>
                      <a:endParaRPr lang="en-GB" sz="1600"/>
                    </a:p>
                  </a:txBody>
                  <a:tcPr/>
                </a:tc>
                <a:extLst>
                  <a:ext uri="{0D108BD9-81ED-4DB2-BD59-A6C34878D82A}">
                    <a16:rowId xmlns:a16="http://schemas.microsoft.com/office/drawing/2014/main" val="3075240843"/>
                  </a:ext>
                </a:extLst>
              </a:tr>
              <a:tr h="3410608">
                <a:tc>
                  <a:txBody>
                    <a:bodyPr/>
                    <a:lstStyle/>
                    <a:p>
                      <a:r>
                        <a:rPr lang="en-GB" sz="1600" b="1" i="1"/>
                        <a:t>4.</a:t>
                      </a:r>
                      <a:r>
                        <a:rPr lang="en-GB" sz="1600" b="1" i="1" baseline="0"/>
                        <a:t> Reading Comprehension</a:t>
                      </a:r>
                    </a:p>
                    <a:p>
                      <a:r>
                        <a:rPr lang="en-GB" sz="1600"/>
                        <a:t>Suddenly she saw the house, tucked away behind the trees almost in the shadow of the hill. It was a bare earth house in the traditional style; brown mud walls, a few glassless windows, with a knee-height wall around the yard. </a:t>
                      </a:r>
                    </a:p>
                    <a:p>
                      <a:endParaRPr lang="en-GB" sz="1600" b="1" i="1" baseline="0"/>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baseline="0"/>
                        <a:t>List four things that you learn about the house:</a:t>
                      </a:r>
                      <a:endParaRPr lang="en-GB" sz="11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1____________________________________2____________________________________3____________________________________4____________________________________</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5. Technique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p>
                    <a:p>
                      <a:r>
                        <a:rPr lang="en-GB" sz="1600" b="1" i="1"/>
                        <a:t>Life</a:t>
                      </a:r>
                      <a:r>
                        <a:rPr lang="en-GB" sz="1600" b="1" i="1" baseline="0"/>
                        <a:t> is a rollercoaster</a:t>
                      </a:r>
                      <a:r>
                        <a:rPr lang="en-GB" sz="1600" b="1" i="1"/>
                        <a:t>.</a:t>
                      </a:r>
                      <a:endParaRPr lang="en-GB" sz="1600" b="1" i="1" baseline="0"/>
                    </a:p>
                    <a:p>
                      <a:endParaRPr lang="en-GB" sz="1600" baseline="0"/>
                    </a:p>
                    <a:p>
                      <a:r>
                        <a:rPr lang="en-GB" sz="1600" baseline="0"/>
                        <a:t>What is this technique? ____________</a:t>
                      </a:r>
                    </a:p>
                    <a:p>
                      <a:endParaRPr lang="en-GB" sz="1600" baseline="0"/>
                    </a:p>
                    <a:p>
                      <a:r>
                        <a:rPr lang="en-GB" sz="1600" b="1" baseline="0"/>
                        <a:t>Challenge</a:t>
                      </a:r>
                      <a:r>
                        <a:rPr lang="en-GB" sz="1600" baseline="0"/>
                        <a:t>: what is the effect? ______________________________________________________________________________________________________________________________________________________________________________________________________________________________</a:t>
                      </a:r>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6. 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Find an</a:t>
                      </a:r>
                      <a:r>
                        <a:rPr lang="en-GB" sz="1600" baseline="0"/>
                        <a:t> article about work/working conditions. Write the title and summarise what the article was about: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baseline="0"/>
                        <a:t>Title</a:t>
                      </a:r>
                      <a:r>
                        <a:rPr lang="en-GB" sz="1600" baseline="0"/>
                        <a:t>: 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a:t>______________________________________________________________________________________________________________________________________________________________________________________________________________________________</a:t>
                      </a:r>
                      <a:endParaRPr lang="en-GB" sz="16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aseline="0"/>
                    </a:p>
                  </a:txBody>
                  <a:tcPr/>
                </a:tc>
                <a:extLst>
                  <a:ext uri="{0D108BD9-81ED-4DB2-BD59-A6C34878D82A}">
                    <a16:rowId xmlns:a16="http://schemas.microsoft.com/office/drawing/2014/main" val="765756520"/>
                  </a:ext>
                </a:extLst>
              </a:tr>
            </a:tbl>
          </a:graphicData>
        </a:graphic>
      </p:graphicFrame>
    </p:spTree>
    <p:extLst>
      <p:ext uri="{BB962C8B-B14F-4D97-AF65-F5344CB8AC3E}">
        <p14:creationId xmlns:p14="http://schemas.microsoft.com/office/powerpoint/2010/main" val="244487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311970-1A6E-49C1-A4D1-C09DC80A8B06}"/>
              </a:ext>
            </a:extLst>
          </p:cNvPr>
          <p:cNvSpPr/>
          <p:nvPr/>
        </p:nvSpPr>
        <p:spPr>
          <a:xfrm>
            <a:off x="165100" y="65908"/>
            <a:ext cx="11836400" cy="393700"/>
          </a:xfrm>
          <a:prstGeom prst="rect">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a:t>Year 9 English Weekly Homework                                                                                 Autumn 1.2    Revising the curriculum </a:t>
            </a:r>
          </a:p>
        </p:txBody>
      </p:sp>
      <p:graphicFrame>
        <p:nvGraphicFramePr>
          <p:cNvPr id="3" name="Table 2">
            <a:extLst>
              <a:ext uri="{FF2B5EF4-FFF2-40B4-BE49-F238E27FC236}">
                <a16:creationId xmlns:a16="http://schemas.microsoft.com/office/drawing/2014/main" id="{1BF21BDA-1BA1-4801-A02A-F9272FE3DA90}"/>
              </a:ext>
            </a:extLst>
          </p:cNvPr>
          <p:cNvGraphicFramePr>
            <a:graphicFrameLocks noGrp="1"/>
          </p:cNvGraphicFramePr>
          <p:nvPr>
            <p:extLst>
              <p:ext uri="{D42A27DB-BD31-4B8C-83A1-F6EECF244321}">
                <p14:modId xmlns:p14="http://schemas.microsoft.com/office/powerpoint/2010/main" val="780966944"/>
              </p:ext>
            </p:extLst>
          </p:nvPr>
        </p:nvGraphicFramePr>
        <p:xfrm>
          <a:off x="165100" y="605366"/>
          <a:ext cx="11836401" cy="5989876"/>
        </p:xfrm>
        <a:graphic>
          <a:graphicData uri="http://schemas.openxmlformats.org/drawingml/2006/table">
            <a:tbl>
              <a:tblPr firstRow="1" bandRow="1">
                <a:tableStyleId>{5940675A-B579-460E-94D1-54222C63F5DA}</a:tableStyleId>
              </a:tblPr>
              <a:tblGrid>
                <a:gridCol w="3945467">
                  <a:extLst>
                    <a:ext uri="{9D8B030D-6E8A-4147-A177-3AD203B41FA5}">
                      <a16:colId xmlns:a16="http://schemas.microsoft.com/office/drawing/2014/main" val="165332826"/>
                    </a:ext>
                  </a:extLst>
                </a:gridCol>
                <a:gridCol w="3945467">
                  <a:extLst>
                    <a:ext uri="{9D8B030D-6E8A-4147-A177-3AD203B41FA5}">
                      <a16:colId xmlns:a16="http://schemas.microsoft.com/office/drawing/2014/main" val="3332211594"/>
                    </a:ext>
                  </a:extLst>
                </a:gridCol>
                <a:gridCol w="3945467">
                  <a:extLst>
                    <a:ext uri="{9D8B030D-6E8A-4147-A177-3AD203B41FA5}">
                      <a16:colId xmlns:a16="http://schemas.microsoft.com/office/drawing/2014/main" val="374417020"/>
                    </a:ext>
                  </a:extLst>
                </a:gridCol>
              </a:tblGrid>
              <a:tr h="5989876">
                <a:tc>
                  <a:txBody>
                    <a:bodyPr/>
                    <a:lstStyle/>
                    <a:p>
                      <a:pPr marL="0" marR="0" lvl="0" indent="0" algn="l">
                        <a:lnSpc>
                          <a:spcPct val="100000"/>
                        </a:lnSpc>
                        <a:spcBef>
                          <a:spcPts val="0"/>
                        </a:spcBef>
                        <a:spcAft>
                          <a:spcPts val="0"/>
                        </a:spcAft>
                        <a:buNone/>
                      </a:pPr>
                      <a:r>
                        <a:rPr lang="en-GB" sz="1600" b="0" i="0" u="none" strike="noStrike" baseline="0" noProof="0" dirty="0">
                          <a:latin typeface="Calibri"/>
                        </a:rPr>
                        <a:t>When you studied texts in the Life, Labour and Loss unit, you learned the following words. Look up what they mean and se them in a sentence? (Use Page 72 of your KB)</a:t>
                      </a:r>
                      <a:endParaRPr lang="en-GB" sz="1600" b="0" i="0" baseline="0">
                        <a:latin typeface="Calibri"/>
                      </a:endParaRPr>
                    </a:p>
                  </a:txBody>
                  <a:tcPr/>
                </a:tc>
                <a:tc>
                  <a:txBody>
                    <a:bodyPr/>
                    <a:lstStyle/>
                    <a:p>
                      <a:pPr marL="0" marR="0" lvl="0" indent="0" algn="l">
                        <a:lnSpc>
                          <a:spcPct val="100000"/>
                        </a:lnSpc>
                        <a:spcBef>
                          <a:spcPts val="0"/>
                        </a:spcBef>
                        <a:spcAft>
                          <a:spcPts val="0"/>
                        </a:spcAft>
                        <a:buNone/>
                      </a:pPr>
                      <a:r>
                        <a:rPr lang="en-GB" sz="1600" b="0" i="0" u="none" strike="noStrike" noProof="0" dirty="0">
                          <a:latin typeface="Calibri"/>
                        </a:rPr>
                        <a:t>When you studied texts in the Life, Labour and Loss unit, you learned the words from the previous task. Choose two words and explain how they link to your reading of 'Of Mice and Men' so far (page 19 and 20 of your KB).</a:t>
                      </a:r>
                      <a:endParaRPr lang="en-US" dirty="0"/>
                    </a:p>
                    <a:p>
                      <a:pPr marL="0" marR="0" lvl="0" indent="0" algn="l">
                        <a:lnSpc>
                          <a:spcPct val="100000"/>
                        </a:lnSpc>
                        <a:spcBef>
                          <a:spcPts val="0"/>
                        </a:spcBef>
                        <a:spcAft>
                          <a:spcPts val="0"/>
                        </a:spcAft>
                        <a:buNone/>
                      </a:pPr>
                      <a:endParaRPr lang="en-GB" sz="1600" b="0" i="0" u="none" strike="noStrike" noProof="0">
                        <a:latin typeface="Calibri"/>
                      </a:endParaRPr>
                    </a:p>
                    <a:p>
                      <a:pPr marL="0" marR="0" lvl="0" indent="0" algn="l">
                        <a:lnSpc>
                          <a:spcPct val="100000"/>
                        </a:lnSpc>
                        <a:spcBef>
                          <a:spcPts val="0"/>
                        </a:spcBef>
                        <a:spcAft>
                          <a:spcPts val="0"/>
                        </a:spcAft>
                        <a:buNone/>
                      </a:pPr>
                      <a:r>
                        <a:rPr lang="en-GB" sz="1800" b="0" i="0" u="none" strike="noStrike" noProof="0" dirty="0">
                          <a:latin typeface="Calibri"/>
                        </a:rPr>
                        <a:t>Word: ___________________________</a:t>
                      </a:r>
                    </a:p>
                    <a:p>
                      <a:pPr marL="0" marR="0" lvl="0" indent="0" algn="l">
                        <a:lnSpc>
                          <a:spcPct val="100000"/>
                        </a:lnSpc>
                        <a:spcBef>
                          <a:spcPts val="0"/>
                        </a:spcBef>
                        <a:spcAft>
                          <a:spcPts val="0"/>
                        </a:spcAft>
                        <a:buNone/>
                      </a:pPr>
                      <a:endParaRPr lang="en-GB" sz="1800" b="0" i="0" u="none" strike="noStrike" noProof="0">
                        <a:latin typeface="Calibri"/>
                      </a:endParaRPr>
                    </a:p>
                    <a:p>
                      <a:pPr marL="0" marR="0" lvl="0" indent="0" algn="l">
                        <a:lnSpc>
                          <a:spcPct val="100000"/>
                        </a:lnSpc>
                        <a:spcBef>
                          <a:spcPts val="0"/>
                        </a:spcBef>
                        <a:spcAft>
                          <a:spcPts val="0"/>
                        </a:spcAft>
                        <a:buNone/>
                      </a:pPr>
                      <a:r>
                        <a:rPr lang="en-GB" sz="1800" b="0" i="0" u="none" strike="noStrike" noProof="0" dirty="0">
                          <a:latin typeface="Calibri"/>
                        </a:rPr>
                        <a:t>_______________________________________________________________________________________________________________________________________________________________</a:t>
                      </a:r>
                    </a:p>
                    <a:p>
                      <a:pPr marL="0" marR="0" lvl="0" indent="0" algn="l">
                        <a:lnSpc>
                          <a:spcPct val="100000"/>
                        </a:lnSpc>
                        <a:spcBef>
                          <a:spcPts val="0"/>
                        </a:spcBef>
                        <a:spcAft>
                          <a:spcPts val="0"/>
                        </a:spcAft>
                        <a:buNone/>
                      </a:pPr>
                      <a:endParaRPr lang="en-GB" sz="1800" b="0" i="0" u="none" strike="noStrike" noProof="0">
                        <a:latin typeface="Calibri"/>
                      </a:endParaRPr>
                    </a:p>
                    <a:p>
                      <a:pPr marL="0" marR="0" lvl="0" indent="0" algn="l">
                        <a:lnSpc>
                          <a:spcPct val="100000"/>
                        </a:lnSpc>
                        <a:spcBef>
                          <a:spcPts val="0"/>
                        </a:spcBef>
                        <a:spcAft>
                          <a:spcPts val="0"/>
                        </a:spcAft>
                        <a:buNone/>
                      </a:pPr>
                      <a:r>
                        <a:rPr lang="en-GB" sz="1800" b="0" i="0" u="none" strike="noStrike" noProof="0" dirty="0">
                          <a:latin typeface="Calibri"/>
                        </a:rPr>
                        <a:t>Word: ___________________________</a:t>
                      </a:r>
                      <a:endParaRPr lang="en-US" sz="1800" b="0" i="0" u="none" strike="noStrike" noProof="0" dirty="0"/>
                    </a:p>
                    <a:p>
                      <a:pPr marL="0" marR="0" lvl="0" indent="0" algn="l">
                        <a:lnSpc>
                          <a:spcPct val="100000"/>
                        </a:lnSpc>
                        <a:spcBef>
                          <a:spcPts val="0"/>
                        </a:spcBef>
                        <a:spcAft>
                          <a:spcPts val="0"/>
                        </a:spcAft>
                        <a:buNone/>
                      </a:pPr>
                      <a:endParaRPr lang="en-GB" sz="1800" b="0" i="0" u="none" strike="noStrike" noProof="0"/>
                    </a:p>
                    <a:p>
                      <a:pPr marL="0" marR="0" lvl="0" indent="0" algn="l">
                        <a:lnSpc>
                          <a:spcPct val="100000"/>
                        </a:lnSpc>
                        <a:spcBef>
                          <a:spcPts val="0"/>
                        </a:spcBef>
                        <a:spcAft>
                          <a:spcPts val="0"/>
                        </a:spcAft>
                        <a:buNone/>
                      </a:pPr>
                      <a:r>
                        <a:rPr lang="en-GB" sz="1800" b="0" i="0" u="none" strike="noStrike" noProof="0" dirty="0">
                          <a:latin typeface="Calibri"/>
                        </a:rPr>
                        <a:t>_______________________________________________________________________________________________________________________________</a:t>
                      </a:r>
                    </a:p>
                  </a:txBody>
                  <a:tcPr/>
                </a:tc>
                <a:tc>
                  <a:txBody>
                    <a:bodyPr/>
                    <a:lstStyle/>
                    <a:p>
                      <a:pPr marL="0" marR="0" lvl="0" indent="0" algn="l">
                        <a:lnSpc>
                          <a:spcPct val="100000"/>
                        </a:lnSpc>
                        <a:spcBef>
                          <a:spcPts val="0"/>
                        </a:spcBef>
                        <a:spcAft>
                          <a:spcPts val="0"/>
                        </a:spcAft>
                        <a:buNone/>
                      </a:pPr>
                      <a:r>
                        <a:rPr lang="en-GB" sz="1600" b="0" i="0" u="none" strike="noStrike" noProof="0" dirty="0">
                          <a:latin typeface="Calibri"/>
                        </a:rPr>
                        <a:t>During your study of Grammar, you learned about simple sentences. Using the definition below and your knowledge book (p.3), try creating 3 of your own compound sentences.</a:t>
                      </a:r>
                    </a:p>
                    <a:p>
                      <a:pPr marL="0" marR="0" lvl="0" indent="0" algn="l">
                        <a:lnSpc>
                          <a:spcPct val="100000"/>
                        </a:lnSpc>
                        <a:spcBef>
                          <a:spcPts val="0"/>
                        </a:spcBef>
                        <a:spcAft>
                          <a:spcPts val="0"/>
                        </a:spcAft>
                        <a:buNone/>
                      </a:pPr>
                      <a:endParaRPr lang="en-GB" sz="1600" b="0" i="0" u="none" strike="noStrike" noProof="0">
                        <a:latin typeface="Calibri"/>
                      </a:endParaRPr>
                    </a:p>
                  </a:txBody>
                  <a:tcPr/>
                </a:tc>
                <a:extLst>
                  <a:ext uri="{0D108BD9-81ED-4DB2-BD59-A6C34878D82A}">
                    <a16:rowId xmlns:a16="http://schemas.microsoft.com/office/drawing/2014/main" val="3075240843"/>
                  </a:ext>
                </a:extLst>
              </a:tr>
            </a:tbl>
          </a:graphicData>
        </a:graphic>
      </p:graphicFrame>
      <p:graphicFrame>
        <p:nvGraphicFramePr>
          <p:cNvPr id="6" name="Table 5">
            <a:extLst>
              <a:ext uri="{FF2B5EF4-FFF2-40B4-BE49-F238E27FC236}">
                <a16:creationId xmlns:a16="http://schemas.microsoft.com/office/drawing/2014/main" id="{1D752D93-C975-73B8-06F9-08BBCDBAF010}"/>
              </a:ext>
            </a:extLst>
          </p:cNvPr>
          <p:cNvGraphicFramePr>
            <a:graphicFrameLocks noGrp="1"/>
          </p:cNvGraphicFramePr>
          <p:nvPr>
            <p:extLst>
              <p:ext uri="{D42A27DB-BD31-4B8C-83A1-F6EECF244321}">
                <p14:modId xmlns:p14="http://schemas.microsoft.com/office/powerpoint/2010/main" val="2592868217"/>
              </p:ext>
            </p:extLst>
          </p:nvPr>
        </p:nvGraphicFramePr>
        <p:xfrm>
          <a:off x="142875" y="1882775"/>
          <a:ext cx="3953694" cy="4798272"/>
        </p:xfrm>
        <a:graphic>
          <a:graphicData uri="http://schemas.openxmlformats.org/drawingml/2006/table">
            <a:tbl>
              <a:tblPr firstRow="1" bandRow="1">
                <a:tableStyleId>{9D7B26C5-4107-4FEC-AEDC-1716B250A1EF}</a:tableStyleId>
              </a:tblPr>
              <a:tblGrid>
                <a:gridCol w="1228725">
                  <a:extLst>
                    <a:ext uri="{9D8B030D-6E8A-4147-A177-3AD203B41FA5}">
                      <a16:colId xmlns:a16="http://schemas.microsoft.com/office/drawing/2014/main" val="2301868018"/>
                    </a:ext>
                  </a:extLst>
                </a:gridCol>
                <a:gridCol w="2724969">
                  <a:extLst>
                    <a:ext uri="{9D8B030D-6E8A-4147-A177-3AD203B41FA5}">
                      <a16:colId xmlns:a16="http://schemas.microsoft.com/office/drawing/2014/main" val="2515177394"/>
                    </a:ext>
                  </a:extLst>
                </a:gridCol>
              </a:tblGrid>
              <a:tr h="382471">
                <a:tc>
                  <a:txBody>
                    <a:bodyPr/>
                    <a:lstStyle/>
                    <a:p>
                      <a:pPr rtl="0" fontAlgn="base"/>
                      <a:r>
                        <a:rPr lang="en-GB" sz="1400">
                          <a:effectLst/>
                        </a:rPr>
                        <a:t>WORD​​</a:t>
                      </a:r>
                    </a:p>
                  </a:txBody>
                  <a:tcPr/>
                </a:tc>
                <a:tc>
                  <a:txBody>
                    <a:bodyPr/>
                    <a:lstStyle/>
                    <a:p>
                      <a:pPr rtl="0" fontAlgn="base"/>
                      <a:r>
                        <a:rPr lang="en-GB" sz="1400">
                          <a:effectLst/>
                        </a:rPr>
                        <a:t>Write a sentence using the word​</a:t>
                      </a:r>
                    </a:p>
                  </a:txBody>
                  <a:tcPr/>
                </a:tc>
                <a:extLst>
                  <a:ext uri="{0D108BD9-81ED-4DB2-BD59-A6C34878D82A}">
                    <a16:rowId xmlns:a16="http://schemas.microsoft.com/office/drawing/2014/main" val="2977139550"/>
                  </a:ext>
                </a:extLst>
              </a:tr>
              <a:tr h="764942">
                <a:tc>
                  <a:txBody>
                    <a:bodyPr/>
                    <a:lstStyle/>
                    <a:p>
                      <a:pPr rtl="0" fontAlgn="base"/>
                      <a:r>
                        <a:rPr lang="en-GB" sz="1400">
                          <a:effectLst/>
                        </a:rPr>
                        <a:t>Exploitation</a:t>
                      </a:r>
                    </a:p>
                  </a:txBody>
                  <a:tcPr/>
                </a:tc>
                <a:tc>
                  <a:txBody>
                    <a:bodyPr/>
                    <a:lstStyle/>
                    <a:p>
                      <a:pPr rtl="0" fontAlgn="auto"/>
                      <a:r>
                        <a:rPr lang="en-GB" sz="1400">
                          <a:effectLst/>
                        </a:rPr>
                        <a:t>​</a:t>
                      </a:r>
                    </a:p>
                  </a:txBody>
                  <a:tcPr/>
                </a:tc>
                <a:extLst>
                  <a:ext uri="{0D108BD9-81ED-4DB2-BD59-A6C34878D82A}">
                    <a16:rowId xmlns:a16="http://schemas.microsoft.com/office/drawing/2014/main" val="3498725691"/>
                  </a:ext>
                </a:extLst>
              </a:tr>
              <a:tr h="764942">
                <a:tc>
                  <a:txBody>
                    <a:bodyPr/>
                    <a:lstStyle/>
                    <a:p>
                      <a:pPr rtl="0" fontAlgn="base"/>
                      <a:r>
                        <a:rPr lang="en-GB" sz="1400">
                          <a:effectLst/>
                        </a:rPr>
                        <a:t>Despair</a:t>
                      </a:r>
                    </a:p>
                  </a:txBody>
                  <a:tcPr/>
                </a:tc>
                <a:tc>
                  <a:txBody>
                    <a:bodyPr/>
                    <a:lstStyle/>
                    <a:p>
                      <a:pPr rtl="0" fontAlgn="auto"/>
                      <a:r>
                        <a:rPr lang="en-GB" sz="1400">
                          <a:effectLst/>
                        </a:rPr>
                        <a:t>​</a:t>
                      </a:r>
                    </a:p>
                  </a:txBody>
                  <a:tcPr/>
                </a:tc>
                <a:extLst>
                  <a:ext uri="{0D108BD9-81ED-4DB2-BD59-A6C34878D82A}">
                    <a16:rowId xmlns:a16="http://schemas.microsoft.com/office/drawing/2014/main" val="3212021809"/>
                  </a:ext>
                </a:extLst>
              </a:tr>
              <a:tr h="764942">
                <a:tc>
                  <a:txBody>
                    <a:bodyPr/>
                    <a:lstStyle/>
                    <a:p>
                      <a:pPr rtl="0" fontAlgn="base"/>
                      <a:r>
                        <a:rPr lang="en-GB" sz="1400">
                          <a:effectLst/>
                        </a:rPr>
                        <a:t>Control</a:t>
                      </a:r>
                    </a:p>
                  </a:txBody>
                  <a:tcPr/>
                </a:tc>
                <a:tc>
                  <a:txBody>
                    <a:bodyPr/>
                    <a:lstStyle/>
                    <a:p>
                      <a:pPr rtl="0" fontAlgn="auto"/>
                      <a:r>
                        <a:rPr lang="en-GB" sz="1400">
                          <a:effectLst/>
                        </a:rPr>
                        <a:t>​</a:t>
                      </a:r>
                    </a:p>
                  </a:txBody>
                  <a:tcPr/>
                </a:tc>
                <a:extLst>
                  <a:ext uri="{0D108BD9-81ED-4DB2-BD59-A6C34878D82A}">
                    <a16:rowId xmlns:a16="http://schemas.microsoft.com/office/drawing/2014/main" val="1778777657"/>
                  </a:ext>
                </a:extLst>
              </a:tr>
              <a:tr h="1019922">
                <a:tc>
                  <a:txBody>
                    <a:bodyPr/>
                    <a:lstStyle/>
                    <a:p>
                      <a:pPr rtl="0" fontAlgn="base"/>
                      <a:r>
                        <a:rPr lang="en-GB" sz="1400">
                          <a:effectLst/>
                        </a:rPr>
                        <a:t>Despondent</a:t>
                      </a:r>
                    </a:p>
                  </a:txBody>
                  <a:tcPr/>
                </a:tc>
                <a:tc>
                  <a:txBody>
                    <a:bodyPr/>
                    <a:lstStyle/>
                    <a:p>
                      <a:pPr rtl="0" fontAlgn="auto"/>
                      <a:r>
                        <a:rPr lang="en-GB" sz="1400">
                          <a:effectLst/>
                        </a:rPr>
                        <a:t>​</a:t>
                      </a:r>
                    </a:p>
                  </a:txBody>
                  <a:tcPr/>
                </a:tc>
                <a:extLst>
                  <a:ext uri="{0D108BD9-81ED-4DB2-BD59-A6C34878D82A}">
                    <a16:rowId xmlns:a16="http://schemas.microsoft.com/office/drawing/2014/main" val="4222570752"/>
                  </a:ext>
                </a:extLst>
              </a:tr>
              <a:tr h="1101053">
                <a:tc>
                  <a:txBody>
                    <a:bodyPr/>
                    <a:lstStyle/>
                    <a:p>
                      <a:pPr rtl="0" fontAlgn="base"/>
                      <a:r>
                        <a:rPr lang="en-GB" sz="1400">
                          <a:effectLst/>
                        </a:rPr>
                        <a:t>Desperation</a:t>
                      </a:r>
                    </a:p>
                  </a:txBody>
                  <a:tcPr/>
                </a:tc>
                <a:tc>
                  <a:txBody>
                    <a:bodyPr/>
                    <a:lstStyle/>
                    <a:p>
                      <a:pPr rtl="0" fontAlgn="auto"/>
                      <a:r>
                        <a:rPr lang="en-GB" sz="1400" dirty="0">
                          <a:effectLst/>
                        </a:rPr>
                        <a:t>​</a:t>
                      </a:r>
                    </a:p>
                  </a:txBody>
                  <a:tcPr/>
                </a:tc>
                <a:extLst>
                  <a:ext uri="{0D108BD9-81ED-4DB2-BD59-A6C34878D82A}">
                    <a16:rowId xmlns:a16="http://schemas.microsoft.com/office/drawing/2014/main" val="3175392549"/>
                  </a:ext>
                </a:extLst>
              </a:tr>
            </a:tbl>
          </a:graphicData>
        </a:graphic>
      </p:graphicFrame>
      <p:pic>
        <p:nvPicPr>
          <p:cNvPr id="7" name="Picture 7" descr="Icon&#10;&#10;Description automatically generated">
            <a:extLst>
              <a:ext uri="{FF2B5EF4-FFF2-40B4-BE49-F238E27FC236}">
                <a16:creationId xmlns:a16="http://schemas.microsoft.com/office/drawing/2014/main" id="{0C7C9AAE-BEF1-FA04-245B-428E8D963378}"/>
              </a:ext>
            </a:extLst>
          </p:cNvPr>
          <p:cNvPicPr>
            <a:picLocks noChangeAspect="1"/>
          </p:cNvPicPr>
          <p:nvPr/>
        </p:nvPicPr>
        <p:blipFill>
          <a:blip r:embed="rId2"/>
          <a:stretch>
            <a:fillRect/>
          </a:stretch>
        </p:blipFill>
        <p:spPr>
          <a:xfrm>
            <a:off x="8231188" y="2073275"/>
            <a:ext cx="733425" cy="717550"/>
          </a:xfrm>
          <a:prstGeom prst="rect">
            <a:avLst/>
          </a:prstGeom>
        </p:spPr>
      </p:pic>
      <p:sp>
        <p:nvSpPr>
          <p:cNvPr id="8" name="TextBox 7">
            <a:extLst>
              <a:ext uri="{FF2B5EF4-FFF2-40B4-BE49-F238E27FC236}">
                <a16:creationId xmlns:a16="http://schemas.microsoft.com/office/drawing/2014/main" id="{1B803FF9-C73A-1172-AE01-56FD8705A35A}"/>
              </a:ext>
            </a:extLst>
          </p:cNvPr>
          <p:cNvSpPr txBox="1"/>
          <p:nvPr/>
        </p:nvSpPr>
        <p:spPr>
          <a:xfrm>
            <a:off x="9042400" y="2070100"/>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rPr>
              <a:t>A simple sentence is a complete piece of information. It contains a subject, a verb </a:t>
            </a:r>
            <a:endParaRPr lang="en-GB" sz="1400"/>
          </a:p>
        </p:txBody>
      </p:sp>
      <p:sp>
        <p:nvSpPr>
          <p:cNvPr id="10" name="Rounded Rectangle 4">
            <a:extLst>
              <a:ext uri="{FF2B5EF4-FFF2-40B4-BE49-F238E27FC236}">
                <a16:creationId xmlns:a16="http://schemas.microsoft.com/office/drawing/2014/main" id="{7620882D-4FEA-754D-509F-5030F2A7037F}"/>
              </a:ext>
            </a:extLst>
          </p:cNvPr>
          <p:cNvSpPr/>
          <p:nvPr/>
        </p:nvSpPr>
        <p:spPr>
          <a:xfrm>
            <a:off x="8198016" y="3280079"/>
            <a:ext cx="3597640" cy="3205468"/>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742950">
              <a:defRPr/>
            </a:pPr>
            <a:r>
              <a:rPr lang="en-GB" sz="1200" b="1">
                <a:solidFill>
                  <a:schemeClr val="tx1"/>
                </a:solidFill>
                <a:latin typeface="Arial"/>
                <a:ea typeface="+mn-lt"/>
                <a:cs typeface="Arial"/>
              </a:rPr>
              <a:t>The pen fell on the floor.</a:t>
            </a:r>
            <a:endParaRPr lang="en-GB" sz="1200">
              <a:solidFill>
                <a:schemeClr val="tx1"/>
              </a:solidFill>
              <a:ea typeface="+mn-lt"/>
              <a:cs typeface="+mn-lt"/>
            </a:endParaRPr>
          </a:p>
          <a:p>
            <a:pPr defTabSz="742950">
              <a:lnSpc>
                <a:spcPct val="150000"/>
              </a:lnSpc>
              <a:defRPr/>
            </a:pPr>
            <a:endParaRPr lang="en-GB" sz="1200" b="1">
              <a:solidFill>
                <a:schemeClr val="tx1"/>
              </a:solidFill>
              <a:latin typeface="Arial"/>
              <a:ea typeface="+mn-lt"/>
              <a:cs typeface="Arial"/>
            </a:endParaRPr>
          </a:p>
          <a:p>
            <a:pPr defTabSz="742950">
              <a:lnSpc>
                <a:spcPct val="150000"/>
              </a:lnSpc>
              <a:defRPr/>
            </a:pPr>
            <a:r>
              <a:rPr lang="en-GB" sz="1200" b="1">
                <a:solidFill>
                  <a:schemeClr val="tx1"/>
                </a:solidFill>
                <a:latin typeface="Arial"/>
                <a:cs typeface="Aria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r>
              <a:rPr lang="en-GB" sz="1200" b="1">
                <a:latin typeface="Arial"/>
                <a:cs typeface="Arial"/>
              </a:rPr>
              <a:t>______________</a:t>
            </a:r>
          </a:p>
        </p:txBody>
      </p:sp>
    </p:spTree>
    <p:extLst>
      <p:ext uri="{BB962C8B-B14F-4D97-AF65-F5344CB8AC3E}">
        <p14:creationId xmlns:p14="http://schemas.microsoft.com/office/powerpoint/2010/main" val="4151143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100" y="114300"/>
            <a:ext cx="11836400" cy="3937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a:t>Year 9 English Weekly Homework                                                                                                          Autumn 1.3</a:t>
            </a:r>
          </a:p>
        </p:txBody>
      </p:sp>
      <p:graphicFrame>
        <p:nvGraphicFramePr>
          <p:cNvPr id="5" name="Table 4"/>
          <p:cNvGraphicFramePr>
            <a:graphicFrameLocks noGrp="1"/>
          </p:cNvGraphicFramePr>
          <p:nvPr/>
        </p:nvGraphicFramePr>
        <p:xfrm>
          <a:off x="165100" y="605366"/>
          <a:ext cx="11836401" cy="6156960"/>
        </p:xfrm>
        <a:graphic>
          <a:graphicData uri="http://schemas.openxmlformats.org/drawingml/2006/table">
            <a:tbl>
              <a:tblPr firstRow="1" bandRow="1">
                <a:tableStyleId>{5940675A-B579-460E-94D1-54222C63F5DA}</a:tableStyleId>
              </a:tblPr>
              <a:tblGrid>
                <a:gridCol w="3945467">
                  <a:extLst>
                    <a:ext uri="{9D8B030D-6E8A-4147-A177-3AD203B41FA5}">
                      <a16:colId xmlns:a16="http://schemas.microsoft.com/office/drawing/2014/main" val="165332826"/>
                    </a:ext>
                  </a:extLst>
                </a:gridCol>
                <a:gridCol w="3945467">
                  <a:extLst>
                    <a:ext uri="{9D8B030D-6E8A-4147-A177-3AD203B41FA5}">
                      <a16:colId xmlns:a16="http://schemas.microsoft.com/office/drawing/2014/main" val="3332211594"/>
                    </a:ext>
                  </a:extLst>
                </a:gridCol>
                <a:gridCol w="3945467">
                  <a:extLst>
                    <a:ext uri="{9D8B030D-6E8A-4147-A177-3AD203B41FA5}">
                      <a16:colId xmlns:a16="http://schemas.microsoft.com/office/drawing/2014/main" val="374417020"/>
                    </a:ext>
                  </a:extLst>
                </a:gridCol>
              </a:tblGrid>
              <a:tr h="26388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1. Spelling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Correct</a:t>
                      </a:r>
                      <a:r>
                        <a:rPr lang="en-GB" sz="1600" baseline="0"/>
                        <a:t> the following misspelt words</a:t>
                      </a:r>
                      <a:r>
                        <a:rPr lang="en-GB" sz="160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err="1"/>
                        <a:t>marginilised</a:t>
                      </a:r>
                      <a:r>
                        <a:rPr lang="en-GB" sz="1600"/>
                        <a:t>:</a:t>
                      </a:r>
                      <a:r>
                        <a:rPr lang="en-GB" sz="1600" baseline="0"/>
                        <a:t> 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err="1"/>
                        <a:t>seemile</a:t>
                      </a:r>
                      <a:r>
                        <a:rPr lang="en-GB" sz="1600" baseline="0"/>
                        <a:t>: 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err="1"/>
                        <a:t>metaphore</a:t>
                      </a:r>
                      <a:r>
                        <a:rPr lang="en-GB" sz="1600" baseline="0"/>
                        <a:t>: 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Choose</a:t>
                      </a:r>
                      <a:r>
                        <a:rPr lang="en-GB" sz="1400" baseline="0"/>
                        <a:t> two of the words to use in a sentence: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600" baseline="0"/>
                        <a:t>__________________________________________________________________</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600" baseline="0"/>
                        <a:t>__________________________________________________________________</a:t>
                      </a:r>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2. Grammar and punctuation</a:t>
                      </a:r>
                      <a:endParaRPr lang="en-GB" sz="160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Move</a:t>
                      </a:r>
                      <a:r>
                        <a:rPr lang="en-GB" sz="1600" baseline="0"/>
                        <a:t> the subordinate clause to the start of the sentence</a:t>
                      </a:r>
                      <a:r>
                        <a:rPr lang="en-GB" sz="160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He cooked</a:t>
                      </a:r>
                      <a:r>
                        <a:rPr lang="en-GB" sz="1600" baseline="0"/>
                        <a:t> whilst she made the salad.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a:t>__________________________________________________________________________</a:t>
                      </a:r>
                      <a:endParaRPr lang="en-GB" sz="16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She</a:t>
                      </a:r>
                      <a:r>
                        <a:rPr lang="en-GB" sz="1600" baseline="0"/>
                        <a:t> was happy because he was here. </a:t>
                      </a:r>
                      <a:endParaRPr lang="en-GB" sz="160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a:t>__________________________________________________________________________</a:t>
                      </a:r>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3. 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What</a:t>
                      </a:r>
                      <a:r>
                        <a:rPr lang="en-GB" sz="1600" baseline="0"/>
                        <a:t> is the meaning of this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aseline="0"/>
                    </a:p>
                    <a:p>
                      <a:r>
                        <a:rPr lang="en-GB" sz="1600" b="1" i="1"/>
                        <a:t>Inequality</a:t>
                      </a:r>
                    </a:p>
                    <a:p>
                      <a:endParaRPr lang="en-GB" sz="1600"/>
                    </a:p>
                    <a:p>
                      <a:r>
                        <a:rPr lang="en-GB" sz="1600"/>
                        <a:t>Type of word _______</a:t>
                      </a:r>
                    </a:p>
                    <a:p>
                      <a:endParaRPr lang="en-GB" sz="1600"/>
                    </a:p>
                    <a:p>
                      <a:r>
                        <a:rPr lang="en-GB" sz="1600"/>
                        <a:t>Definition</a:t>
                      </a:r>
                      <a:r>
                        <a:rPr lang="en-GB" sz="1600" baseline="0"/>
                        <a:t> ____________________________ __________________________________________________________________________</a:t>
                      </a:r>
                      <a:endParaRPr lang="en-GB" sz="1600"/>
                    </a:p>
                  </a:txBody>
                  <a:tcPr/>
                </a:tc>
                <a:extLst>
                  <a:ext uri="{0D108BD9-81ED-4DB2-BD59-A6C34878D82A}">
                    <a16:rowId xmlns:a16="http://schemas.microsoft.com/office/drawing/2014/main" val="3075240843"/>
                  </a:ext>
                </a:extLst>
              </a:tr>
              <a:tr h="3410608">
                <a:tc>
                  <a:txBody>
                    <a:bodyPr/>
                    <a:lstStyle/>
                    <a:p>
                      <a:r>
                        <a:rPr lang="en-GB" sz="1600" b="1" i="1"/>
                        <a:t>4.</a:t>
                      </a:r>
                      <a:r>
                        <a:rPr lang="en-GB" sz="1600" b="1" i="1" baseline="0"/>
                        <a:t> Reading Comprehension</a:t>
                      </a:r>
                    </a:p>
                    <a:p>
                      <a:endParaRPr lang="en-GB" sz="1000" b="1" i="1" baseline="0"/>
                    </a:p>
                    <a:p>
                      <a:r>
                        <a:rPr lang="en-GB" sz="1200"/>
                        <a:t>He was a rich man: banker, merchant, manufacturer, and what not. A big, loud man, with a stare, and a metallic laugh. A man made out of a coarse material, which seemed to have </a:t>
                      </a:r>
                      <a:r>
                        <a:rPr lang="en-GB" sz="1200" b="0"/>
                        <a:t>been stretched to make so much of him. </a:t>
                      </a:r>
                    </a:p>
                    <a:p>
                      <a:endParaRPr lang="en-GB" sz="1200" b="0"/>
                    </a:p>
                    <a:p>
                      <a:r>
                        <a:rPr lang="en-GB" sz="1200" b="1" i="1"/>
                        <a:t>Hard Times </a:t>
                      </a:r>
                      <a:r>
                        <a:rPr lang="en-GB" sz="1200" b="0" i="1"/>
                        <a:t>by Dickens </a:t>
                      </a:r>
                    </a:p>
                    <a:p>
                      <a:r>
                        <a:rPr lang="en-GB" sz="1400"/>
                        <a:t>What do you think the phrase ‘metallic laugh’ suggests about the man and his interests?</a:t>
                      </a:r>
                    </a:p>
                    <a:p>
                      <a:r>
                        <a:rPr lang="en-GB" sz="1600" kern="1200">
                          <a:solidFill>
                            <a:schemeClr val="tx1"/>
                          </a:solidFill>
                          <a:effectLst/>
                          <a:latin typeface="+mn-lt"/>
                          <a:ea typeface="+mn-ea"/>
                          <a:cs typeface="+mn-cs"/>
                        </a:rPr>
                        <a:t>_________________________________________________________________________________________________________________________________________________________________________________________</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5. Technique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p>
                      <a:r>
                        <a:rPr lang="en-GB" sz="1600" b="1" i="1"/>
                        <a:t>They were </a:t>
                      </a:r>
                      <a:r>
                        <a:rPr lang="en-GB" sz="1600" b="1" i="1" u="sng"/>
                        <a:t>too</a:t>
                      </a:r>
                      <a:r>
                        <a:rPr lang="en-GB" sz="1600" b="1" i="1"/>
                        <a:t> far west here,</a:t>
                      </a:r>
                      <a:r>
                        <a:rPr lang="en-GB" sz="1600" b="1" i="1" u="sng"/>
                        <a:t> too </a:t>
                      </a:r>
                      <a:r>
                        <a:rPr lang="en-GB" sz="1600" b="1" i="1"/>
                        <a:t>close to the Kalahari Desert, and her unease increased.</a:t>
                      </a:r>
                    </a:p>
                    <a:p>
                      <a:endParaRPr lang="en-GB" sz="1600" b="1" i="1" baseline="0"/>
                    </a:p>
                    <a:p>
                      <a:r>
                        <a:rPr lang="en-GB" sz="1600" baseline="0"/>
                        <a:t>What is this technique? ____________</a:t>
                      </a:r>
                    </a:p>
                    <a:p>
                      <a:endParaRPr lang="en-GB" sz="1600" baseline="0"/>
                    </a:p>
                    <a:p>
                      <a:r>
                        <a:rPr lang="en-GB" sz="1600" baseline="0"/>
                        <a:t>Challenge: what is the effect? ______________________________________________________________________________________________________________________________________________________________________________________________________________________________</a:t>
                      </a:r>
                      <a:endParaRPr lang="en-GB"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1"/>
                        <a:t>6. Challenge:</a:t>
                      </a:r>
                      <a:endParaRPr lang="en-GB" sz="160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effectLst/>
                          <a:latin typeface="+mn-lt"/>
                          <a:ea typeface="+mn-ea"/>
                          <a:cs typeface="+mn-cs"/>
                        </a:rPr>
                        <a:t>Transform</a:t>
                      </a:r>
                      <a:r>
                        <a:rPr lang="en-GB" sz="1600" kern="1200" baseline="0">
                          <a:solidFill>
                            <a:schemeClr val="tx1"/>
                          </a:solidFill>
                          <a:effectLst/>
                          <a:latin typeface="+mn-lt"/>
                          <a:ea typeface="+mn-ea"/>
                          <a:cs typeface="+mn-cs"/>
                        </a:rPr>
                        <a:t> the technique ‘anaphora’ into an image: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baseline="0">
                          <a:solidFill>
                            <a:schemeClr val="tx1"/>
                          </a:solidFill>
                          <a:effectLst/>
                          <a:latin typeface="+mn-lt"/>
                          <a:ea typeface="+mn-ea"/>
                          <a:cs typeface="+mn-cs"/>
                        </a:rPr>
                        <a:t>Define: </a:t>
                      </a:r>
                      <a:r>
                        <a:rPr lang="en-GB" sz="1600" kern="1200">
                          <a:solidFill>
                            <a:schemeClr val="tx1"/>
                          </a:solidFill>
                          <a:effectLst/>
                          <a:latin typeface="+mn-lt"/>
                          <a:ea typeface="+mn-ea"/>
                          <a:cs typeface="+mn-cs"/>
                        </a:rPr>
                        <a:t>_________________________________________________________________________________________________________________________________________________________________________________________</a:t>
                      </a:r>
                    </a:p>
                  </a:txBody>
                  <a:tcPr/>
                </a:tc>
                <a:extLst>
                  <a:ext uri="{0D108BD9-81ED-4DB2-BD59-A6C34878D82A}">
                    <a16:rowId xmlns:a16="http://schemas.microsoft.com/office/drawing/2014/main" val="765756520"/>
                  </a:ext>
                </a:extLst>
              </a:tr>
            </a:tbl>
          </a:graphicData>
        </a:graphic>
      </p:graphicFrame>
    </p:spTree>
    <p:extLst>
      <p:ext uri="{BB962C8B-B14F-4D97-AF65-F5344CB8AC3E}">
        <p14:creationId xmlns:p14="http://schemas.microsoft.com/office/powerpoint/2010/main" val="2311981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311970-1A6E-49C1-A4D1-C09DC80A8B06}"/>
              </a:ext>
            </a:extLst>
          </p:cNvPr>
          <p:cNvSpPr/>
          <p:nvPr/>
        </p:nvSpPr>
        <p:spPr>
          <a:xfrm>
            <a:off x="165100" y="65908"/>
            <a:ext cx="11836400" cy="393700"/>
          </a:xfrm>
          <a:prstGeom prst="rect">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a:t>Year 9 English Weekly Homework                                                                                  Autumn 1.3    Revising the curriculum </a:t>
            </a:r>
          </a:p>
        </p:txBody>
      </p:sp>
      <p:graphicFrame>
        <p:nvGraphicFramePr>
          <p:cNvPr id="3" name="Table 2">
            <a:extLst>
              <a:ext uri="{FF2B5EF4-FFF2-40B4-BE49-F238E27FC236}">
                <a16:creationId xmlns:a16="http://schemas.microsoft.com/office/drawing/2014/main" id="{1BF21BDA-1BA1-4801-A02A-F9272FE3DA90}"/>
              </a:ext>
            </a:extLst>
          </p:cNvPr>
          <p:cNvGraphicFramePr>
            <a:graphicFrameLocks noGrp="1"/>
          </p:cNvGraphicFramePr>
          <p:nvPr>
            <p:extLst>
              <p:ext uri="{D42A27DB-BD31-4B8C-83A1-F6EECF244321}">
                <p14:modId xmlns:p14="http://schemas.microsoft.com/office/powerpoint/2010/main" val="104175556"/>
              </p:ext>
            </p:extLst>
          </p:nvPr>
        </p:nvGraphicFramePr>
        <p:xfrm>
          <a:off x="179477" y="533479"/>
          <a:ext cx="11836401" cy="6309360"/>
        </p:xfrm>
        <a:graphic>
          <a:graphicData uri="http://schemas.openxmlformats.org/drawingml/2006/table">
            <a:tbl>
              <a:tblPr firstRow="1" bandRow="1">
                <a:tableStyleId>{5940675A-B579-460E-94D1-54222C63F5DA}</a:tableStyleId>
              </a:tblPr>
              <a:tblGrid>
                <a:gridCol w="3945467">
                  <a:extLst>
                    <a:ext uri="{9D8B030D-6E8A-4147-A177-3AD203B41FA5}">
                      <a16:colId xmlns:a16="http://schemas.microsoft.com/office/drawing/2014/main" val="165332826"/>
                    </a:ext>
                  </a:extLst>
                </a:gridCol>
                <a:gridCol w="3945467">
                  <a:extLst>
                    <a:ext uri="{9D8B030D-6E8A-4147-A177-3AD203B41FA5}">
                      <a16:colId xmlns:a16="http://schemas.microsoft.com/office/drawing/2014/main" val="3332211594"/>
                    </a:ext>
                  </a:extLst>
                </a:gridCol>
                <a:gridCol w="3945467">
                  <a:extLst>
                    <a:ext uri="{9D8B030D-6E8A-4147-A177-3AD203B41FA5}">
                      <a16:colId xmlns:a16="http://schemas.microsoft.com/office/drawing/2014/main" val="374417020"/>
                    </a:ext>
                  </a:extLst>
                </a:gridCol>
              </a:tblGrid>
              <a:tr h="5989876">
                <a:tc>
                  <a:txBody>
                    <a:bodyPr/>
                    <a:lstStyle/>
                    <a:p>
                      <a:pPr marL="0" marR="0" lvl="0" indent="0" algn="l">
                        <a:lnSpc>
                          <a:spcPct val="100000"/>
                        </a:lnSpc>
                        <a:spcBef>
                          <a:spcPts val="0"/>
                        </a:spcBef>
                        <a:spcAft>
                          <a:spcPts val="0"/>
                        </a:spcAft>
                        <a:buNone/>
                      </a:pPr>
                      <a:r>
                        <a:rPr lang="en-GB" sz="1600" b="0" i="0" u="none" strike="noStrike" baseline="0" noProof="0" dirty="0">
                          <a:latin typeface="Calibri"/>
                        </a:rPr>
                        <a:t>When you studied Shakespeare's Histories , you learned the following words. What do they mean? (Use Page 77 of your KB)</a:t>
                      </a:r>
                      <a:endParaRPr lang="en-GB" sz="1600" b="0" i="0" baseline="0" dirty="0"/>
                    </a:p>
                  </a:txBody>
                  <a:tcPr/>
                </a:tc>
                <a:tc>
                  <a:txBody>
                    <a:bodyPr/>
                    <a:lstStyle/>
                    <a:p>
                      <a:pPr marL="0" marR="0" lvl="0" indent="0" algn="l">
                        <a:lnSpc>
                          <a:spcPct val="100000"/>
                        </a:lnSpc>
                        <a:spcBef>
                          <a:spcPts val="0"/>
                        </a:spcBef>
                        <a:spcAft>
                          <a:spcPts val="0"/>
                        </a:spcAft>
                        <a:buNone/>
                      </a:pPr>
                      <a:r>
                        <a:rPr lang="en-GB" sz="1600" b="0" i="0" u="none" strike="noStrike" noProof="0" dirty="0">
                          <a:latin typeface="Calibri"/>
                        </a:rPr>
                        <a:t>When you studied Shakespeare's Histories, you learned the words from the previous task. Choose two words and explain how they link to a character or characters from 'Of Mice and Men' so far (page 27 of your KB).</a:t>
                      </a:r>
                    </a:p>
                    <a:p>
                      <a:pPr marL="0" marR="0" lvl="0" indent="0" algn="l">
                        <a:lnSpc>
                          <a:spcPct val="100000"/>
                        </a:lnSpc>
                        <a:spcBef>
                          <a:spcPts val="0"/>
                        </a:spcBef>
                        <a:spcAft>
                          <a:spcPts val="0"/>
                        </a:spcAft>
                        <a:buNone/>
                      </a:pPr>
                      <a:endParaRPr lang="en-GB" sz="1600" b="0" i="0" u="none" strike="noStrike" noProof="0" dirty="0">
                        <a:latin typeface="Calibri"/>
                      </a:endParaRPr>
                    </a:p>
                    <a:p>
                      <a:pPr marL="0" marR="0" lvl="0" indent="0" algn="l">
                        <a:lnSpc>
                          <a:spcPct val="100000"/>
                        </a:lnSpc>
                        <a:spcBef>
                          <a:spcPts val="0"/>
                        </a:spcBef>
                        <a:spcAft>
                          <a:spcPts val="0"/>
                        </a:spcAft>
                        <a:buNone/>
                      </a:pPr>
                      <a:r>
                        <a:rPr lang="en-GB" sz="1600" b="0" i="0" u="none" strike="noStrike" noProof="0" dirty="0">
                          <a:latin typeface="Calibri"/>
                        </a:rPr>
                        <a:t>Word: ___________________________</a:t>
                      </a:r>
                      <a:endParaRPr lang="en-US" sz="1600" b="0" i="0" u="none" strike="noStrike" noProof="0" dirty="0"/>
                    </a:p>
                    <a:p>
                      <a:pPr marL="0" marR="0" lvl="0" indent="0" algn="l">
                        <a:lnSpc>
                          <a:spcPct val="100000"/>
                        </a:lnSpc>
                        <a:spcBef>
                          <a:spcPts val="0"/>
                        </a:spcBef>
                        <a:spcAft>
                          <a:spcPts val="0"/>
                        </a:spcAft>
                        <a:buNone/>
                      </a:pPr>
                      <a:endParaRPr lang="en-GB" sz="1600" b="0" i="0" u="none" strike="noStrike" noProof="0" dirty="0"/>
                    </a:p>
                    <a:p>
                      <a:pPr marL="0" marR="0" lvl="0" indent="0" algn="l">
                        <a:lnSpc>
                          <a:spcPct val="100000"/>
                        </a:lnSpc>
                        <a:spcBef>
                          <a:spcPts val="0"/>
                        </a:spcBef>
                        <a:spcAft>
                          <a:spcPts val="0"/>
                        </a:spcAft>
                        <a:buNone/>
                      </a:pPr>
                      <a:r>
                        <a:rPr lang="en-GB" sz="1800" b="0" i="0" u="none" strike="noStrike" noProof="0" dirty="0">
                          <a:latin typeface="Calibri"/>
                        </a:rPr>
                        <a:t>________________________________________________________________________________________________________________________________________________________________</a:t>
                      </a:r>
                    </a:p>
                    <a:p>
                      <a:pPr marL="0" marR="0" lvl="0" indent="0" algn="l">
                        <a:lnSpc>
                          <a:spcPct val="100000"/>
                        </a:lnSpc>
                        <a:spcBef>
                          <a:spcPts val="0"/>
                        </a:spcBef>
                        <a:spcAft>
                          <a:spcPts val="0"/>
                        </a:spcAft>
                        <a:buNone/>
                      </a:pPr>
                      <a:endParaRPr lang="en-GB" sz="1600" b="0" i="0" u="none" strike="noStrike" noProof="0" dirty="0"/>
                    </a:p>
                    <a:p>
                      <a:pPr marL="0" marR="0" lvl="0" indent="0" algn="l">
                        <a:lnSpc>
                          <a:spcPct val="100000"/>
                        </a:lnSpc>
                        <a:spcBef>
                          <a:spcPts val="0"/>
                        </a:spcBef>
                        <a:spcAft>
                          <a:spcPts val="0"/>
                        </a:spcAft>
                        <a:buNone/>
                      </a:pPr>
                      <a:r>
                        <a:rPr lang="en-GB" sz="1600" b="0" i="0" u="none" strike="noStrike" noProof="0" dirty="0">
                          <a:latin typeface="Calibri"/>
                        </a:rPr>
                        <a:t>Word: ___________________________</a:t>
                      </a:r>
                      <a:endParaRPr lang="en-US" sz="1600" b="0" i="0" u="none" strike="noStrike" noProof="0" dirty="0"/>
                    </a:p>
                    <a:p>
                      <a:pPr marL="0" marR="0" lvl="0" indent="0" algn="l">
                        <a:lnSpc>
                          <a:spcPct val="100000"/>
                        </a:lnSpc>
                        <a:spcBef>
                          <a:spcPts val="0"/>
                        </a:spcBef>
                        <a:spcAft>
                          <a:spcPts val="0"/>
                        </a:spcAft>
                        <a:buNone/>
                      </a:pPr>
                      <a:endParaRPr lang="en-GB" sz="1600" b="0" i="0" u="none" strike="noStrike" noProof="0" dirty="0"/>
                    </a:p>
                    <a:p>
                      <a:pPr marL="0" marR="0" lvl="0" indent="0" algn="l">
                        <a:lnSpc>
                          <a:spcPct val="100000"/>
                        </a:lnSpc>
                        <a:spcBef>
                          <a:spcPts val="0"/>
                        </a:spcBef>
                        <a:spcAft>
                          <a:spcPts val="0"/>
                        </a:spcAft>
                        <a:buNone/>
                      </a:pPr>
                      <a:r>
                        <a:rPr lang="en-GB" sz="1800" b="0" i="0" u="none" strike="noStrike" noProof="0" dirty="0">
                          <a:latin typeface="Calibri"/>
                        </a:rPr>
                        <a:t>________________________________________________________________________________________________________________________________________________________________</a:t>
                      </a:r>
                    </a:p>
                    <a:p>
                      <a:pPr marL="0" marR="0" lvl="0" indent="0" algn="l">
                        <a:lnSpc>
                          <a:spcPct val="100000"/>
                        </a:lnSpc>
                        <a:spcBef>
                          <a:spcPts val="0"/>
                        </a:spcBef>
                        <a:spcAft>
                          <a:spcPts val="0"/>
                        </a:spcAft>
                        <a:buNone/>
                      </a:pPr>
                      <a:endParaRPr lang="en-GB" sz="1800" b="0" i="0" u="none" strike="noStrike" noProof="0" dirty="0">
                        <a:latin typeface="Calibri"/>
                      </a:endParaRPr>
                    </a:p>
                    <a:p>
                      <a:pPr marL="0" marR="0" lvl="0" indent="0" algn="l">
                        <a:lnSpc>
                          <a:spcPct val="100000"/>
                        </a:lnSpc>
                        <a:spcBef>
                          <a:spcPts val="0"/>
                        </a:spcBef>
                        <a:spcAft>
                          <a:spcPts val="0"/>
                        </a:spcAft>
                        <a:buNone/>
                      </a:pPr>
                      <a:endParaRPr lang="en-GB" sz="1800" dirty="0"/>
                    </a:p>
                  </a:txBody>
                  <a:tcPr/>
                </a:tc>
                <a:tc>
                  <a:txBody>
                    <a:bodyPr/>
                    <a:lstStyle/>
                    <a:p>
                      <a:pPr marL="0" marR="0" lvl="0" indent="0" algn="l">
                        <a:lnSpc>
                          <a:spcPct val="100000"/>
                        </a:lnSpc>
                        <a:spcBef>
                          <a:spcPts val="0"/>
                        </a:spcBef>
                        <a:spcAft>
                          <a:spcPts val="0"/>
                        </a:spcAft>
                        <a:buNone/>
                      </a:pPr>
                      <a:r>
                        <a:rPr lang="en-GB" sz="1600" b="0" i="0" u="none" strike="noStrike" noProof="0" dirty="0">
                          <a:latin typeface="Calibri"/>
                        </a:rPr>
                        <a:t>During your study of Grammar, you learned about simple sentences. Using the definition below and your knowledge book (p.3), try creating 3 of your own compound sentences.</a:t>
                      </a:r>
                    </a:p>
                    <a:p>
                      <a:pPr marL="0" marR="0" lvl="0" indent="0" algn="l">
                        <a:lnSpc>
                          <a:spcPct val="100000"/>
                        </a:lnSpc>
                        <a:spcBef>
                          <a:spcPts val="0"/>
                        </a:spcBef>
                        <a:spcAft>
                          <a:spcPts val="0"/>
                        </a:spcAft>
                        <a:buNone/>
                      </a:pPr>
                      <a:endParaRPr lang="en-GB" sz="1600" b="0" i="0" u="none" strike="noStrike" noProof="0" dirty="0">
                        <a:latin typeface="Calibri"/>
                      </a:endParaRPr>
                    </a:p>
                    <a:p>
                      <a:pPr marL="0" marR="0" lvl="0" indent="0" algn="l">
                        <a:lnSpc>
                          <a:spcPct val="100000"/>
                        </a:lnSpc>
                        <a:spcBef>
                          <a:spcPts val="0"/>
                        </a:spcBef>
                        <a:spcAft>
                          <a:spcPts val="0"/>
                        </a:spcAft>
                        <a:buNone/>
                      </a:pPr>
                      <a:endParaRPr lang="en-GB" sz="1600" b="0" i="0" u="none" strike="noStrike" noProof="0" dirty="0">
                        <a:latin typeface="Calibri"/>
                      </a:endParaRPr>
                    </a:p>
                    <a:p>
                      <a:pPr marL="0" marR="0" lvl="0" indent="0" algn="l">
                        <a:lnSpc>
                          <a:spcPct val="100000"/>
                        </a:lnSpc>
                        <a:spcBef>
                          <a:spcPts val="0"/>
                        </a:spcBef>
                        <a:spcAft>
                          <a:spcPts val="0"/>
                        </a:spcAft>
                        <a:buNone/>
                      </a:pPr>
                      <a:endParaRPr lang="en-GB" sz="1600" b="0" i="0" u="none" strike="noStrike" noProof="0" dirty="0">
                        <a:latin typeface="Calibri"/>
                      </a:endParaRPr>
                    </a:p>
                    <a:p>
                      <a:pPr marL="0" marR="0" lvl="0" indent="0" algn="l">
                        <a:lnSpc>
                          <a:spcPct val="100000"/>
                        </a:lnSpc>
                        <a:spcBef>
                          <a:spcPts val="0"/>
                        </a:spcBef>
                        <a:spcAft>
                          <a:spcPts val="0"/>
                        </a:spcAft>
                        <a:buNone/>
                      </a:pPr>
                      <a:endParaRPr lang="en-GB" sz="1600" b="0" i="0" u="none" strike="noStrike" noProof="0" dirty="0">
                        <a:latin typeface="Calibri"/>
                      </a:endParaRPr>
                    </a:p>
                    <a:p>
                      <a:pPr marL="0" marR="0" lvl="0" indent="0" algn="l">
                        <a:lnSpc>
                          <a:spcPct val="100000"/>
                        </a:lnSpc>
                        <a:spcBef>
                          <a:spcPts val="0"/>
                        </a:spcBef>
                        <a:spcAft>
                          <a:spcPts val="0"/>
                        </a:spcAft>
                        <a:buNone/>
                      </a:pPr>
                      <a:endParaRPr lang="en-GB" sz="1600" b="0" i="0" u="none" strike="noStrike" noProof="0" dirty="0">
                        <a:latin typeface="Calibri"/>
                      </a:endParaRPr>
                    </a:p>
                    <a:p>
                      <a:pPr marL="0" marR="0" lvl="0" indent="0" algn="l">
                        <a:lnSpc>
                          <a:spcPct val="100000"/>
                        </a:lnSpc>
                        <a:spcBef>
                          <a:spcPts val="0"/>
                        </a:spcBef>
                        <a:spcAft>
                          <a:spcPts val="0"/>
                        </a:spcAft>
                        <a:buNone/>
                      </a:pPr>
                      <a:endParaRPr lang="en-GB" sz="1600" b="0" i="0" u="none" strike="noStrike" noProof="0" dirty="0">
                        <a:latin typeface="Calibri"/>
                      </a:endParaRPr>
                    </a:p>
                    <a:p>
                      <a:pPr marL="0" marR="0" lvl="0" indent="0" algn="l">
                        <a:lnSpc>
                          <a:spcPct val="100000"/>
                        </a:lnSpc>
                        <a:spcBef>
                          <a:spcPts val="0"/>
                        </a:spcBef>
                        <a:spcAft>
                          <a:spcPts val="0"/>
                        </a:spcAft>
                        <a:buNone/>
                      </a:pPr>
                      <a:r>
                        <a:rPr lang="en-GB" sz="1800" b="1" i="0" u="none" strike="noStrike" kern="1200" dirty="0">
                          <a:solidFill>
                            <a:schemeClr val="tx1"/>
                          </a:solidFill>
                          <a:effectLst/>
                          <a:latin typeface="+mn-lt"/>
                          <a:ea typeface="+mn-ea"/>
                          <a:cs typeface="+mn-cs"/>
                        </a:rPr>
                        <a:t>Whilst it was</a:t>
                      </a:r>
                      <a:r>
                        <a:rPr lang="en-GB" sz="1800" b="1" i="0" u="none" strike="noStrike" kern="1200" baseline="0" dirty="0">
                          <a:solidFill>
                            <a:schemeClr val="tx1"/>
                          </a:solidFill>
                          <a:effectLst/>
                          <a:latin typeface="+mn-lt"/>
                          <a:ea typeface="+mn-ea"/>
                          <a:cs typeface="+mn-cs"/>
                        </a:rPr>
                        <a:t> </a:t>
                      </a:r>
                      <a:r>
                        <a:rPr lang="en-GB" sz="1800" b="1" i="0" u="none" strike="noStrike" kern="1200" dirty="0">
                          <a:solidFill>
                            <a:schemeClr val="tx1"/>
                          </a:solidFill>
                          <a:effectLst/>
                          <a:latin typeface="+mn-lt"/>
                          <a:ea typeface="+mn-ea"/>
                          <a:cs typeface="+mn-cs"/>
                        </a:rPr>
                        <a:t>raining, Mr Thornhill enjoyed a cup of tea in his office.</a:t>
                      </a:r>
                      <a:r>
                        <a:rPr lang="en-GB" sz="1800" b="0" i="0" kern="1200" dirty="0">
                          <a:solidFill>
                            <a:schemeClr val="tx1"/>
                          </a:solidFill>
                          <a:effectLst/>
                          <a:latin typeface="+mn-lt"/>
                          <a:ea typeface="+mn-ea"/>
                          <a:cs typeface="+mn-cs"/>
                        </a:rPr>
                        <a:t>​</a:t>
                      </a:r>
                    </a:p>
                    <a:p>
                      <a:pPr marL="0" marR="0" lvl="0" indent="0" algn="l">
                        <a:lnSpc>
                          <a:spcPct val="100000"/>
                        </a:lnSpc>
                        <a:spcBef>
                          <a:spcPts val="0"/>
                        </a:spcBef>
                        <a:spcAft>
                          <a:spcPts val="0"/>
                        </a:spcAft>
                        <a:buNone/>
                      </a:pPr>
                      <a:endParaRPr lang="en-GB" sz="1800" b="0" i="0" kern="1200" dirty="0">
                        <a:solidFill>
                          <a:schemeClr val="tx1"/>
                        </a:solidFill>
                        <a:effectLst/>
                        <a:latin typeface="+mn-lt"/>
                        <a:ea typeface="+mn-ea"/>
                        <a:cs typeface="+mn-cs"/>
                      </a:endParaRPr>
                    </a:p>
                    <a:p>
                      <a:pPr marL="0" marR="0" lvl="0" indent="0" algn="l">
                        <a:lnSpc>
                          <a:spcPct val="100000"/>
                        </a:lnSpc>
                        <a:spcBef>
                          <a:spcPts val="0"/>
                        </a:spcBef>
                        <a:spcAft>
                          <a:spcPts val="0"/>
                        </a:spcAft>
                        <a:buNone/>
                      </a:pPr>
                      <a:r>
                        <a:rPr lang="en-GB" sz="1800" b="0" i="0" kern="1200" dirty="0">
                          <a:solidFill>
                            <a:schemeClr val="tx1"/>
                          </a:solidFill>
                          <a:effectLst/>
                          <a:latin typeface="+mn-lt"/>
                          <a:ea typeface="+mn-ea"/>
                          <a:cs typeface="+mn-cs"/>
                        </a:rPr>
                        <a:t>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US" dirty="0"/>
                    </a:p>
                  </a:txBody>
                  <a:tcPr/>
                </a:tc>
                <a:extLst>
                  <a:ext uri="{0D108BD9-81ED-4DB2-BD59-A6C34878D82A}">
                    <a16:rowId xmlns:a16="http://schemas.microsoft.com/office/drawing/2014/main" val="3075240843"/>
                  </a:ext>
                </a:extLst>
              </a:tr>
            </a:tbl>
          </a:graphicData>
        </a:graphic>
      </p:graphicFrame>
      <p:graphicFrame>
        <p:nvGraphicFramePr>
          <p:cNvPr id="7" name="Table 6">
            <a:extLst>
              <a:ext uri="{FF2B5EF4-FFF2-40B4-BE49-F238E27FC236}">
                <a16:creationId xmlns:a16="http://schemas.microsoft.com/office/drawing/2014/main" id="{289C5F90-F582-7C71-3B04-5B95C8783173}"/>
              </a:ext>
            </a:extLst>
          </p:cNvPr>
          <p:cNvGraphicFramePr>
            <a:graphicFrameLocks noGrp="1"/>
          </p:cNvGraphicFramePr>
          <p:nvPr>
            <p:extLst>
              <p:ext uri="{D42A27DB-BD31-4B8C-83A1-F6EECF244321}">
                <p14:modId xmlns:p14="http://schemas.microsoft.com/office/powerpoint/2010/main" val="2720401067"/>
              </p:ext>
            </p:extLst>
          </p:nvPr>
        </p:nvGraphicFramePr>
        <p:xfrm>
          <a:off x="142875" y="1882775"/>
          <a:ext cx="3953694" cy="4798272"/>
        </p:xfrm>
        <a:graphic>
          <a:graphicData uri="http://schemas.openxmlformats.org/drawingml/2006/table">
            <a:tbl>
              <a:tblPr firstRow="1" bandRow="1">
                <a:tableStyleId>{9D7B26C5-4107-4FEC-AEDC-1716B250A1EF}</a:tableStyleId>
              </a:tblPr>
              <a:tblGrid>
                <a:gridCol w="1228725">
                  <a:extLst>
                    <a:ext uri="{9D8B030D-6E8A-4147-A177-3AD203B41FA5}">
                      <a16:colId xmlns:a16="http://schemas.microsoft.com/office/drawing/2014/main" val="2301868018"/>
                    </a:ext>
                  </a:extLst>
                </a:gridCol>
                <a:gridCol w="2724969">
                  <a:extLst>
                    <a:ext uri="{9D8B030D-6E8A-4147-A177-3AD203B41FA5}">
                      <a16:colId xmlns:a16="http://schemas.microsoft.com/office/drawing/2014/main" val="2515177394"/>
                    </a:ext>
                  </a:extLst>
                </a:gridCol>
              </a:tblGrid>
              <a:tr h="382471">
                <a:tc>
                  <a:txBody>
                    <a:bodyPr/>
                    <a:lstStyle/>
                    <a:p>
                      <a:pPr rtl="0" fontAlgn="base"/>
                      <a:r>
                        <a:rPr lang="en-GB" sz="1400">
                          <a:effectLst/>
                        </a:rPr>
                        <a:t>WORD​​</a:t>
                      </a:r>
                    </a:p>
                  </a:txBody>
                  <a:tcPr/>
                </a:tc>
                <a:tc>
                  <a:txBody>
                    <a:bodyPr/>
                    <a:lstStyle/>
                    <a:p>
                      <a:pPr rtl="0" fontAlgn="base"/>
                      <a:r>
                        <a:rPr lang="en-GB" sz="1400">
                          <a:effectLst/>
                        </a:rPr>
                        <a:t>Write a sentence using the word​</a:t>
                      </a:r>
                    </a:p>
                  </a:txBody>
                  <a:tcPr/>
                </a:tc>
                <a:extLst>
                  <a:ext uri="{0D108BD9-81ED-4DB2-BD59-A6C34878D82A}">
                    <a16:rowId xmlns:a16="http://schemas.microsoft.com/office/drawing/2014/main" val="2977139550"/>
                  </a:ext>
                </a:extLst>
              </a:tr>
              <a:tr h="764942">
                <a:tc>
                  <a:txBody>
                    <a:bodyPr/>
                    <a:lstStyle/>
                    <a:p>
                      <a:pPr rtl="0" fontAlgn="base"/>
                      <a:r>
                        <a:rPr lang="en-GB" sz="1400">
                          <a:effectLst/>
                        </a:rPr>
                        <a:t>Misogyny</a:t>
                      </a:r>
                    </a:p>
                  </a:txBody>
                  <a:tcPr/>
                </a:tc>
                <a:tc>
                  <a:txBody>
                    <a:bodyPr/>
                    <a:lstStyle/>
                    <a:p>
                      <a:pPr rtl="0" fontAlgn="auto"/>
                      <a:r>
                        <a:rPr lang="en-GB" sz="1400">
                          <a:effectLst/>
                        </a:rPr>
                        <a:t>​</a:t>
                      </a:r>
                    </a:p>
                  </a:txBody>
                  <a:tcPr/>
                </a:tc>
                <a:extLst>
                  <a:ext uri="{0D108BD9-81ED-4DB2-BD59-A6C34878D82A}">
                    <a16:rowId xmlns:a16="http://schemas.microsoft.com/office/drawing/2014/main" val="3498725691"/>
                  </a:ext>
                </a:extLst>
              </a:tr>
              <a:tr h="764942">
                <a:tc>
                  <a:txBody>
                    <a:bodyPr/>
                    <a:lstStyle/>
                    <a:p>
                      <a:pPr rtl="0" fontAlgn="base"/>
                      <a:r>
                        <a:rPr lang="en-GB" sz="1400">
                          <a:effectLst/>
                        </a:rPr>
                        <a:t>Hierarchy</a:t>
                      </a:r>
                    </a:p>
                  </a:txBody>
                  <a:tcPr/>
                </a:tc>
                <a:tc>
                  <a:txBody>
                    <a:bodyPr/>
                    <a:lstStyle/>
                    <a:p>
                      <a:pPr rtl="0" fontAlgn="auto"/>
                      <a:r>
                        <a:rPr lang="en-GB" sz="1400">
                          <a:effectLst/>
                        </a:rPr>
                        <a:t>​</a:t>
                      </a:r>
                    </a:p>
                  </a:txBody>
                  <a:tcPr/>
                </a:tc>
                <a:extLst>
                  <a:ext uri="{0D108BD9-81ED-4DB2-BD59-A6C34878D82A}">
                    <a16:rowId xmlns:a16="http://schemas.microsoft.com/office/drawing/2014/main" val="3212021809"/>
                  </a:ext>
                </a:extLst>
              </a:tr>
              <a:tr h="764942">
                <a:tc>
                  <a:txBody>
                    <a:bodyPr/>
                    <a:lstStyle/>
                    <a:p>
                      <a:pPr rtl="0" fontAlgn="base"/>
                      <a:r>
                        <a:rPr lang="en-GB" sz="1400">
                          <a:effectLst/>
                        </a:rPr>
                        <a:t>Patriarchy</a:t>
                      </a:r>
                    </a:p>
                  </a:txBody>
                  <a:tcPr/>
                </a:tc>
                <a:tc>
                  <a:txBody>
                    <a:bodyPr/>
                    <a:lstStyle/>
                    <a:p>
                      <a:pPr rtl="0" fontAlgn="auto"/>
                      <a:r>
                        <a:rPr lang="en-GB" sz="1400">
                          <a:effectLst/>
                        </a:rPr>
                        <a:t>​</a:t>
                      </a:r>
                    </a:p>
                  </a:txBody>
                  <a:tcPr/>
                </a:tc>
                <a:extLst>
                  <a:ext uri="{0D108BD9-81ED-4DB2-BD59-A6C34878D82A}">
                    <a16:rowId xmlns:a16="http://schemas.microsoft.com/office/drawing/2014/main" val="1778777657"/>
                  </a:ext>
                </a:extLst>
              </a:tr>
              <a:tr h="1019922">
                <a:tc>
                  <a:txBody>
                    <a:bodyPr/>
                    <a:lstStyle/>
                    <a:p>
                      <a:pPr rtl="0" fontAlgn="base"/>
                      <a:r>
                        <a:rPr lang="en-GB" sz="1400">
                          <a:effectLst/>
                        </a:rPr>
                        <a:t>Expectations</a:t>
                      </a:r>
                    </a:p>
                  </a:txBody>
                  <a:tcPr/>
                </a:tc>
                <a:tc>
                  <a:txBody>
                    <a:bodyPr/>
                    <a:lstStyle/>
                    <a:p>
                      <a:pPr rtl="0" fontAlgn="auto"/>
                      <a:r>
                        <a:rPr lang="en-GB" sz="1400">
                          <a:effectLst/>
                        </a:rPr>
                        <a:t>​</a:t>
                      </a:r>
                    </a:p>
                  </a:txBody>
                  <a:tcPr/>
                </a:tc>
                <a:extLst>
                  <a:ext uri="{0D108BD9-81ED-4DB2-BD59-A6C34878D82A}">
                    <a16:rowId xmlns:a16="http://schemas.microsoft.com/office/drawing/2014/main" val="4222570752"/>
                  </a:ext>
                </a:extLst>
              </a:tr>
              <a:tr h="1101053">
                <a:tc>
                  <a:txBody>
                    <a:bodyPr/>
                    <a:lstStyle/>
                    <a:p>
                      <a:pPr rtl="0" fontAlgn="base"/>
                      <a:r>
                        <a:rPr lang="en-GB" sz="1400">
                          <a:effectLst/>
                        </a:rPr>
                        <a:t>Authority</a:t>
                      </a:r>
                    </a:p>
                  </a:txBody>
                  <a:tcPr/>
                </a:tc>
                <a:tc>
                  <a:txBody>
                    <a:bodyPr/>
                    <a:lstStyle/>
                    <a:p>
                      <a:pPr rtl="0" fontAlgn="auto"/>
                      <a:r>
                        <a:rPr lang="en-GB" sz="1400">
                          <a:effectLst/>
                        </a:rPr>
                        <a:t>​</a:t>
                      </a:r>
                    </a:p>
                  </a:txBody>
                  <a:tcPr/>
                </a:tc>
                <a:extLst>
                  <a:ext uri="{0D108BD9-81ED-4DB2-BD59-A6C34878D82A}">
                    <a16:rowId xmlns:a16="http://schemas.microsoft.com/office/drawing/2014/main" val="3175392549"/>
                  </a:ext>
                </a:extLst>
              </a:tr>
            </a:tbl>
          </a:graphicData>
        </a:graphic>
      </p:graphicFrame>
      <p:pic>
        <p:nvPicPr>
          <p:cNvPr id="8" name="Picture 8">
            <a:extLst>
              <a:ext uri="{FF2B5EF4-FFF2-40B4-BE49-F238E27FC236}">
                <a16:creationId xmlns:a16="http://schemas.microsoft.com/office/drawing/2014/main" id="{E22E87BD-FE3B-1260-592A-820E8275D297}"/>
              </a:ext>
            </a:extLst>
          </p:cNvPr>
          <p:cNvPicPr>
            <a:picLocks noChangeAspect="1"/>
          </p:cNvPicPr>
          <p:nvPr/>
        </p:nvPicPr>
        <p:blipFill>
          <a:blip r:embed="rId2"/>
          <a:stretch>
            <a:fillRect/>
          </a:stretch>
        </p:blipFill>
        <p:spPr>
          <a:xfrm>
            <a:off x="8241731" y="1875077"/>
            <a:ext cx="668727" cy="692450"/>
          </a:xfrm>
          <a:prstGeom prst="rect">
            <a:avLst/>
          </a:prstGeom>
        </p:spPr>
      </p:pic>
      <p:sp>
        <p:nvSpPr>
          <p:cNvPr id="9" name="TextBox 8">
            <a:extLst>
              <a:ext uri="{FF2B5EF4-FFF2-40B4-BE49-F238E27FC236}">
                <a16:creationId xmlns:a16="http://schemas.microsoft.com/office/drawing/2014/main" id="{06846A74-208A-A017-133B-C9DB5B6D8066}"/>
              </a:ext>
            </a:extLst>
          </p:cNvPr>
          <p:cNvSpPr txBox="1"/>
          <p:nvPr/>
        </p:nvSpPr>
        <p:spPr>
          <a:xfrm>
            <a:off x="9066362" y="1920815"/>
            <a:ext cx="27432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Arial"/>
              </a:rPr>
              <a:t>A complex sentence contains a main clause and a subordinate clause.</a:t>
            </a:r>
            <a:endParaRPr lang="en-GB" sz="1400"/>
          </a:p>
        </p:txBody>
      </p:sp>
    </p:spTree>
    <p:extLst>
      <p:ext uri="{BB962C8B-B14F-4D97-AF65-F5344CB8AC3E}">
        <p14:creationId xmlns:p14="http://schemas.microsoft.com/office/powerpoint/2010/main" val="2759330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CDAD919C4A92C4A868A6EC556AE103C" ma:contentTypeVersion="17" ma:contentTypeDescription="Create a new document." ma:contentTypeScope="" ma:versionID="0cf8f7557adb50e6787e96358fe1d043">
  <xsd:schema xmlns:xsd="http://www.w3.org/2001/XMLSchema" xmlns:xs="http://www.w3.org/2001/XMLSchema" xmlns:p="http://schemas.microsoft.com/office/2006/metadata/properties" xmlns:ns2="b0291392-46c3-446b-b4e2-e6b1ee46160b" xmlns:ns3="55f71bee-26e1-45d7-9db5-e4529f37cebc" targetNamespace="http://schemas.microsoft.com/office/2006/metadata/properties" ma:root="true" ma:fieldsID="53e97828f00815f43168e8c920b4a715" ns2:_="" ns3:_="">
    <xsd:import namespace="b0291392-46c3-446b-b4e2-e6b1ee46160b"/>
    <xsd:import namespace="55f71bee-26e1-45d7-9db5-e4529f37cebc"/>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291392-46c3-446b-b4e2-e6b1ee46160b"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f71bee-26e1-45d7-9db5-e4529f37cebc"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niqueSourceRef xmlns="b0291392-46c3-446b-b4e2-e6b1ee46160b" xsi:nil="true"/>
    <FileHash xmlns="b0291392-46c3-446b-b4e2-e6b1ee46160b">f68c86f273f1f964c01a1da58f4083a50e3feffa</FileHash>
    <CloudMigratorOriginId xmlns="b0291392-46c3-446b-b4e2-e6b1ee46160b">9cea8e3e-e193-4677-90e4-a61ffeae43dd</CloudMigratorOriginId>
    <CloudMigratorVersion xmlns="b0291392-46c3-446b-b4e2-e6b1ee46160b">3.33.3.0</CloudMigratorVersion>
    <SharedWithUsers xmlns="55f71bee-26e1-45d7-9db5-e4529f37cebc">
      <UserInfo>
        <DisplayName/>
        <AccountId xsi:nil="true"/>
        <AccountType/>
      </UserInfo>
    </SharedWithUsers>
    <MediaLengthInSeconds xmlns="b0291392-46c3-446b-b4e2-e6b1ee46160b" xsi:nil="true"/>
  </documentManagement>
</p:properties>
</file>

<file path=customXml/itemProps1.xml><?xml version="1.0" encoding="utf-8"?>
<ds:datastoreItem xmlns:ds="http://schemas.openxmlformats.org/officeDocument/2006/customXml" ds:itemID="{BD69DFEE-674E-4FD3-AD9B-5B8AA3A5D008}">
  <ds:schemaRefs>
    <ds:schemaRef ds:uri="http://schemas.microsoft.com/sharepoint/v3/contenttype/forms"/>
  </ds:schemaRefs>
</ds:datastoreItem>
</file>

<file path=customXml/itemProps2.xml><?xml version="1.0" encoding="utf-8"?>
<ds:datastoreItem xmlns:ds="http://schemas.openxmlformats.org/officeDocument/2006/customXml" ds:itemID="{B32B4212-83BB-4602-B416-69455565F9F6}"/>
</file>

<file path=customXml/itemProps3.xml><?xml version="1.0" encoding="utf-8"?>
<ds:datastoreItem xmlns:ds="http://schemas.openxmlformats.org/officeDocument/2006/customXml" ds:itemID="{5E562333-9692-4904-8EC6-E284A1739428}">
  <ds:schemaRefs>
    <ds:schemaRef ds:uri="http://purl.org/dc/terms/"/>
    <ds:schemaRef ds:uri="b0291392-46c3-446b-b4e2-e6b1ee46160b"/>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55f71bee-26e1-45d7-9db5-e4529f37ceb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102</TotalTime>
  <Words>3633</Words>
  <Application>Microsoft Office PowerPoint</Application>
  <PresentationFormat>Widescreen</PresentationFormat>
  <Paragraphs>432</Paragraphs>
  <Slides>13</Slides>
  <Notes>0</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Office Theme</vt:lpstr>
      <vt:lpstr>office theme</vt:lpstr>
      <vt:lpstr>Office Theme</vt:lpstr>
      <vt:lpstr>Weekly Homework Grids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Saint Benedict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Peden</dc:creator>
  <cp:lastModifiedBy>Carolina Kureczko</cp:lastModifiedBy>
  <cp:revision>19</cp:revision>
  <dcterms:created xsi:type="dcterms:W3CDTF">2019-04-05T13:54:53Z</dcterms:created>
  <dcterms:modified xsi:type="dcterms:W3CDTF">2022-07-19T09:51:16Z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0x010100DCDAD919C4A92C4A868A6EC556AE103C</vt:lpwstr>
  </property>
  <property fmtid="{D5CDD505-2E9C-101B-9397-08002B2CF9AE}" pid="3" name="Order">
    <vt:r8>3459500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_SourceUrl">
    <vt:lpwstr/>
  </property>
  <property fmtid="{D5CDD505-2E9C-101B-9397-08002B2CF9AE}" pid="11" name="_SharedFileIndex">
    <vt:lpwstr/>
  </property>
</Properties>
</file>