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17/07/2019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17/07/2019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34605511"/>
              </p:ext>
            </p:extLst>
          </p:nvPr>
        </p:nvGraphicFramePr>
        <p:xfrm>
          <a:off x="165100" y="491395"/>
          <a:ext cx="11836401" cy="61745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endParaRPr lang="en-GB" sz="1600" dirty="0" smtClean="0"/>
                    </a:p>
                    <a:p>
                      <a:pPr algn="ctr"/>
                      <a:r>
                        <a:rPr lang="en-GB" sz="2000" b="1" i="1" dirty="0" err="1" smtClean="0"/>
                        <a:t>Acceptible</a:t>
                      </a:r>
                      <a:endParaRPr lang="en-GB" sz="2000" b="1" i="1" dirty="0" smtClean="0"/>
                    </a:p>
                    <a:p>
                      <a:pPr algn="ctr"/>
                      <a:endParaRPr lang="en-GB" sz="2000" b="1" i="1" dirty="0" smtClean="0"/>
                    </a:p>
                    <a:p>
                      <a:pPr algn="ctr"/>
                      <a:endParaRPr lang="en-GB" sz="2000" b="1" i="1" dirty="0" smtClean="0"/>
                    </a:p>
                    <a:p>
                      <a:pPr algn="ctr"/>
                      <a:r>
                        <a:rPr lang="en-GB" sz="2000" b="1" i="1" dirty="0" smtClean="0"/>
                        <a:t>Acceptable</a:t>
                      </a:r>
                      <a:endParaRPr lang="en-GB" sz="2000" b="1"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Add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0" i="1" kern="1200" dirty="0" smtClean="0">
                          <a:solidFill>
                            <a:schemeClr val="tx1"/>
                          </a:solidFill>
                          <a:effectLst/>
                          <a:latin typeface="+mn-lt"/>
                          <a:ea typeface="+mn-ea"/>
                          <a:cs typeface="+mn-cs"/>
                        </a:rPr>
                        <a:t>What a beautiful bouquet exclaimed Sinead</a:t>
                      </a:r>
                      <a:endParaRPr lang="en-GB" sz="1800" b="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Prologue </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200" i="1" kern="1200" dirty="0" smtClean="0">
                          <a:solidFill>
                            <a:schemeClr val="tx1"/>
                          </a:solidFill>
                          <a:effectLst/>
                          <a:latin typeface="+mn-lt"/>
                          <a:ea typeface="+mn-ea"/>
                          <a:cs typeface="+mn-cs"/>
                        </a:rPr>
                        <a:t>William Shakespeare was an English poet, playwright and actor, widely regarded as the greatest writer in the English language and the world's greatest dramatist. He is often called England's national poet and the "Bard of Avon". His extant works, including collaborations, consist of approximately 39 plays, 154 sonnets, two long narrative poems, and a few other verses, some of uncertain authorship. His plays have been translated into every major living language and are performed more often than those of any other playwright.</a:t>
                      </a:r>
                    </a:p>
                    <a:p>
                      <a:endParaRPr lang="en-GB" sz="1200" i="1" kern="1200" dirty="0" smtClean="0">
                        <a:solidFill>
                          <a:schemeClr val="tx1"/>
                        </a:solidFill>
                        <a:effectLst/>
                        <a:latin typeface="+mn-lt"/>
                        <a:ea typeface="+mn-ea"/>
                        <a:cs typeface="+mn-cs"/>
                      </a:endParaRPr>
                    </a:p>
                    <a:p>
                      <a:r>
                        <a:rPr lang="en-GB" sz="1400" baseline="0" dirty="0" smtClean="0"/>
                        <a:t>List four things that you learn about Shakespeare:</a:t>
                      </a:r>
                      <a:endParaRPr lang="en-GB"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Shall</a:t>
                      </a:r>
                      <a:r>
                        <a:rPr lang="en-GB" sz="1600" b="1" i="1" baseline="0" dirty="0" smtClean="0"/>
                        <a:t> I compare thee to a summer’s day?</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Which of the tasks</a:t>
                      </a:r>
                      <a:r>
                        <a:rPr lang="en-GB" sz="1600" baseline="0" dirty="0" smtClean="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r>
                        <a:rPr lang="en-GB" sz="1600" dirty="0" smtClean="0"/>
                        <a:t>Answer:</a:t>
                      </a:r>
                      <a:r>
                        <a:rPr lang="en-GB" sz="1600" baseline="0" dirty="0" smtClean="0"/>
                        <a:t> Task  </a:t>
                      </a:r>
                      <a:r>
                        <a:rPr lang="en-GB" sz="1600" dirty="0" smtClean="0"/>
                        <a:t>_____</a:t>
                      </a:r>
                    </a:p>
                    <a:p>
                      <a:endParaRPr lang="en-GB" sz="1600" dirty="0" smtClean="0"/>
                    </a:p>
                    <a:p>
                      <a:r>
                        <a:rPr lang="en-GB" sz="1600" dirty="0" smtClean="0"/>
                        <a:t>Reason:</a:t>
                      </a:r>
                      <a:r>
                        <a:rPr lang="en-GB" sz="1600" baseline="0" dirty="0" smtClean="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smtClean="0"/>
                    </a:p>
                    <a:p>
                      <a:endParaRPr lang="en-GB" sz="1600"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3.1</a:t>
            </a:r>
            <a:endParaRPr lang="en-GB" dirty="0"/>
          </a:p>
        </p:txBody>
      </p:sp>
    </p:spTree>
    <p:extLst>
      <p:ext uri="{BB962C8B-B14F-4D97-AF65-F5344CB8AC3E}">
        <p14:creationId xmlns:p14="http://schemas.microsoft.com/office/powerpoint/2010/main" val="3470680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2676755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smtClean="0"/>
                        <a:t>Possession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err="1" smtClean="0"/>
                        <a:t>Posession</a:t>
                      </a:r>
                      <a:endParaRPr lang="en-GB" sz="20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r>
                        <a:rPr lang="en-GB" sz="1600" dirty="0" smtClean="0"/>
                        <a:t>Create</a:t>
                      </a:r>
                      <a:r>
                        <a:rPr lang="en-GB" sz="1600" baseline="0" dirty="0" smtClean="0"/>
                        <a:t> a compound sentence:</a:t>
                      </a:r>
                    </a:p>
                    <a:p>
                      <a:endParaRPr lang="en-GB" sz="1600" baseline="0" dirty="0" smtClean="0"/>
                    </a:p>
                    <a:p>
                      <a:pPr algn="ctr"/>
                      <a:r>
                        <a:rPr lang="en-GB" sz="1600" b="1" i="1" baseline="0" dirty="0" smtClean="0"/>
                        <a:t>Adam + and + sofa</a:t>
                      </a:r>
                    </a:p>
                    <a:p>
                      <a:pPr algn="ctr"/>
                      <a:r>
                        <a:rPr lang="en-GB" sz="1600" b="0" i="0" baseline="0" dirty="0" smtClean="0"/>
                        <a:t>_______________________________________________________________________________________________________________</a:t>
                      </a:r>
                      <a:endParaRPr lang="en-GB" sz="1600" b="0" i="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Iambic </a:t>
                      </a:r>
                      <a:r>
                        <a:rPr lang="en-GB" sz="1600" b="1" i="1" baseline="0" dirty="0" err="1" smtClean="0"/>
                        <a:t>pentametre</a:t>
                      </a:r>
                      <a:endParaRPr lang="en-GB" sz="1600" b="1" i="1" baseline="0" dirty="0" smtClean="0"/>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r>
                        <a:rPr lang="en-GB" sz="1600" baseline="0" dirty="0" smtClean="0"/>
                        <a:t>How do these images link to </a:t>
                      </a:r>
                      <a:r>
                        <a:rPr lang="en-GB" sz="1600" i="1" baseline="0" dirty="0" smtClean="0"/>
                        <a:t>A Midsummer Night’s Dream</a:t>
                      </a:r>
                      <a:r>
                        <a:rPr lang="en-GB" sz="1600"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To</a:t>
                      </a:r>
                      <a:r>
                        <a:rPr lang="en-GB" sz="1600" b="1" i="1" baseline="0" dirty="0" smtClean="0"/>
                        <a:t> be or not to be? That is the question.</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r>
                        <a:rPr lang="en-GB" sz="1600" dirty="0" smtClean="0"/>
                        <a:t>Can you think of better</a:t>
                      </a:r>
                      <a:r>
                        <a:rPr lang="en-GB" sz="1600" baseline="0" dirty="0" smtClean="0"/>
                        <a:t> synonyms for the word </a:t>
                      </a:r>
                      <a:r>
                        <a:rPr lang="en-GB" sz="1600" b="1" i="1" baseline="0" dirty="0" smtClean="0"/>
                        <a:t>love</a:t>
                      </a:r>
                      <a:r>
                        <a:rPr lang="en-GB" sz="1600" baseline="0" dirty="0" smtClean="0"/>
                        <a:t>?</a:t>
                      </a:r>
                      <a:endParaRPr lang="en-GB" sz="1600"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3.10</a:t>
            </a:r>
            <a:endParaRPr lang="en-GB" dirty="0"/>
          </a:p>
        </p:txBody>
      </p:sp>
      <p:pic>
        <p:nvPicPr>
          <p:cNvPr id="2" name="Picture 1"/>
          <p:cNvPicPr>
            <a:picLocks noChangeAspect="1"/>
          </p:cNvPicPr>
          <p:nvPr/>
        </p:nvPicPr>
        <p:blipFill>
          <a:blip r:embed="rId2"/>
          <a:stretch>
            <a:fillRect/>
          </a:stretch>
        </p:blipFill>
        <p:spPr>
          <a:xfrm>
            <a:off x="2618978" y="3724275"/>
            <a:ext cx="894178" cy="1076325"/>
          </a:xfrm>
          <a:prstGeom prst="rect">
            <a:avLst/>
          </a:prstGeom>
        </p:spPr>
      </p:pic>
      <p:pic>
        <p:nvPicPr>
          <p:cNvPr id="3" name="Picture 2"/>
          <p:cNvPicPr>
            <a:picLocks noChangeAspect="1"/>
          </p:cNvPicPr>
          <p:nvPr/>
        </p:nvPicPr>
        <p:blipFill>
          <a:blip r:embed="rId3"/>
          <a:stretch>
            <a:fillRect/>
          </a:stretch>
        </p:blipFill>
        <p:spPr>
          <a:xfrm>
            <a:off x="1615268" y="3738562"/>
            <a:ext cx="959260" cy="1062038"/>
          </a:xfrm>
          <a:prstGeom prst="rect">
            <a:avLst/>
          </a:prstGeom>
        </p:spPr>
      </p:pic>
      <p:pic>
        <p:nvPicPr>
          <p:cNvPr id="4" name="Picture 3"/>
          <p:cNvPicPr>
            <a:picLocks noChangeAspect="1"/>
          </p:cNvPicPr>
          <p:nvPr/>
        </p:nvPicPr>
        <p:blipFill>
          <a:blip r:embed="rId4"/>
          <a:stretch>
            <a:fillRect/>
          </a:stretch>
        </p:blipFill>
        <p:spPr>
          <a:xfrm>
            <a:off x="476250" y="3724275"/>
            <a:ext cx="1094568" cy="1076325"/>
          </a:xfrm>
          <a:prstGeom prst="rect">
            <a:avLst/>
          </a:prstGeom>
        </p:spPr>
      </p:pic>
      <p:pic>
        <p:nvPicPr>
          <p:cNvPr id="7" name="Picture 6"/>
          <p:cNvPicPr>
            <a:picLocks noChangeAspect="1"/>
          </p:cNvPicPr>
          <p:nvPr/>
        </p:nvPicPr>
        <p:blipFill>
          <a:blip r:embed="rId5"/>
          <a:stretch>
            <a:fillRect/>
          </a:stretch>
        </p:blipFill>
        <p:spPr>
          <a:xfrm>
            <a:off x="9585551" y="4508999"/>
            <a:ext cx="977911" cy="1004888"/>
          </a:xfrm>
          <a:prstGeom prst="rect">
            <a:avLst/>
          </a:prstGeom>
        </p:spPr>
      </p:pic>
    </p:spTree>
    <p:extLst>
      <p:ext uri="{BB962C8B-B14F-4D97-AF65-F5344CB8AC3E}">
        <p14:creationId xmlns:p14="http://schemas.microsoft.com/office/powerpoint/2010/main" val="417385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220497431"/>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Circle</a:t>
                      </a:r>
                      <a:r>
                        <a:rPr lang="en-GB" sz="1600" baseline="0" dirty="0" smtClean="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err="1" smtClean="0"/>
                        <a:t>Priviledge</a:t>
                      </a:r>
                      <a:endParaRPr lang="en-GB" sz="2000" b="1" i="1"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baseline="0" dirty="0" smtClean="0"/>
                        <a:t>Privilege</a:t>
                      </a:r>
                      <a:endParaRPr lang="en-GB" sz="2400" b="1" i="1" baseline="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Correct the errors:</a:t>
                      </a:r>
                      <a:endParaRPr lang="en-GB" sz="1600" b="0" i="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1" dirty="0" err="1" smtClean="0"/>
                        <a:t>maria</a:t>
                      </a:r>
                      <a:r>
                        <a:rPr lang="en-GB" sz="1600" b="0" i="1" baseline="0" dirty="0" smtClean="0"/>
                        <a:t> asked have you seen stranger things season three yet sadly </a:t>
                      </a:r>
                      <a:r>
                        <a:rPr lang="en-GB" sz="1600" b="0" i="1" baseline="0" dirty="0" err="1" smtClean="0"/>
                        <a:t>laura</a:t>
                      </a:r>
                      <a:r>
                        <a:rPr lang="en-GB" sz="1600" b="0" i="1" baseline="0" dirty="0" smtClean="0"/>
                        <a:t> hadn’t watched it as she was still catching up with season two this made </a:t>
                      </a:r>
                      <a:r>
                        <a:rPr lang="en-GB" sz="1600" b="0" i="1" baseline="0" dirty="0" err="1" smtClean="0"/>
                        <a:t>maria</a:t>
                      </a:r>
                      <a:r>
                        <a:rPr lang="en-GB" sz="1600" b="0" i="1" baseline="0" dirty="0" smtClean="0"/>
                        <a:t> frustrated as they no longer had anything to discuss</a:t>
                      </a:r>
                      <a:endParaRPr lang="en-GB" sz="1600" b="0"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Soliloquy</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400" b="0" i="1" kern="1200" dirty="0" smtClean="0">
                          <a:solidFill>
                            <a:schemeClr val="tx1"/>
                          </a:solidFill>
                          <a:effectLst/>
                          <a:latin typeface="+mn-lt"/>
                          <a:ea typeface="+mn-ea"/>
                          <a:cs typeface="+mn-cs"/>
                        </a:rPr>
                        <a:t>The greatest reason to study Shakespeare is that there is a reason it is still popular. The stories’ themes are timeless. These are tales of young love, madness, family drama, aging, ambition, murder, and intrigue. Shakespeare’s poetry is clever and beautiful. His plays cover multiple genres.</a:t>
                      </a:r>
                      <a:endParaRPr lang="en-GB" sz="1600" b="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What</a:t>
                      </a:r>
                      <a:r>
                        <a:rPr lang="en-GB" sz="1600" kern="1200" baseline="0" dirty="0" smtClean="0">
                          <a:solidFill>
                            <a:schemeClr val="tx1"/>
                          </a:solidFill>
                          <a:effectLst/>
                          <a:latin typeface="+mn-lt"/>
                          <a:ea typeface="+mn-ea"/>
                          <a:cs typeface="+mn-cs"/>
                        </a:rPr>
                        <a:t> can you infer about the writer’s opinion of Shakespeare?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dirty="0" smtClean="0">
                          <a:solidFill>
                            <a:schemeClr val="tx1"/>
                          </a:solidFill>
                          <a:effectLst/>
                          <a:latin typeface="+mn-lt"/>
                          <a:ea typeface="+mn-ea"/>
                          <a:cs typeface="+mn-cs"/>
                        </a:rPr>
                        <a:t>_</a:t>
                      </a: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r>
                        <a:rPr lang="en-GB" sz="1600" b="1" i="1" baseline="0" dirty="0" smtClean="0"/>
                        <a:t>All the World’s a Stage.</a:t>
                      </a:r>
                      <a:endParaRPr lang="en-GB" sz="1600" b="1" i="1" baseline="0"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smtClean="0">
                          <a:solidFill>
                            <a:prstClr val="black"/>
                          </a:solidFill>
                        </a:rPr>
                        <a:t>Prioritise: </a:t>
                      </a:r>
                      <a:r>
                        <a:rPr lang="en-GB" sz="1600" dirty="0" smtClean="0">
                          <a:solidFill>
                            <a:prstClr val="black"/>
                          </a:solidFill>
                        </a:rPr>
                        <a:t>What is the </a:t>
                      </a:r>
                      <a:r>
                        <a:rPr lang="en-GB" sz="1600" b="1" i="1" dirty="0" smtClean="0">
                          <a:solidFill>
                            <a:prstClr val="black"/>
                          </a:solidFill>
                        </a:rPr>
                        <a:t>single most important </a:t>
                      </a:r>
                      <a:r>
                        <a:rPr lang="en-GB" sz="1600" dirty="0" smtClean="0">
                          <a:solidFill>
                            <a:prstClr val="black"/>
                          </a:solidFill>
                        </a:rPr>
                        <a:t>sentence here? Explain your thinking</a:t>
                      </a:r>
                      <a:r>
                        <a:rPr lang="en-GB" sz="1600" dirty="0" smtClean="0">
                          <a:solidFill>
                            <a:prstClr val="black"/>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effectLst/>
                        </a:rPr>
                        <a:t>Not only did Shakespeare teach us about ourselves and humanity, but he also invented around 1700 words which we still use in everyday English today. He often changed nouns into verbs, verbs into adjectives, connecting words together and coming up with wholly original ones too.</a:t>
                      </a:r>
                      <a:endParaRPr lang="en-GB" sz="1200" dirty="0" smtClean="0">
                        <a:solidFill>
                          <a:prstClr val="black"/>
                        </a:solidFill>
                      </a:endParaRPr>
                    </a:p>
                    <a:p>
                      <a:pPr algn="ctr"/>
                      <a:endParaRPr lang="en-GB" sz="1200" b="0" i="1" kern="1200" dirty="0" smtClean="0">
                        <a:solidFill>
                          <a:schemeClr val="tx1"/>
                        </a:solidFill>
                        <a:effectLst/>
                        <a:latin typeface="+mn-lt"/>
                        <a:ea typeface="+mn-ea"/>
                        <a:cs typeface="+mn-cs"/>
                      </a:endParaRPr>
                    </a:p>
                    <a:p>
                      <a:pPr algn="ctr"/>
                      <a:r>
                        <a:rPr lang="en-GB" sz="1600" baseline="0" dirty="0" smtClean="0"/>
                        <a:t>____________________________________________________________________________________________________________________________________________________</a:t>
                      </a:r>
                      <a:endParaRPr lang="en-GB" sz="1600" i="1"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3.11</a:t>
            </a:r>
            <a:endParaRPr lang="en-GB" dirty="0"/>
          </a:p>
        </p:txBody>
      </p:sp>
    </p:spTree>
    <p:extLst>
      <p:ext uri="{BB962C8B-B14F-4D97-AF65-F5344CB8AC3E}">
        <p14:creationId xmlns:p14="http://schemas.microsoft.com/office/powerpoint/2010/main" val="271141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37665916"/>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r>
                        <a:rPr lang="en-GB" sz="2000" b="1" i="1" dirty="0" smtClean="0"/>
                        <a:t>Argument</a:t>
                      </a:r>
                    </a:p>
                    <a:p>
                      <a:pPr algn="ctr"/>
                      <a:endParaRPr lang="en-GB" sz="2000" b="1" i="1" dirty="0" smtClean="0"/>
                    </a:p>
                    <a:p>
                      <a:pPr algn="ctr"/>
                      <a:endParaRPr lang="en-GB" sz="2000" b="1" i="1" dirty="0" smtClean="0"/>
                    </a:p>
                    <a:p>
                      <a:pPr algn="ctr"/>
                      <a:r>
                        <a:rPr lang="en-GB" sz="2000" b="1" i="1" dirty="0" err="1" smtClean="0"/>
                        <a:t>Arguement</a:t>
                      </a:r>
                      <a:endParaRPr lang="en-GB" sz="2000" b="1"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lvl="0"/>
                      <a:r>
                        <a:rPr lang="en-GB" sz="1600" kern="1200" dirty="0" smtClean="0">
                          <a:solidFill>
                            <a:schemeClr val="tx1"/>
                          </a:solidFill>
                          <a:effectLst/>
                          <a:latin typeface="+mn-lt"/>
                          <a:ea typeface="+mn-ea"/>
                          <a:cs typeface="+mn-cs"/>
                        </a:rPr>
                        <a:t>Write </a:t>
                      </a:r>
                      <a:r>
                        <a:rPr lang="en-GB" sz="1600" b="1" i="1" kern="1200" dirty="0" smtClean="0">
                          <a:solidFill>
                            <a:schemeClr val="tx1"/>
                          </a:solidFill>
                          <a:effectLst/>
                          <a:latin typeface="+mn-lt"/>
                          <a:ea typeface="+mn-ea"/>
                          <a:cs typeface="+mn-cs"/>
                        </a:rPr>
                        <a:t>bought </a:t>
                      </a:r>
                      <a:r>
                        <a:rPr lang="en-GB" sz="1600" i="1" kern="1200" dirty="0" smtClean="0">
                          <a:solidFill>
                            <a:schemeClr val="tx1"/>
                          </a:solidFill>
                          <a:effectLst/>
                          <a:latin typeface="+mn-lt"/>
                          <a:ea typeface="+mn-ea"/>
                          <a:cs typeface="+mn-cs"/>
                        </a:rPr>
                        <a:t>and </a:t>
                      </a:r>
                      <a:r>
                        <a:rPr lang="en-GB" sz="1600" b="1" i="1" kern="1200" dirty="0" smtClean="0">
                          <a:solidFill>
                            <a:schemeClr val="tx1"/>
                          </a:solidFill>
                          <a:effectLst/>
                          <a:latin typeface="+mn-lt"/>
                          <a:ea typeface="+mn-ea"/>
                          <a:cs typeface="+mn-cs"/>
                        </a:rPr>
                        <a:t>brought </a:t>
                      </a:r>
                      <a:r>
                        <a:rPr lang="en-GB" sz="1600" kern="1200" dirty="0" smtClean="0">
                          <a:solidFill>
                            <a:schemeClr val="tx1"/>
                          </a:solidFill>
                          <a:effectLst/>
                          <a:latin typeface="+mn-lt"/>
                          <a:ea typeface="+mn-ea"/>
                          <a:cs typeface="+mn-cs"/>
                        </a:rPr>
                        <a:t>in the right places.</a:t>
                      </a:r>
                    </a:p>
                    <a:p>
                      <a:pPr lvl="0"/>
                      <a:endParaRPr lang="en-GB" sz="1800" kern="1200" dirty="0" smtClean="0">
                        <a:solidFill>
                          <a:schemeClr val="tx1"/>
                        </a:solidFill>
                        <a:effectLst/>
                        <a:latin typeface="+mn-lt"/>
                        <a:ea typeface="+mn-ea"/>
                        <a:cs typeface="+mn-cs"/>
                      </a:endParaRPr>
                    </a:p>
                    <a:p>
                      <a:pPr algn="ctr"/>
                      <a:r>
                        <a:rPr lang="en-GB" sz="1800" i="1" kern="1200" dirty="0" smtClean="0">
                          <a:solidFill>
                            <a:schemeClr val="tx1"/>
                          </a:solidFill>
                          <a:effectLst/>
                          <a:latin typeface="+mn-lt"/>
                          <a:ea typeface="+mn-ea"/>
                          <a:cs typeface="+mn-cs"/>
                        </a:rPr>
                        <a:t>She _____________a gift and  __________ it to the party.</a:t>
                      </a:r>
                      <a:endParaRPr lang="en-GB" sz="1800" i="1" kern="120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Epilogue</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200" i="1" dirty="0" smtClean="0"/>
                        <a:t>In Shakespeare's time, a stage wasn't just one type of space; plays had to be versatile. In any of these settings, men and boys played all the characters, male and female; acting in Renaissance England was an exclusively male profession. Audiences had their favourite performers, looked forward to hearing music with the productions, and relished the luxurious costumes of the leading characters. The stage itself was relatively bare. For the most part, playwrights used vivid words instead of scenery to picture the scene onstage.</a:t>
                      </a:r>
                    </a:p>
                    <a:p>
                      <a:endParaRPr lang="en-GB" sz="1200" baseline="0" dirty="0" smtClean="0"/>
                    </a:p>
                    <a:p>
                      <a:r>
                        <a:rPr lang="en-GB" sz="1400" baseline="0" dirty="0" smtClean="0"/>
                        <a:t>List four things that you learn about the theatre:</a:t>
                      </a:r>
                      <a:endParaRPr lang="en-GB"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Thou art more lovely and more temperate.</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Transform</a:t>
                      </a:r>
                      <a:r>
                        <a:rPr lang="en-GB" sz="1600" baseline="0" dirty="0" smtClean="0"/>
                        <a:t> this sentence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i="1" dirty="0" smtClean="0"/>
                        <a:t>A plague on both your houses.</a:t>
                      </a:r>
                      <a:endParaRPr lang="en-GB" sz="1400" b="1" i="1" dirty="0" smtClean="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3.2</a:t>
            </a:r>
            <a:endParaRPr lang="en-GB" dirty="0"/>
          </a:p>
        </p:txBody>
      </p:sp>
    </p:spTree>
    <p:extLst>
      <p:ext uri="{BB962C8B-B14F-4D97-AF65-F5344CB8AC3E}">
        <p14:creationId xmlns:p14="http://schemas.microsoft.com/office/powerpoint/2010/main" val="1659316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074616517"/>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endParaRPr lang="en-GB" sz="1600" dirty="0" smtClean="0"/>
                    </a:p>
                    <a:p>
                      <a:pPr algn="ctr"/>
                      <a:r>
                        <a:rPr lang="en-GB" sz="2000" b="1" i="1" dirty="0" smtClean="0"/>
                        <a:t>Conscience</a:t>
                      </a:r>
                    </a:p>
                    <a:p>
                      <a:pPr algn="ctr"/>
                      <a:endParaRPr lang="en-GB" sz="2000" b="1" i="1" dirty="0" smtClean="0"/>
                    </a:p>
                    <a:p>
                      <a:pPr algn="ctr"/>
                      <a:endParaRPr lang="en-GB" sz="2000" b="1" i="1" dirty="0" smtClean="0"/>
                    </a:p>
                    <a:p>
                      <a:pPr algn="ctr"/>
                      <a:r>
                        <a:rPr lang="en-GB" sz="2000" b="1" i="1" dirty="0" err="1" smtClean="0"/>
                        <a:t>Conscence</a:t>
                      </a:r>
                      <a:endParaRPr lang="en-GB" sz="20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t>Circle the nouns and adjectives.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r>
                        <a:rPr lang="en-GB" sz="1800" b="0" i="1" kern="1200" dirty="0" smtClean="0">
                          <a:solidFill>
                            <a:schemeClr val="tx1"/>
                          </a:solidFill>
                          <a:effectLst/>
                          <a:latin typeface="+mn-lt"/>
                          <a:ea typeface="+mn-ea"/>
                          <a:cs typeface="+mn-cs"/>
                        </a:rPr>
                        <a:t>Alice felt her face go red with embarrassment. As a young girl, Alice used to play in the salty water.</a:t>
                      </a:r>
                      <a:r>
                        <a:rPr lang="en-GB" sz="1800" b="0" i="1" kern="1200" baseline="0" dirty="0" smtClean="0">
                          <a:solidFill>
                            <a:schemeClr val="tx1"/>
                          </a:solidFill>
                          <a:effectLst/>
                          <a:latin typeface="+mn-lt"/>
                          <a:ea typeface="+mn-ea"/>
                          <a:cs typeface="+mn-cs"/>
                        </a:rPr>
                        <a:t> Today though, e</a:t>
                      </a:r>
                      <a:r>
                        <a:rPr lang="en-GB" sz="1800" b="0" i="1" kern="1200" dirty="0" smtClean="0">
                          <a:solidFill>
                            <a:schemeClr val="tx1"/>
                          </a:solidFill>
                          <a:effectLst/>
                          <a:latin typeface="+mn-lt"/>
                          <a:ea typeface="+mn-ea"/>
                          <a:cs typeface="+mn-cs"/>
                        </a:rPr>
                        <a:t>veryone except Alice was enjoying the water.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Tragedy</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endParaRPr lang="en-GB" sz="1600" b="1" i="1" baseline="0" dirty="0" smtClean="0"/>
                    </a:p>
                    <a:p>
                      <a:endParaRPr lang="en-GB" sz="1600" b="1" i="1" baseline="0" dirty="0" smtClean="0"/>
                    </a:p>
                    <a:p>
                      <a:endParaRPr lang="en-GB" sz="1600" b="1" i="1" baseline="0" dirty="0" smtClean="0"/>
                    </a:p>
                    <a:p>
                      <a:endParaRPr lang="en-GB" sz="1600" b="1" i="1" baseline="0" dirty="0" smtClean="0"/>
                    </a:p>
                    <a:p>
                      <a:endParaRPr lang="en-GB" sz="1600" b="1" i="1" baseline="0" dirty="0" smtClean="0"/>
                    </a:p>
                    <a:p>
                      <a:r>
                        <a:rPr lang="en-GB" sz="1600" baseline="0" dirty="0" smtClean="0"/>
                        <a:t>How do these images link to </a:t>
                      </a:r>
                      <a:r>
                        <a:rPr lang="en-GB" sz="1600" i="1" baseline="0" dirty="0" smtClean="0"/>
                        <a:t>Romeo and Juliet</a:t>
                      </a:r>
                      <a:r>
                        <a:rPr lang="en-GB" sz="1600"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a:t>
                      </a:r>
                      <a:r>
                        <a:rPr lang="en-GB" sz="1600" b="1" i="1" dirty="0" smtClean="0"/>
                        <a:t>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From</a:t>
                      </a:r>
                      <a:r>
                        <a:rPr lang="en-GB" sz="1600" b="1" i="1" baseline="0" dirty="0" smtClean="0"/>
                        <a:t> ancient grudge break to new mutiny.</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Transform</a:t>
                      </a:r>
                      <a:r>
                        <a:rPr lang="en-GB" sz="1600" kern="1200" baseline="0" dirty="0" smtClean="0">
                          <a:solidFill>
                            <a:schemeClr val="tx1"/>
                          </a:solidFill>
                          <a:effectLst/>
                          <a:latin typeface="+mn-lt"/>
                          <a:ea typeface="+mn-ea"/>
                          <a:cs typeface="+mn-cs"/>
                        </a:rPr>
                        <a:t> the image into a short description:</a:t>
                      </a: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3.3</a:t>
            </a:r>
            <a:endParaRPr lang="en-GB" dirty="0"/>
          </a:p>
        </p:txBody>
      </p:sp>
      <p:pic>
        <p:nvPicPr>
          <p:cNvPr id="2" name="Picture 1"/>
          <p:cNvPicPr>
            <a:picLocks noChangeAspect="1"/>
          </p:cNvPicPr>
          <p:nvPr/>
        </p:nvPicPr>
        <p:blipFill>
          <a:blip r:embed="rId2"/>
          <a:stretch>
            <a:fillRect/>
          </a:stretch>
        </p:blipFill>
        <p:spPr>
          <a:xfrm>
            <a:off x="431799" y="3691138"/>
            <a:ext cx="1028471" cy="970165"/>
          </a:xfrm>
          <a:prstGeom prst="rect">
            <a:avLst/>
          </a:prstGeom>
        </p:spPr>
      </p:pic>
      <p:pic>
        <p:nvPicPr>
          <p:cNvPr id="3" name="Picture 2"/>
          <p:cNvPicPr>
            <a:picLocks noChangeAspect="1"/>
          </p:cNvPicPr>
          <p:nvPr/>
        </p:nvPicPr>
        <p:blipFill>
          <a:blip r:embed="rId3"/>
          <a:stretch>
            <a:fillRect/>
          </a:stretch>
        </p:blipFill>
        <p:spPr>
          <a:xfrm>
            <a:off x="1511299" y="3673474"/>
            <a:ext cx="1021893" cy="987830"/>
          </a:xfrm>
          <a:prstGeom prst="rect">
            <a:avLst/>
          </a:prstGeom>
        </p:spPr>
      </p:pic>
      <p:pic>
        <p:nvPicPr>
          <p:cNvPr id="4" name="Picture 3"/>
          <p:cNvPicPr>
            <a:picLocks noChangeAspect="1"/>
          </p:cNvPicPr>
          <p:nvPr/>
        </p:nvPicPr>
        <p:blipFill>
          <a:blip r:embed="rId4"/>
          <a:stretch>
            <a:fillRect/>
          </a:stretch>
        </p:blipFill>
        <p:spPr>
          <a:xfrm>
            <a:off x="2533192" y="3691138"/>
            <a:ext cx="1183601" cy="970165"/>
          </a:xfrm>
          <a:prstGeom prst="rect">
            <a:avLst/>
          </a:prstGeom>
        </p:spPr>
      </p:pic>
      <p:pic>
        <p:nvPicPr>
          <p:cNvPr id="7" name="Picture 6"/>
          <p:cNvPicPr>
            <a:picLocks noChangeAspect="1"/>
          </p:cNvPicPr>
          <p:nvPr/>
        </p:nvPicPr>
        <p:blipFill>
          <a:blip r:embed="rId5"/>
          <a:stretch>
            <a:fillRect/>
          </a:stretch>
        </p:blipFill>
        <p:spPr>
          <a:xfrm>
            <a:off x="9071882" y="3799931"/>
            <a:ext cx="2031547" cy="1308416"/>
          </a:xfrm>
          <a:prstGeom prst="rect">
            <a:avLst/>
          </a:prstGeom>
        </p:spPr>
      </p:pic>
    </p:spTree>
    <p:extLst>
      <p:ext uri="{BB962C8B-B14F-4D97-AF65-F5344CB8AC3E}">
        <p14:creationId xmlns:p14="http://schemas.microsoft.com/office/powerpoint/2010/main" val="116033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637420602"/>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smtClean="0"/>
                        <a:t>Discipline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err="1" smtClean="0"/>
                        <a:t>Disipline</a:t>
                      </a:r>
                      <a:endParaRPr lang="en-GB" sz="20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Turn the following sentences into compound</a:t>
                      </a:r>
                      <a:r>
                        <a:rPr lang="en-GB" sz="1600" baseline="0" dirty="0" smtClean="0"/>
                        <a:t> sentences: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smtClean="0"/>
                        <a:t>Dog + and + catch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smtClean="0"/>
                        <a:t>Cat + but + scratch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__________________________________________________________________________</a:t>
                      </a:r>
                      <a:endParaRPr lang="en-GB"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Comedy</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effectLst/>
                        </a:rPr>
                        <a:t>In William Shakespeare’s </a:t>
                      </a:r>
                      <a:r>
                        <a:rPr lang="en-GB" sz="1200" u="sng" dirty="0" smtClean="0">
                          <a:effectLst/>
                        </a:rPr>
                        <a:t>Othello, </a:t>
                      </a:r>
                      <a:r>
                        <a:rPr lang="en-GB" sz="1200" dirty="0" smtClean="0">
                          <a:effectLst/>
                        </a:rPr>
                        <a:t>racism is certainly featured throughout the play.  Othello was written some time between 1600 and 1605. In an time were ethnic minorities were so unimportant that they were almost ignored, a black man rises and has a position of a general in Venice, and is a well respected and trusted by his white leaders. However, when Othello marries Desdemona, the young and beautiful white girl, and the daughter of the Senator </a:t>
                      </a:r>
                      <a:r>
                        <a:rPr lang="en-GB" sz="1200" dirty="0" err="1" smtClean="0">
                          <a:effectLst/>
                        </a:rPr>
                        <a:t>Brabantio</a:t>
                      </a:r>
                      <a:r>
                        <a:rPr lang="en-GB" sz="1200" dirty="0" smtClean="0">
                          <a:effectLst/>
                        </a:rPr>
                        <a:t> everything changes, the racism of the 17th century world begins to take place.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smtClean="0"/>
                        <a:t>List four things that you learn about racism:</a:t>
                      </a:r>
                      <a:endParaRPr lang="en-GB"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Where</a:t>
                      </a:r>
                      <a:r>
                        <a:rPr lang="en-GB" sz="1600" b="1" i="1" baseline="0" dirty="0" smtClean="0"/>
                        <a:t> civil blood makes civil hands unclean.</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Which of the tasks</a:t>
                      </a:r>
                      <a:r>
                        <a:rPr lang="en-GB" sz="1600" baseline="0" dirty="0" smtClean="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r>
                        <a:rPr lang="en-GB" sz="1600" dirty="0" smtClean="0"/>
                        <a:t>Answer:</a:t>
                      </a:r>
                      <a:r>
                        <a:rPr lang="en-GB" sz="1600" baseline="0" dirty="0" smtClean="0"/>
                        <a:t> Task  </a:t>
                      </a:r>
                      <a:r>
                        <a:rPr lang="en-GB" sz="1600" dirty="0" smtClean="0"/>
                        <a:t>_____</a:t>
                      </a:r>
                    </a:p>
                    <a:p>
                      <a:endParaRPr lang="en-GB" sz="1600" dirty="0" smtClean="0"/>
                    </a:p>
                    <a:p>
                      <a:r>
                        <a:rPr lang="en-GB" sz="1600" dirty="0" smtClean="0"/>
                        <a:t>Reason:</a:t>
                      </a:r>
                      <a:r>
                        <a:rPr lang="en-GB" sz="1600" baseline="0" dirty="0" smtClean="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smtClean="0"/>
                    </a:p>
                    <a:p>
                      <a:endParaRPr lang="en-GB" sz="1600"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3.4</a:t>
            </a:r>
            <a:endParaRPr lang="en-GB" dirty="0"/>
          </a:p>
        </p:txBody>
      </p:sp>
    </p:spTree>
    <p:extLst>
      <p:ext uri="{BB962C8B-B14F-4D97-AF65-F5344CB8AC3E}">
        <p14:creationId xmlns:p14="http://schemas.microsoft.com/office/powerpoint/2010/main" val="313301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569049084"/>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endParaRPr lang="en-GB" sz="1600" dirty="0" smtClean="0"/>
                    </a:p>
                    <a:p>
                      <a:endParaRPr lang="en-GB" sz="1600" dirty="0" smtClean="0"/>
                    </a:p>
                    <a:p>
                      <a:pPr algn="ctr"/>
                      <a:r>
                        <a:rPr lang="en-GB" sz="2000" b="1" i="1" dirty="0" err="1" smtClean="0"/>
                        <a:t>Exilarate</a:t>
                      </a:r>
                      <a:endParaRPr lang="en-GB" sz="2000" b="1" i="1" dirty="0" smtClean="0"/>
                    </a:p>
                    <a:p>
                      <a:pPr algn="ctr"/>
                      <a:endParaRPr lang="en-GB" sz="2000" b="1" i="1" dirty="0" smtClean="0"/>
                    </a:p>
                    <a:p>
                      <a:pPr algn="ctr"/>
                      <a:endParaRPr lang="en-GB" sz="2000" b="1" i="1" dirty="0" smtClean="0"/>
                    </a:p>
                    <a:p>
                      <a:pPr algn="ctr"/>
                      <a:r>
                        <a:rPr lang="en-GB" sz="2000" b="1" i="1" dirty="0" err="1" smtClean="0"/>
                        <a:t>Exhilirate</a:t>
                      </a:r>
                      <a:endParaRPr lang="en-GB" sz="20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lvl="0"/>
                      <a:r>
                        <a:rPr lang="en-GB" sz="1600" kern="1200" dirty="0" smtClean="0">
                          <a:solidFill>
                            <a:schemeClr val="tx1"/>
                          </a:solidFill>
                          <a:effectLst/>
                          <a:latin typeface="+mn-lt"/>
                          <a:ea typeface="+mn-ea"/>
                          <a:cs typeface="+mn-cs"/>
                        </a:rPr>
                        <a:t>Write </a:t>
                      </a:r>
                      <a:r>
                        <a:rPr lang="en-GB" sz="1600" b="1" kern="1200" dirty="0" smtClean="0">
                          <a:solidFill>
                            <a:schemeClr val="tx1"/>
                          </a:solidFill>
                          <a:effectLst/>
                          <a:latin typeface="+mn-lt"/>
                          <a:ea typeface="+mn-ea"/>
                          <a:cs typeface="+mn-cs"/>
                        </a:rPr>
                        <a:t>break</a:t>
                      </a:r>
                      <a:r>
                        <a:rPr lang="en-GB" sz="1600" kern="1200" dirty="0" smtClean="0">
                          <a:solidFill>
                            <a:schemeClr val="tx1"/>
                          </a:solidFill>
                          <a:effectLst/>
                          <a:latin typeface="+mn-lt"/>
                          <a:ea typeface="+mn-ea"/>
                          <a:cs typeface="+mn-cs"/>
                        </a:rPr>
                        <a:t> or </a:t>
                      </a:r>
                      <a:r>
                        <a:rPr lang="en-GB" sz="1600" b="1" kern="1200" dirty="0" smtClean="0">
                          <a:solidFill>
                            <a:schemeClr val="tx1"/>
                          </a:solidFill>
                          <a:effectLst/>
                          <a:latin typeface="+mn-lt"/>
                          <a:ea typeface="+mn-ea"/>
                          <a:cs typeface="+mn-cs"/>
                        </a:rPr>
                        <a:t>brake</a:t>
                      </a:r>
                      <a:r>
                        <a:rPr lang="en-GB" sz="1600" kern="1200" dirty="0" smtClean="0">
                          <a:solidFill>
                            <a:schemeClr val="tx1"/>
                          </a:solidFill>
                          <a:effectLst/>
                          <a:latin typeface="+mn-lt"/>
                          <a:ea typeface="+mn-ea"/>
                          <a:cs typeface="+mn-cs"/>
                        </a:rPr>
                        <a:t> in the correct places.</a:t>
                      </a:r>
                    </a:p>
                    <a:p>
                      <a:pPr lvl="0"/>
                      <a:endParaRPr lang="en-GB" sz="1800" kern="1200" dirty="0" smtClean="0">
                        <a:solidFill>
                          <a:schemeClr val="tx1"/>
                        </a:solidFill>
                        <a:effectLst/>
                        <a:latin typeface="+mn-lt"/>
                        <a:ea typeface="+mn-ea"/>
                        <a:cs typeface="+mn-cs"/>
                      </a:endParaRPr>
                    </a:p>
                    <a:p>
                      <a:pPr lvl="0"/>
                      <a:endParaRPr lang="en-GB" sz="1800" kern="1200" dirty="0" smtClean="0">
                        <a:solidFill>
                          <a:schemeClr val="tx1"/>
                        </a:solidFill>
                        <a:effectLst/>
                        <a:latin typeface="+mn-lt"/>
                        <a:ea typeface="+mn-ea"/>
                        <a:cs typeface="+mn-cs"/>
                      </a:endParaRPr>
                    </a:p>
                    <a:p>
                      <a:pPr algn="ctr"/>
                      <a:r>
                        <a:rPr lang="en-GB" sz="1800" i="1" kern="1200" dirty="0" smtClean="0">
                          <a:solidFill>
                            <a:schemeClr val="tx1"/>
                          </a:solidFill>
                          <a:effectLst/>
                          <a:latin typeface="+mn-lt"/>
                          <a:ea typeface="+mn-ea"/>
                          <a:cs typeface="+mn-cs"/>
                        </a:rPr>
                        <a:t>The _________</a:t>
                      </a:r>
                      <a:r>
                        <a:rPr lang="en-GB" sz="1800" i="1" kern="1200" baseline="0" dirty="0" smtClean="0">
                          <a:solidFill>
                            <a:schemeClr val="tx1"/>
                          </a:solidFill>
                          <a:effectLst/>
                          <a:latin typeface="+mn-lt"/>
                          <a:ea typeface="+mn-ea"/>
                          <a:cs typeface="+mn-cs"/>
                        </a:rPr>
                        <a:t> </a:t>
                      </a:r>
                      <a:r>
                        <a:rPr lang="en-GB" sz="1800" i="1" kern="1200" dirty="0" smtClean="0">
                          <a:solidFill>
                            <a:schemeClr val="tx1"/>
                          </a:solidFill>
                          <a:effectLst/>
                          <a:latin typeface="+mn-lt"/>
                          <a:ea typeface="+mn-ea"/>
                          <a:cs typeface="+mn-cs"/>
                        </a:rPr>
                        <a:t>on the cart could _________ if pulled too hard.</a:t>
                      </a:r>
                      <a:endParaRPr lang="en-GB" sz="1800" kern="1200" dirty="0" smtClean="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err="1" smtClean="0"/>
                        <a:t>Harmartia</a:t>
                      </a:r>
                      <a:endParaRPr lang="en-GB" sz="1600" b="1" i="1" baseline="0" dirty="0" smtClean="0"/>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200" u="none" kern="1200" dirty="0" smtClean="0">
                          <a:solidFill>
                            <a:schemeClr val="tx1"/>
                          </a:solidFill>
                          <a:effectLst/>
                          <a:latin typeface="+mn-lt"/>
                          <a:ea typeface="+mn-ea"/>
                          <a:cs typeface="+mn-cs"/>
                        </a:rPr>
                        <a:t>Richard III (2 October 1452 – 22 August 1485) was King of England and Lord of Ireland from 1483 until his death. He was the last king of the House of York and the last of the Plantagenet dynasty. His defeat and death at the Battle of Bosworth Field, the last decisive battle of the Wars of the Roses, marked the end of the Middle Ages in England. He is the protagonist of Richard III, one of William Shakespeare's history plays. </a:t>
                      </a:r>
                    </a:p>
                    <a:p>
                      <a:endParaRPr lang="en-GB" sz="1200" u="none" kern="1200" dirty="0" smtClean="0">
                        <a:solidFill>
                          <a:schemeClr val="tx1"/>
                        </a:solidFill>
                        <a:effectLst/>
                        <a:latin typeface="+mn-lt"/>
                        <a:ea typeface="+mn-ea"/>
                        <a:cs typeface="+mn-cs"/>
                      </a:endParaRPr>
                    </a:p>
                    <a:p>
                      <a:r>
                        <a:rPr lang="en-GB" sz="1400" baseline="0" dirty="0" smtClean="0"/>
                        <a:t>List four things that you learn about Richard III:</a:t>
                      </a:r>
                      <a:endParaRPr lang="en-GB" sz="11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It</a:t>
                      </a:r>
                      <a:r>
                        <a:rPr lang="en-GB" sz="1600" b="1" i="1" baseline="0" dirty="0" smtClean="0"/>
                        <a:t> is the green-eyed monster which doth mock the meat on which it feeds.</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Transform</a:t>
                      </a:r>
                      <a:r>
                        <a:rPr lang="en-GB" sz="1600" baseline="0" dirty="0" smtClean="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_________________________________________________________________________________________________________________________________________________________________________________________</a:t>
                      </a:r>
                      <a:endParaRPr lang="en-GB" sz="1600" b="1" i="0" dirty="0" smtClean="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3.5</a:t>
            </a:r>
            <a:endParaRPr lang="en-GB" dirty="0"/>
          </a:p>
        </p:txBody>
      </p:sp>
      <p:pic>
        <p:nvPicPr>
          <p:cNvPr id="2" name="Picture 1"/>
          <p:cNvPicPr>
            <a:picLocks noChangeAspect="1"/>
          </p:cNvPicPr>
          <p:nvPr/>
        </p:nvPicPr>
        <p:blipFill>
          <a:blip r:embed="rId2"/>
          <a:stretch>
            <a:fillRect/>
          </a:stretch>
        </p:blipFill>
        <p:spPr>
          <a:xfrm>
            <a:off x="8786812" y="3857216"/>
            <a:ext cx="2238239" cy="1488484"/>
          </a:xfrm>
          <a:prstGeom prst="rect">
            <a:avLst/>
          </a:prstGeom>
        </p:spPr>
      </p:pic>
    </p:spTree>
    <p:extLst>
      <p:ext uri="{BB962C8B-B14F-4D97-AF65-F5344CB8AC3E}">
        <p14:creationId xmlns:p14="http://schemas.microsoft.com/office/powerpoint/2010/main" val="248936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23372316"/>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dirty="0" smtClean="0"/>
                        <a:t>Grateful</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dirty="0" err="1" smtClean="0"/>
                        <a:t>Greatful</a:t>
                      </a:r>
                      <a:endParaRPr lang="en-GB" sz="24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Write</a:t>
                      </a:r>
                      <a:r>
                        <a:rPr lang="en-GB" sz="1600" baseline="0" dirty="0" smtClean="0"/>
                        <a:t> a description of what you did at lunchtime using two simple, one compound and one complex sentence:</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______________________________________________________________________________________________________________________________________________________________________________________________________________________________</a:t>
                      </a:r>
                      <a:endParaRPr lang="en-GB"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Resolution</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endParaRPr lang="en-GB" sz="1600" baseline="0" dirty="0" smtClean="0"/>
                    </a:p>
                    <a:p>
                      <a:endParaRPr lang="en-GB" sz="1600" baseline="0" dirty="0" smtClean="0"/>
                    </a:p>
                    <a:p>
                      <a:endParaRPr lang="en-GB" sz="1600" baseline="0" dirty="0" smtClean="0"/>
                    </a:p>
                    <a:p>
                      <a:endParaRPr lang="en-GB" sz="1600" baseline="0" dirty="0" smtClean="0"/>
                    </a:p>
                    <a:p>
                      <a:endParaRPr lang="en-GB" sz="1600" baseline="0" dirty="0" smtClean="0"/>
                    </a:p>
                    <a:p>
                      <a:endParaRPr lang="en-GB" sz="1600" baseline="0" dirty="0" smtClean="0"/>
                    </a:p>
                    <a:p>
                      <a:r>
                        <a:rPr lang="en-GB" sz="1600" baseline="0" dirty="0" smtClean="0"/>
                        <a:t>How do these images link to </a:t>
                      </a:r>
                      <a:r>
                        <a:rPr lang="en-GB" sz="1600" i="1" baseline="0" dirty="0" smtClean="0"/>
                        <a:t>Richard III</a:t>
                      </a:r>
                      <a:r>
                        <a:rPr lang="en-GB" sz="1600"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I</a:t>
                      </a:r>
                      <a:r>
                        <a:rPr lang="en-GB" sz="1600" b="1" i="1" baseline="0" dirty="0" smtClean="0"/>
                        <a:t> am determined to prove a villain.</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t>Think</a:t>
                      </a:r>
                      <a:r>
                        <a:rPr lang="en-GB" sz="1600" b="0" i="0" baseline="0" dirty="0" smtClean="0"/>
                        <a:t> of better synonyms for the </a:t>
                      </a:r>
                      <a:r>
                        <a:rPr lang="en-GB" sz="1600" b="0" i="0" baseline="0" smtClean="0"/>
                        <a:t>word </a:t>
                      </a:r>
                      <a:r>
                        <a:rPr lang="en-GB" sz="1600" b="1" i="1" baseline="0" smtClean="0"/>
                        <a:t>talk</a:t>
                      </a:r>
                      <a:r>
                        <a:rPr lang="en-GB" sz="1600" b="0" i="0" baseline="0" smtClean="0"/>
                        <a:t>:</a:t>
                      </a:r>
                      <a:endParaRPr lang="en-GB" sz="1600" b="0" i="0" dirty="0" smtClean="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3.6</a:t>
            </a:r>
            <a:endParaRPr lang="en-GB" dirty="0"/>
          </a:p>
        </p:txBody>
      </p:sp>
      <p:pic>
        <p:nvPicPr>
          <p:cNvPr id="2" name="Picture 1"/>
          <p:cNvPicPr>
            <a:picLocks noChangeAspect="1"/>
          </p:cNvPicPr>
          <p:nvPr/>
        </p:nvPicPr>
        <p:blipFill>
          <a:blip r:embed="rId2"/>
          <a:stretch>
            <a:fillRect/>
          </a:stretch>
        </p:blipFill>
        <p:spPr>
          <a:xfrm>
            <a:off x="382587" y="3630083"/>
            <a:ext cx="963613" cy="1145427"/>
          </a:xfrm>
          <a:prstGeom prst="rect">
            <a:avLst/>
          </a:prstGeom>
        </p:spPr>
      </p:pic>
      <p:pic>
        <p:nvPicPr>
          <p:cNvPr id="3" name="Picture 2"/>
          <p:cNvPicPr>
            <a:picLocks noChangeAspect="1"/>
          </p:cNvPicPr>
          <p:nvPr/>
        </p:nvPicPr>
        <p:blipFill>
          <a:blip r:embed="rId3"/>
          <a:stretch>
            <a:fillRect/>
          </a:stretch>
        </p:blipFill>
        <p:spPr>
          <a:xfrm>
            <a:off x="1563687" y="3630083"/>
            <a:ext cx="963613" cy="1145427"/>
          </a:xfrm>
          <a:prstGeom prst="rect">
            <a:avLst/>
          </a:prstGeom>
        </p:spPr>
      </p:pic>
      <p:pic>
        <p:nvPicPr>
          <p:cNvPr id="4" name="Picture 3"/>
          <p:cNvPicPr>
            <a:picLocks noChangeAspect="1"/>
          </p:cNvPicPr>
          <p:nvPr/>
        </p:nvPicPr>
        <p:blipFill>
          <a:blip r:embed="rId4"/>
          <a:stretch>
            <a:fillRect/>
          </a:stretch>
        </p:blipFill>
        <p:spPr>
          <a:xfrm>
            <a:off x="2744787" y="3630083"/>
            <a:ext cx="1014414" cy="1145427"/>
          </a:xfrm>
          <a:prstGeom prst="rect">
            <a:avLst/>
          </a:prstGeom>
        </p:spPr>
      </p:pic>
      <p:pic>
        <p:nvPicPr>
          <p:cNvPr id="7" name="Picture 6"/>
          <p:cNvPicPr>
            <a:picLocks noChangeAspect="1"/>
          </p:cNvPicPr>
          <p:nvPr/>
        </p:nvPicPr>
        <p:blipFill>
          <a:blip r:embed="rId5"/>
          <a:stretch>
            <a:fillRect/>
          </a:stretch>
        </p:blipFill>
        <p:spPr>
          <a:xfrm>
            <a:off x="9358720" y="4514306"/>
            <a:ext cx="1390650" cy="990600"/>
          </a:xfrm>
          <a:prstGeom prst="rect">
            <a:avLst/>
          </a:prstGeom>
        </p:spPr>
      </p:pic>
    </p:spTree>
    <p:extLst>
      <p:ext uri="{BB962C8B-B14F-4D97-AF65-F5344CB8AC3E}">
        <p14:creationId xmlns:p14="http://schemas.microsoft.com/office/powerpoint/2010/main" val="229402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169630286"/>
              </p:ext>
            </p:extLst>
          </p:nvPr>
        </p:nvGraphicFramePr>
        <p:xfrm>
          <a:off x="165100" y="605366"/>
          <a:ext cx="11836401" cy="62354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smtClean="0"/>
                        <a:t>Immediate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dirty="0" err="1" smtClean="0"/>
                        <a:t>Imediate</a:t>
                      </a:r>
                      <a:endParaRPr lang="en-GB" sz="20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kern="1200" dirty="0" smtClean="0">
                          <a:solidFill>
                            <a:schemeClr val="tx1"/>
                          </a:solidFill>
                          <a:effectLst/>
                          <a:latin typeface="+mn-lt"/>
                          <a:ea typeface="+mn-ea"/>
                          <a:cs typeface="+mn-cs"/>
                        </a:rPr>
                        <a:t> </a:t>
                      </a:r>
                      <a:r>
                        <a:rPr lang="en-GB" sz="1800" b="0" i="1" kern="1200" dirty="0" smtClean="0">
                          <a:solidFill>
                            <a:schemeClr val="tx1"/>
                          </a:solidFill>
                          <a:effectLst/>
                          <a:latin typeface="+mn-lt"/>
                          <a:ea typeface="+mn-ea"/>
                          <a:cs typeface="+mn-cs"/>
                        </a:rPr>
                        <a:t>At the end of the day the sun slipped out of sight</a:t>
                      </a:r>
                      <a:endParaRPr lang="en-GB" sz="1600" b="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Protagonist</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dirty="0" smtClean="0"/>
                        <a:t>4.</a:t>
                      </a:r>
                      <a:r>
                        <a:rPr lang="en-GB" sz="1600" b="1" baseline="0" dirty="0" smtClean="0"/>
                        <a:t> Reading Comprehension.</a:t>
                      </a:r>
                      <a:r>
                        <a:rPr lang="en-GB" sz="1800" b="0" i="0" kern="1200" dirty="0" smtClean="0">
                          <a:solidFill>
                            <a:schemeClr val="tx1"/>
                          </a:solidFill>
                          <a:effectLst/>
                          <a:latin typeface="+mn-lt"/>
                          <a:ea typeface="+mn-ea"/>
                          <a:cs typeface="+mn-cs"/>
                        </a:rPr>
                        <a:t> </a:t>
                      </a:r>
                    </a:p>
                    <a:p>
                      <a:r>
                        <a:rPr lang="en-GB" sz="1400" b="0" i="1" kern="1200" dirty="0" smtClean="0">
                          <a:solidFill>
                            <a:schemeClr val="tx1"/>
                          </a:solidFill>
                          <a:effectLst/>
                          <a:latin typeface="+mn-lt"/>
                          <a:ea typeface="+mn-ea"/>
                          <a:cs typeface="+mn-cs"/>
                        </a:rPr>
                        <a:t>The Duke tells Hermia to obey her father, or either die or accept a life as a nun in Diana’s temple. Lysander</a:t>
                      </a:r>
                      <a:r>
                        <a:rPr lang="en-GB" sz="1400" b="0" i="1" kern="1200" baseline="0" dirty="0" smtClean="0">
                          <a:solidFill>
                            <a:schemeClr val="tx1"/>
                          </a:solidFill>
                          <a:effectLst/>
                          <a:latin typeface="+mn-lt"/>
                          <a:ea typeface="+mn-ea"/>
                          <a:cs typeface="+mn-cs"/>
                        </a:rPr>
                        <a:t> </a:t>
                      </a:r>
                      <a:r>
                        <a:rPr lang="en-GB" sz="1400" b="0" i="1" kern="1200" dirty="0" smtClean="0">
                          <a:solidFill>
                            <a:schemeClr val="tx1"/>
                          </a:solidFill>
                          <a:effectLst/>
                          <a:latin typeface="+mn-lt"/>
                          <a:ea typeface="+mn-ea"/>
                          <a:cs typeface="+mn-cs"/>
                        </a:rPr>
                        <a:t>and Hermia plan to elope, and they tell Helena, who is in love with Demetrius, but he hates her and loves Hermia. The lovers run away from Athens but get lost in the woods.</a:t>
                      </a:r>
                    </a:p>
                    <a:p>
                      <a:pPr algn="ctr"/>
                      <a:endParaRPr lang="en-GB" sz="1600" b="1" baseline="0" dirty="0" smtClean="0"/>
                    </a:p>
                    <a:p>
                      <a:r>
                        <a:rPr lang="en-GB" sz="1600" b="1" baseline="0" dirty="0" smtClean="0"/>
                        <a:t>What can you infer about the story from this summary?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baseline="0" dirty="0" smtClean="0"/>
                        <a:t>Slings and arrows of outrageous fortune.</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Complete the connections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smtClean="0"/>
                        <a:t>OTHELLO              WOMEN                JEALOUSY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smtClean="0"/>
                        <a:t>JULIET                  EXPECTATIONS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smtClean="0"/>
                        <a:t>HATRED                   DESDEMONA</a:t>
                      </a: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en-US" sz="1600" dirty="0" smtClean="0"/>
                        <a:t/>
                      </a:r>
                      <a:br>
                        <a:rPr lang="en-GB" altLang="en-US" sz="1600" dirty="0" smtClean="0"/>
                      </a:br>
                      <a:endParaRPr lang="en-GB" sz="1200" b="1" i="1" dirty="0" smtClean="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3.7</a:t>
            </a:r>
            <a:endParaRPr lang="en-GB" dirty="0"/>
          </a:p>
        </p:txBody>
      </p:sp>
    </p:spTree>
    <p:extLst>
      <p:ext uri="{BB962C8B-B14F-4D97-AF65-F5344CB8AC3E}">
        <p14:creationId xmlns:p14="http://schemas.microsoft.com/office/powerpoint/2010/main" val="2720849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620215951"/>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r>
                        <a:rPr lang="en-GB" sz="2000" b="1" i="1" dirty="0" smtClean="0"/>
                        <a:t>Judgement</a:t>
                      </a:r>
                    </a:p>
                    <a:p>
                      <a:pPr algn="ctr"/>
                      <a:endParaRPr lang="en-GB" sz="2000" b="1" i="1" dirty="0" smtClean="0"/>
                    </a:p>
                    <a:p>
                      <a:pPr algn="ctr"/>
                      <a:endParaRPr lang="en-GB" sz="2000" b="1" i="1" dirty="0" smtClean="0"/>
                    </a:p>
                    <a:p>
                      <a:pPr algn="ctr"/>
                      <a:r>
                        <a:rPr lang="en-GB" sz="2000" b="1" i="1" dirty="0" smtClean="0"/>
                        <a:t>Judgment</a:t>
                      </a:r>
                      <a:endParaRPr lang="en-GB" sz="2000" b="1"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dirty="0" smtClean="0"/>
                        <a:t>Circle the verbs.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1" dirty="0" smtClean="0"/>
                        <a:t>Carolina</a:t>
                      </a:r>
                      <a:r>
                        <a:rPr lang="en-GB" sz="1600" b="0" i="1" baseline="0" dirty="0" smtClean="0"/>
                        <a:t> started at her new school. She made lots of friends and spoke a lot in her first science lesson.</a:t>
                      </a:r>
                      <a:endParaRPr lang="en-GB" sz="1600" b="1" i="1"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Antagonist</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200" i="1" dirty="0" smtClean="0"/>
                        <a:t>Oberon, king of the fairies, who lives in the woods, has quarrelled with his queen, </a:t>
                      </a:r>
                      <a:r>
                        <a:rPr lang="en-GB" sz="1200" i="1" dirty="0" err="1" smtClean="0"/>
                        <a:t>Titania</a:t>
                      </a:r>
                      <a:r>
                        <a:rPr lang="en-GB" sz="1200" i="1" dirty="0" smtClean="0"/>
                        <a:t>, over an Indian boy she refuses to give him. Oberon overhears Helena and Demetrius arguing and sends his mischievous servant, Puck, to get a flower whose juice has the power to make people fall in love with the first creature they see when the juice is placed on their eyelids while asleep. He instructs Puck to put some drops on Demetrius’ eyes. </a:t>
                      </a:r>
                      <a:endParaRPr lang="en-GB" sz="1200" b="0" i="1" kern="1200" baseline="0" dirty="0" smtClean="0">
                        <a:solidFill>
                          <a:schemeClr val="tx1"/>
                        </a:solidFill>
                        <a:effectLst/>
                        <a:latin typeface="+mn-lt"/>
                        <a:ea typeface="+mn-ea"/>
                        <a:cs typeface="+mn-cs"/>
                      </a:endParaRPr>
                    </a:p>
                    <a:p>
                      <a:pPr algn="l"/>
                      <a:r>
                        <a:rPr lang="en-GB" sz="1800" b="0" i="0" kern="1200" baseline="0" dirty="0" smtClean="0">
                          <a:solidFill>
                            <a:schemeClr val="tx1"/>
                          </a:solidFill>
                          <a:effectLst/>
                          <a:latin typeface="+mn-lt"/>
                          <a:ea typeface="+mn-ea"/>
                          <a:cs typeface="+mn-cs"/>
                        </a:rPr>
                        <a:t>What can you infer about King Oberon?</a:t>
                      </a:r>
                      <a:endParaRPr lang="en-GB" sz="1600" b="1"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Oh that this world weary flesh would melt away.</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Which of the tasks</a:t>
                      </a:r>
                      <a:r>
                        <a:rPr lang="en-GB" sz="1600" baseline="0" dirty="0" smtClean="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r>
                        <a:rPr lang="en-GB" sz="1600" dirty="0" smtClean="0"/>
                        <a:t>Answer:</a:t>
                      </a:r>
                      <a:r>
                        <a:rPr lang="en-GB" sz="1600" baseline="0" dirty="0" smtClean="0"/>
                        <a:t> Task  </a:t>
                      </a:r>
                      <a:r>
                        <a:rPr lang="en-GB" sz="1600" dirty="0" smtClean="0"/>
                        <a:t>_____</a:t>
                      </a:r>
                    </a:p>
                    <a:p>
                      <a:endParaRPr lang="en-GB" sz="1600" dirty="0" smtClean="0"/>
                    </a:p>
                    <a:p>
                      <a:r>
                        <a:rPr lang="en-GB" sz="1600" dirty="0" smtClean="0"/>
                        <a:t>Reason:</a:t>
                      </a:r>
                      <a:r>
                        <a:rPr lang="en-GB" sz="1600" baseline="0" dirty="0" smtClean="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smtClean="0"/>
                    </a:p>
                    <a:p>
                      <a:endParaRPr lang="en-GB" sz="1600"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3.8</a:t>
            </a:r>
            <a:endParaRPr lang="en-GB" dirty="0"/>
          </a:p>
        </p:txBody>
      </p:sp>
    </p:spTree>
    <p:extLst>
      <p:ext uri="{BB962C8B-B14F-4D97-AF65-F5344CB8AC3E}">
        <p14:creationId xmlns:p14="http://schemas.microsoft.com/office/powerpoint/2010/main" val="2805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82749753"/>
              </p:ext>
            </p:extLst>
          </p:nvPr>
        </p:nvGraphicFramePr>
        <p:xfrm>
          <a:off x="165100" y="491395"/>
          <a:ext cx="11836401" cy="632690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Identify the correct spelling: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algn="ctr"/>
                      <a:r>
                        <a:rPr lang="en-GB" sz="2000" b="1" i="1" dirty="0" smtClean="0"/>
                        <a:t>Environment</a:t>
                      </a:r>
                    </a:p>
                    <a:p>
                      <a:pPr algn="ctr"/>
                      <a:endParaRPr lang="en-GB" sz="2000" b="1" i="1" dirty="0" smtClean="0"/>
                    </a:p>
                    <a:p>
                      <a:pPr algn="ctr"/>
                      <a:endParaRPr lang="en-GB" sz="2000" b="1" i="1" dirty="0" smtClean="0"/>
                    </a:p>
                    <a:p>
                      <a:pPr algn="ctr"/>
                      <a:r>
                        <a:rPr lang="en-GB" sz="2000" b="1" i="1" dirty="0" err="1" smtClean="0"/>
                        <a:t>Enviroment</a:t>
                      </a:r>
                      <a:endParaRPr lang="en-GB" sz="2000" b="1" i="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2. Grammar and punctuation</a:t>
                      </a:r>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Correct/replace</a:t>
                      </a:r>
                      <a:r>
                        <a:rPr lang="en-GB" sz="1600" baseline="0" dirty="0" smtClean="0"/>
                        <a:t> the incorrect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i="1" baseline="0" dirty="0" smtClean="0"/>
                        <a:t>have you eaten my kit-</a:t>
                      </a:r>
                      <a:r>
                        <a:rPr lang="en-GB" sz="1600" i="1" baseline="0" dirty="0" err="1" smtClean="0"/>
                        <a:t>kat</a:t>
                      </a:r>
                      <a:r>
                        <a:rPr lang="en-GB" sz="1600" i="1" baseline="0" dirty="0" smtClean="0"/>
                        <a:t> </a:t>
                      </a:r>
                      <a:r>
                        <a:rPr lang="en-GB" sz="1600" i="1" baseline="0" dirty="0" err="1" smtClean="0"/>
                        <a:t>jake</a:t>
                      </a:r>
                      <a:r>
                        <a:rPr lang="en-GB" sz="1600" i="1" baseline="0" dirty="0" smtClean="0"/>
                        <a:t> asked </a:t>
                      </a:r>
                      <a:r>
                        <a:rPr lang="en-GB" sz="1600" i="1" baseline="0" dirty="0" err="1" smtClean="0"/>
                        <a:t>erika</a:t>
                      </a:r>
                      <a:r>
                        <a:rPr lang="en-GB" sz="1600" i="1" baseline="0" dirty="0" smtClean="0"/>
                        <a:t> she said she </a:t>
                      </a:r>
                      <a:r>
                        <a:rPr lang="en-GB" sz="1600" i="1" baseline="0" dirty="0" err="1" smtClean="0"/>
                        <a:t>hadnt</a:t>
                      </a:r>
                      <a:r>
                        <a:rPr lang="en-GB" sz="1600" i="1" baseline="0" dirty="0" smtClean="0"/>
                        <a:t> eaten it although there was chocolate all over her mouth shirt and hands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What</a:t>
                      </a:r>
                      <a:r>
                        <a:rPr lang="en-GB" sz="1600" baseline="0" dirty="0" smtClean="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smtClean="0"/>
                        <a:t>Artisan</a:t>
                      </a:r>
                    </a:p>
                    <a:p>
                      <a:endParaRPr lang="en-GB" sz="1600" dirty="0" smtClean="0"/>
                    </a:p>
                    <a:p>
                      <a:r>
                        <a:rPr lang="en-GB" sz="1600" dirty="0" smtClean="0"/>
                        <a:t>Type of word _______</a:t>
                      </a:r>
                    </a:p>
                    <a:p>
                      <a:endParaRPr lang="en-GB" sz="1600" dirty="0" smtClean="0"/>
                    </a:p>
                    <a:p>
                      <a:r>
                        <a:rPr lang="en-GB" sz="1600" dirty="0" smtClean="0"/>
                        <a:t>Definition</a:t>
                      </a:r>
                      <a:r>
                        <a:rPr lang="en-GB" sz="1600" baseline="0" dirty="0" smtClean="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smtClean="0"/>
                        <a:t>4.</a:t>
                      </a:r>
                      <a:r>
                        <a:rPr lang="en-GB" sz="1600" b="1" i="1" baseline="0" dirty="0" smtClean="0"/>
                        <a:t> Reading Comprehension.</a:t>
                      </a:r>
                    </a:p>
                    <a:p>
                      <a:r>
                        <a:rPr lang="en-GB" sz="1200" i="1" dirty="0" smtClean="0"/>
                        <a:t>Some artisans are rehearsing a play about the tragic love-story of </a:t>
                      </a:r>
                      <a:r>
                        <a:rPr lang="en-GB" sz="1200" i="1" dirty="0" err="1" smtClean="0"/>
                        <a:t>Pyramus</a:t>
                      </a:r>
                      <a:r>
                        <a:rPr lang="en-GB" sz="1200" i="1" dirty="0" smtClean="0"/>
                        <a:t> and Thisbe to present before Theseus on his wedding day. Bottom, the weaver, is to play the lover, </a:t>
                      </a:r>
                      <a:r>
                        <a:rPr lang="en-GB" sz="1200" i="1" dirty="0" err="1" smtClean="0"/>
                        <a:t>Pyramus</a:t>
                      </a:r>
                      <a:r>
                        <a:rPr lang="en-GB" sz="1200" i="1" dirty="0" smtClean="0"/>
                        <a:t>, while Flute, the bellows-mender, is to play Thisbe. The others play the parts of the Moon, the Wall and the Lion and they are directed by Quince, the carpenter. Puck overhears their rehearsals in the wood and he plays a trick on them by giving Bottom an ass’s head which frightens the others away. </a:t>
                      </a:r>
                      <a:endParaRPr lang="en-GB" sz="1200" b="1"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What can you infer about the actors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1" dirty="0" smtClean="0"/>
                        <a:t>The</a:t>
                      </a:r>
                      <a:r>
                        <a:rPr lang="en-GB" sz="1600" b="1" i="1" baseline="0" dirty="0" smtClean="0"/>
                        <a:t> course of true love never did run smooth.</a:t>
                      </a:r>
                      <a:endParaRPr lang="en-GB" sz="1600" b="1" i="1" dirty="0" smtClean="0"/>
                    </a:p>
                    <a:p>
                      <a:endParaRPr lang="en-GB" sz="1600" baseline="0" dirty="0" smtClean="0"/>
                    </a:p>
                    <a:p>
                      <a:r>
                        <a:rPr lang="en-GB" sz="1600" baseline="0" dirty="0" smtClean="0"/>
                        <a:t>What is this technique? ____________</a:t>
                      </a:r>
                    </a:p>
                    <a:p>
                      <a:endParaRPr lang="en-GB" sz="1600" baseline="0" dirty="0" smtClean="0"/>
                    </a:p>
                    <a:p>
                      <a:r>
                        <a:rPr lang="en-GB" sz="1600" baseline="0" dirty="0" smtClean="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smtClean="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t>Transform</a:t>
                      </a:r>
                      <a:r>
                        <a:rPr lang="en-GB" sz="1600" baseline="0" dirty="0" smtClean="0"/>
                        <a:t> this image into a short description: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_________________________________________________________________________________________________________________________________________________________________________________________</a:t>
                      </a:r>
                      <a:endParaRPr lang="en-GB" sz="1600" b="1" i="0" dirty="0" smtClean="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1" y="97695"/>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dirty="0" smtClean="0"/>
              <a:t>Year 8 English </a:t>
            </a:r>
            <a:r>
              <a:rPr lang="en-GB" dirty="0"/>
              <a:t>Weekly Recall </a:t>
            </a:r>
            <a:r>
              <a:rPr lang="en-GB" dirty="0" smtClean="0"/>
              <a:t>							Summer 3.9</a:t>
            </a:r>
            <a:endParaRPr lang="en-GB" dirty="0"/>
          </a:p>
        </p:txBody>
      </p:sp>
      <p:pic>
        <p:nvPicPr>
          <p:cNvPr id="2" name="Picture 1"/>
          <p:cNvPicPr>
            <a:picLocks noChangeAspect="1"/>
          </p:cNvPicPr>
          <p:nvPr/>
        </p:nvPicPr>
        <p:blipFill>
          <a:blip r:embed="rId2"/>
          <a:stretch>
            <a:fillRect/>
          </a:stretch>
        </p:blipFill>
        <p:spPr>
          <a:xfrm>
            <a:off x="8894989" y="3795984"/>
            <a:ext cx="2064748" cy="1455285"/>
          </a:xfrm>
          <a:prstGeom prst="rect">
            <a:avLst/>
          </a:prstGeom>
        </p:spPr>
      </p:pic>
    </p:spTree>
    <p:extLst>
      <p:ext uri="{BB962C8B-B14F-4D97-AF65-F5344CB8AC3E}">
        <p14:creationId xmlns:p14="http://schemas.microsoft.com/office/powerpoint/2010/main" val="1647027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
        <AccountId xsi:nil="true"/>
        <AccountType/>
      </UserInfo>
    </SharedWithUsers>
    <MediaLengthInSeconds xmlns="b0291392-46c3-446b-b4e2-e6b1ee46160b" xsi:nil="true"/>
    <UniqueSourceRef xmlns="b0291392-46c3-446b-b4e2-e6b1ee46160b" xsi:nil="true"/>
    <FileHash xmlns="b0291392-46c3-446b-b4e2-e6b1ee46160b">653d77725ab61197c7bce14ae8654091b66d5da3</FileHash>
    <CloudMigratorOriginId xmlns="b0291392-46c3-446b-b4e2-e6b1ee46160b">016f456e-849c-4994-946c-7094121cc0c8</CloudMigratorOriginId>
    <CloudMigratorVersion xmlns="b0291392-46c3-446b-b4e2-e6b1ee46160b">3.33.3.0</CloudMigratorVersion>
  </documentManagement>
</p:properties>
</file>

<file path=customXml/itemProps1.xml><?xml version="1.0" encoding="utf-8"?>
<ds:datastoreItem xmlns:ds="http://schemas.openxmlformats.org/officeDocument/2006/customXml" ds:itemID="{132B030A-1CA3-4CBF-9AC4-138B9C3BB1F6}"/>
</file>

<file path=customXml/itemProps2.xml><?xml version="1.0" encoding="utf-8"?>
<ds:datastoreItem xmlns:ds="http://schemas.openxmlformats.org/officeDocument/2006/customXml" ds:itemID="{6A87EA36-6D41-41E2-A829-A478C28C3C30}"/>
</file>

<file path=customXml/itemProps3.xml><?xml version="1.0" encoding="utf-8"?>
<ds:datastoreItem xmlns:ds="http://schemas.openxmlformats.org/officeDocument/2006/customXml" ds:itemID="{80FC0F23-88D8-4D1F-8CBA-ED26B4E54A32}"/>
</file>

<file path=docProps/app.xml><?xml version="1.0" encoding="utf-8"?>
<Properties xmlns="http://schemas.openxmlformats.org/officeDocument/2006/extended-properties" xmlns:vt="http://schemas.openxmlformats.org/officeDocument/2006/docPropsVTypes">
  <TotalTime>593</TotalTime>
  <Words>2006</Words>
  <Application>Microsoft Office PowerPoint</Application>
  <PresentationFormat>Widescreen</PresentationFormat>
  <Paragraphs>436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lastModifiedBy>Maria Peden</cp:lastModifiedBy>
  <cp:revision>53</cp:revision>
  <dcterms:created xsi:type="dcterms:W3CDTF">2019-04-05T13:54:53Z</dcterms:created>
  <dcterms:modified xsi:type="dcterms:W3CDTF">2019-07-17T20:35:42Z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598400</vt:r8>
  </property>
  <property fmtid="{D5CDD505-2E9C-101B-9397-08002B2CF9AE}" pid="4" name="_ExtendedDescription">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xd_Signature">
    <vt:bool>false</vt:bool>
  </property>
  <property fmtid="{D5CDD505-2E9C-101B-9397-08002B2CF9AE}" pid="9" name="xd_ProgID">
    <vt:lpwstr/>
  </property>
  <property fmtid="{D5CDD505-2E9C-101B-9397-08002B2CF9AE}" pid="10" name="TriggerFlowInfo">
    <vt:lpwstr/>
  </property>
  <property fmtid="{D5CDD505-2E9C-101B-9397-08002B2CF9AE}" pid="11" name="TemplateUrl">
    <vt:lpwstr/>
  </property>
</Properties>
</file>