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sldIdLst>
    <p:sldId id="282" r:id="rId7"/>
    <p:sldId id="288" r:id="rId8"/>
    <p:sldId id="287" r:id="rId9"/>
    <p:sldId id="279" r:id="rId10"/>
    <p:sldId id="256" r:id="rId11"/>
    <p:sldId id="286" r:id="rId12"/>
    <p:sldId id="267" r:id="rId13"/>
    <p:sldId id="285" r:id="rId14"/>
    <p:sldId id="258" r:id="rId15"/>
    <p:sldId id="284" r:id="rId16"/>
    <p:sldId id="259" r:id="rId17"/>
    <p:sldId id="291" r:id="rId18"/>
    <p:sldId id="260" r:id="rId19"/>
    <p:sldId id="290" r:id="rId20"/>
    <p:sldId id="261" r:id="rId21"/>
    <p:sldId id="289" r:id="rId22"/>
    <p:sldId id="262" r:id="rId23"/>
    <p:sldId id="294" r:id="rId24"/>
    <p:sldId id="263" r:id="rId25"/>
    <p:sldId id="293" r:id="rId26"/>
    <p:sldId id="283" r:id="rId27"/>
    <p:sldId id="292" r:id="rId28"/>
    <p:sldId id="266" r:id="rId29"/>
    <p:sldId id="297" r:id="rId30"/>
    <p:sldId id="265" r:id="rId31"/>
    <p:sldId id="29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7D3748-ED32-6BCC-0921-F84B8C0927CC}" v="4077" dt="2020-08-21T16:27:16.334"/>
    <p1510:client id="{13EE7122-E5D2-08DA-A86F-13FF58FE42BA}" v="1" dt="2020-03-11T18:06:48.435"/>
    <p1510:client id="{36ED1977-691E-A4DF-AE90-1666B0D6A26C}" v="2671" dt="2020-02-09T21:34:53.279"/>
    <p1510:client id="{3D768DB7-1EDE-E847-2C2F-EAD89DCFE737}" v="3402" dt="2022-07-19T12:31:51.580"/>
    <p1510:client id="{60EF726D-EDF9-D80C-5660-1A8201A8ED34}" v="287" dt="2021-12-03T10:25:00.050"/>
    <p1510:client id="{8DB7C6DE-B79A-E3FC-4DE8-C3A4C1B81526}" v="533" dt="2020-02-07T09:21:36.221"/>
    <p1510:client id="{AD83E0FE-B37F-3FCB-75D9-D7206F844D5D}" v="1686" dt="2020-03-04T10:33:18.709"/>
    <p1510:client id="{BD9A3FCF-86B9-FBC6-49A6-A65852BCF4B0}" v="180" dt="2020-02-14T11:17:00.793"/>
    <p1510:client id="{F1DA1DE3-668B-2ADD-6557-EE431F88FA3C}" v="4" dt="2022-01-10T18:21:37.0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heme" Target="theme/theme1.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Thornhill" userId="S::dthornhill@ben.srscmat.co.uk::67d2cbe7-8a5a-4c0c-8a52-a262c309c2ac" providerId="AD" clId="Web-{F1DA1DE3-668B-2ADD-6557-EE431F88FA3C}"/>
    <pc:docChg chg="modSld">
      <pc:chgData name="Daniel Thornhill" userId="S::dthornhill@ben.srscmat.co.uk::67d2cbe7-8a5a-4c0c-8a52-a262c309c2ac" providerId="AD" clId="Web-{F1DA1DE3-668B-2ADD-6557-EE431F88FA3C}" dt="2022-01-10T18:21:34.613" v="2" actId="20577"/>
      <pc:docMkLst>
        <pc:docMk/>
      </pc:docMkLst>
      <pc:sldChg chg="modSp">
        <pc:chgData name="Daniel Thornhill" userId="S::dthornhill@ben.srscmat.co.uk::67d2cbe7-8a5a-4c0c-8a52-a262c309c2ac" providerId="AD" clId="Web-{F1DA1DE3-668B-2ADD-6557-EE431F88FA3C}" dt="2022-01-10T18:21:34.613" v="2" actId="20577"/>
        <pc:sldMkLst>
          <pc:docMk/>
          <pc:sldMk cId="2461320892" sldId="282"/>
        </pc:sldMkLst>
        <pc:spChg chg="mod">
          <ac:chgData name="Daniel Thornhill" userId="S::dthornhill@ben.srscmat.co.uk::67d2cbe7-8a5a-4c0c-8a52-a262c309c2ac" providerId="AD" clId="Web-{F1DA1DE3-668B-2ADD-6557-EE431F88FA3C}" dt="2022-01-10T18:21:34.613" v="2" actId="20577"/>
          <ac:spMkLst>
            <pc:docMk/>
            <pc:sldMk cId="2461320892" sldId="282"/>
            <ac:spMk id="3" creationId="{C25CDF2E-525D-4A43-8E4E-9A0272DC171D}"/>
          </ac:spMkLst>
        </pc:spChg>
      </pc:sldChg>
    </pc:docChg>
  </pc:docChgLst>
  <pc:docChgLst>
    <pc:chgData name="Maria Peden" userId="S::mpeden@ben.srscmat.co.uk::bba8b46a-5ae5-453b-a07b-ff887e94a221" providerId="AD" clId="Web-{60EF726D-EDF9-D80C-5660-1A8201A8ED34}"/>
    <pc:docChg chg="addSld delSld modSld sldOrd addMainMaster">
      <pc:chgData name="Maria Peden" userId="S::mpeden@ben.srscmat.co.uk::bba8b46a-5ae5-453b-a07b-ff887e94a221" providerId="AD" clId="Web-{60EF726D-EDF9-D80C-5660-1A8201A8ED34}" dt="2021-12-03T10:24:49.408" v="275"/>
      <pc:docMkLst>
        <pc:docMk/>
      </pc:docMkLst>
      <pc:sldChg chg="ord">
        <pc:chgData name="Maria Peden" userId="S::mpeden@ben.srscmat.co.uk::bba8b46a-5ae5-453b-a07b-ff887e94a221" providerId="AD" clId="Web-{60EF726D-EDF9-D80C-5660-1A8201A8ED34}" dt="2021-12-03T10:06:30.740" v="4"/>
        <pc:sldMkLst>
          <pc:docMk/>
          <pc:sldMk cId="3470680795" sldId="256"/>
        </pc:sldMkLst>
      </pc:sldChg>
      <pc:sldChg chg="del">
        <pc:chgData name="Maria Peden" userId="S::mpeden@ben.srscmat.co.uk::bba8b46a-5ae5-453b-a07b-ff887e94a221" providerId="AD" clId="Web-{60EF726D-EDF9-D80C-5660-1A8201A8ED34}" dt="2021-12-03T10:06:42.099" v="7"/>
        <pc:sldMkLst>
          <pc:docMk/>
          <pc:sldMk cId="2091677035" sldId="268"/>
        </pc:sldMkLst>
      </pc:sldChg>
      <pc:sldChg chg="del">
        <pc:chgData name="Maria Peden" userId="S::mpeden@ben.srscmat.co.uk::bba8b46a-5ae5-453b-a07b-ff887e94a221" providerId="AD" clId="Web-{60EF726D-EDF9-D80C-5660-1A8201A8ED34}" dt="2021-12-03T10:06:44.381" v="8"/>
        <pc:sldMkLst>
          <pc:docMk/>
          <pc:sldMk cId="2132299188" sldId="269"/>
        </pc:sldMkLst>
      </pc:sldChg>
      <pc:sldChg chg="del">
        <pc:chgData name="Maria Peden" userId="S::mpeden@ben.srscmat.co.uk::bba8b46a-5ae5-453b-a07b-ff887e94a221" providerId="AD" clId="Web-{60EF726D-EDF9-D80C-5660-1A8201A8ED34}" dt="2021-12-03T10:06:45.990" v="9"/>
        <pc:sldMkLst>
          <pc:docMk/>
          <pc:sldMk cId="62784188" sldId="270"/>
        </pc:sldMkLst>
      </pc:sldChg>
      <pc:sldChg chg="del">
        <pc:chgData name="Maria Peden" userId="S::mpeden@ben.srscmat.co.uk::bba8b46a-5ae5-453b-a07b-ff887e94a221" providerId="AD" clId="Web-{60EF726D-EDF9-D80C-5660-1A8201A8ED34}" dt="2021-12-03T10:06:47.693" v="10"/>
        <pc:sldMkLst>
          <pc:docMk/>
          <pc:sldMk cId="1942624405" sldId="271"/>
        </pc:sldMkLst>
      </pc:sldChg>
      <pc:sldChg chg="del">
        <pc:chgData name="Maria Peden" userId="S::mpeden@ben.srscmat.co.uk::bba8b46a-5ae5-453b-a07b-ff887e94a221" providerId="AD" clId="Web-{60EF726D-EDF9-D80C-5660-1A8201A8ED34}" dt="2021-12-03T10:06:49.021" v="11"/>
        <pc:sldMkLst>
          <pc:docMk/>
          <pc:sldMk cId="1485061873" sldId="272"/>
        </pc:sldMkLst>
      </pc:sldChg>
      <pc:sldChg chg="del">
        <pc:chgData name="Maria Peden" userId="S::mpeden@ben.srscmat.co.uk::bba8b46a-5ae5-453b-a07b-ff887e94a221" providerId="AD" clId="Web-{60EF726D-EDF9-D80C-5660-1A8201A8ED34}" dt="2021-12-03T10:06:50.928" v="12"/>
        <pc:sldMkLst>
          <pc:docMk/>
          <pc:sldMk cId="1258814736" sldId="273"/>
        </pc:sldMkLst>
      </pc:sldChg>
      <pc:sldChg chg="del">
        <pc:chgData name="Maria Peden" userId="S::mpeden@ben.srscmat.co.uk::bba8b46a-5ae5-453b-a07b-ff887e94a221" providerId="AD" clId="Web-{60EF726D-EDF9-D80C-5660-1A8201A8ED34}" dt="2021-12-03T10:06:35.193" v="5"/>
        <pc:sldMkLst>
          <pc:docMk/>
          <pc:sldMk cId="2987365736" sldId="274"/>
        </pc:sldMkLst>
      </pc:sldChg>
      <pc:sldChg chg="del">
        <pc:chgData name="Maria Peden" userId="S::mpeden@ben.srscmat.co.uk::bba8b46a-5ae5-453b-a07b-ff887e94a221" providerId="AD" clId="Web-{60EF726D-EDF9-D80C-5660-1A8201A8ED34}" dt="2021-12-03T10:06:37.771" v="6"/>
        <pc:sldMkLst>
          <pc:docMk/>
          <pc:sldMk cId="55181987" sldId="275"/>
        </pc:sldMkLst>
      </pc:sldChg>
      <pc:sldChg chg="del">
        <pc:chgData name="Maria Peden" userId="S::mpeden@ben.srscmat.co.uk::bba8b46a-5ae5-453b-a07b-ff887e94a221" providerId="AD" clId="Web-{60EF726D-EDF9-D80C-5660-1A8201A8ED34}" dt="2021-12-03T10:06:54.037" v="13"/>
        <pc:sldMkLst>
          <pc:docMk/>
          <pc:sldMk cId="1440450488" sldId="276"/>
        </pc:sldMkLst>
      </pc:sldChg>
      <pc:sldChg chg="del">
        <pc:chgData name="Maria Peden" userId="S::mpeden@ben.srscmat.co.uk::bba8b46a-5ae5-453b-a07b-ff887e94a221" providerId="AD" clId="Web-{60EF726D-EDF9-D80C-5660-1A8201A8ED34}" dt="2021-12-03T10:07:00.584" v="14"/>
        <pc:sldMkLst>
          <pc:docMk/>
          <pc:sldMk cId="1197021653" sldId="277"/>
        </pc:sldMkLst>
      </pc:sldChg>
      <pc:sldChg chg="del">
        <pc:chgData name="Maria Peden" userId="S::mpeden@ben.srscmat.co.uk::bba8b46a-5ae5-453b-a07b-ff887e94a221" providerId="AD" clId="Web-{60EF726D-EDF9-D80C-5660-1A8201A8ED34}" dt="2021-12-03T10:07:02.694" v="15"/>
        <pc:sldMkLst>
          <pc:docMk/>
          <pc:sldMk cId="2742814084" sldId="278"/>
        </pc:sldMkLst>
      </pc:sldChg>
      <pc:sldChg chg="add">
        <pc:chgData name="Maria Peden" userId="S::mpeden@ben.srscmat.co.uk::bba8b46a-5ae5-453b-a07b-ff887e94a221" providerId="AD" clId="Web-{60EF726D-EDF9-D80C-5660-1A8201A8ED34}" dt="2021-12-03T10:05:56.692" v="0"/>
        <pc:sldMkLst>
          <pc:docMk/>
          <pc:sldMk cId="4234322453" sldId="279"/>
        </pc:sldMkLst>
      </pc:sldChg>
      <pc:sldChg chg="add">
        <pc:chgData name="Maria Peden" userId="S::mpeden@ben.srscmat.co.uk::bba8b46a-5ae5-453b-a07b-ff887e94a221" providerId="AD" clId="Web-{60EF726D-EDF9-D80C-5660-1A8201A8ED34}" dt="2021-12-03T10:05:56.786" v="1"/>
        <pc:sldMkLst>
          <pc:docMk/>
          <pc:sldMk cId="2320035412" sldId="280"/>
        </pc:sldMkLst>
      </pc:sldChg>
      <pc:sldChg chg="add">
        <pc:chgData name="Maria Peden" userId="S::mpeden@ben.srscmat.co.uk::bba8b46a-5ae5-453b-a07b-ff887e94a221" providerId="AD" clId="Web-{60EF726D-EDF9-D80C-5660-1A8201A8ED34}" dt="2021-12-03T10:05:56.895" v="2"/>
        <pc:sldMkLst>
          <pc:docMk/>
          <pc:sldMk cId="1326301475" sldId="281"/>
        </pc:sldMkLst>
      </pc:sldChg>
      <pc:sldChg chg="add">
        <pc:chgData name="Maria Peden" userId="S::mpeden@ben.srscmat.co.uk::bba8b46a-5ae5-453b-a07b-ff887e94a221" providerId="AD" clId="Web-{60EF726D-EDF9-D80C-5660-1A8201A8ED34}" dt="2021-12-03T10:05:56.943" v="3"/>
        <pc:sldMkLst>
          <pc:docMk/>
          <pc:sldMk cId="2461320892" sldId="282"/>
        </pc:sldMkLst>
      </pc:sldChg>
      <pc:sldChg chg="modSp add replId">
        <pc:chgData name="Maria Peden" userId="S::mpeden@ben.srscmat.co.uk::bba8b46a-5ae5-453b-a07b-ff887e94a221" providerId="AD" clId="Web-{60EF726D-EDF9-D80C-5660-1A8201A8ED34}" dt="2021-12-03T10:24:49.408" v="275"/>
        <pc:sldMkLst>
          <pc:docMk/>
          <pc:sldMk cId="81229518" sldId="283"/>
        </pc:sldMkLst>
        <pc:spChg chg="mod">
          <ac:chgData name="Maria Peden" userId="S::mpeden@ben.srscmat.co.uk::bba8b46a-5ae5-453b-a07b-ff887e94a221" providerId="AD" clId="Web-{60EF726D-EDF9-D80C-5660-1A8201A8ED34}" dt="2021-12-03T10:08:01.586" v="17" actId="20577"/>
          <ac:spMkLst>
            <pc:docMk/>
            <pc:sldMk cId="81229518" sldId="283"/>
            <ac:spMk id="6" creationId="{00000000-0000-0000-0000-000000000000}"/>
          </ac:spMkLst>
        </pc:spChg>
        <pc:graphicFrameChg chg="mod modGraphic">
          <ac:chgData name="Maria Peden" userId="S::mpeden@ben.srscmat.co.uk::bba8b46a-5ae5-453b-a07b-ff887e94a221" providerId="AD" clId="Web-{60EF726D-EDF9-D80C-5660-1A8201A8ED34}" dt="2021-12-03T10:24:49.408" v="275"/>
          <ac:graphicFrameMkLst>
            <pc:docMk/>
            <pc:sldMk cId="81229518" sldId="283"/>
            <ac:graphicFrameMk id="5" creationId="{00000000-0000-0000-0000-000000000000}"/>
          </ac:graphicFrameMkLst>
        </pc:graphicFrameChg>
      </pc:sldChg>
      <pc:sldMasterChg chg="add addSldLayout">
        <pc:chgData name="Maria Peden" userId="S::mpeden@ben.srscmat.co.uk::bba8b46a-5ae5-453b-a07b-ff887e94a221" providerId="AD" clId="Web-{60EF726D-EDF9-D80C-5660-1A8201A8ED34}" dt="2021-12-03T10:05:56.692" v="0"/>
        <pc:sldMasterMkLst>
          <pc:docMk/>
          <pc:sldMasterMk cId="2460954070" sldId="2147483660"/>
        </pc:sldMasterMkLst>
        <pc:sldLayoutChg chg="add">
          <pc:chgData name="Maria Peden" userId="S::mpeden@ben.srscmat.co.uk::bba8b46a-5ae5-453b-a07b-ff887e94a221" providerId="AD" clId="Web-{60EF726D-EDF9-D80C-5660-1A8201A8ED34}" dt="2021-12-03T10:05:56.692" v="0"/>
          <pc:sldLayoutMkLst>
            <pc:docMk/>
            <pc:sldMasterMk cId="2460954070" sldId="2147483660"/>
            <pc:sldLayoutMk cId="2385387890" sldId="2147483661"/>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949138452" sldId="2147483662"/>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2591524520" sldId="2147483663"/>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1203092039" sldId="2147483664"/>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3733172339" sldId="2147483665"/>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3210312558" sldId="2147483666"/>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3146388984" sldId="2147483667"/>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3171841454" sldId="2147483668"/>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1718958274" sldId="2147483669"/>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2202905451" sldId="2147483670"/>
          </pc:sldLayoutMkLst>
        </pc:sldLayoutChg>
        <pc:sldLayoutChg chg="add">
          <pc:chgData name="Maria Peden" userId="S::mpeden@ben.srscmat.co.uk::bba8b46a-5ae5-453b-a07b-ff887e94a221" providerId="AD" clId="Web-{60EF726D-EDF9-D80C-5660-1A8201A8ED34}" dt="2021-12-03T10:05:56.692" v="0"/>
          <pc:sldLayoutMkLst>
            <pc:docMk/>
            <pc:sldMasterMk cId="2460954070" sldId="2147483660"/>
            <pc:sldLayoutMk cId="3479445657" sldId="2147483671"/>
          </pc:sldLayoutMkLst>
        </pc:sldLayoutChg>
      </pc:sldMasterChg>
    </pc:docChg>
  </pc:docChgLst>
  <pc:docChgLst>
    <pc:chgData name="Maria Peden" userId="S::mpeden@ben.srscmat.co.uk::bba8b46a-5ae5-453b-a07b-ff887e94a221" providerId="AD" clId="Web-{3D768DB7-1EDE-E847-2C2F-EAD89DCFE737}"/>
    <pc:docChg chg="addSld delSld modSld sldOrd addMainMaster">
      <pc:chgData name="Maria Peden" userId="S::mpeden@ben.srscmat.co.uk::bba8b46a-5ae5-453b-a07b-ff887e94a221" providerId="AD" clId="Web-{3D768DB7-1EDE-E847-2C2F-EAD89DCFE737}" dt="2022-07-19T12:31:51.580" v="3181"/>
      <pc:docMkLst>
        <pc:docMk/>
      </pc:docMkLst>
      <pc:sldChg chg="del">
        <pc:chgData name="Maria Peden" userId="S::mpeden@ben.srscmat.co.uk::bba8b46a-5ae5-453b-a07b-ff887e94a221" providerId="AD" clId="Web-{3D768DB7-1EDE-E847-2C2F-EAD89DCFE737}" dt="2022-07-19T08:26:06.363" v="1323"/>
        <pc:sldMkLst>
          <pc:docMk/>
          <pc:sldMk cId="3495149073" sldId="257"/>
        </pc:sldMkLst>
      </pc:sldChg>
      <pc:sldChg chg="modSp">
        <pc:chgData name="Maria Peden" userId="S::mpeden@ben.srscmat.co.uk::bba8b46a-5ae5-453b-a07b-ff887e94a221" providerId="AD" clId="Web-{3D768DB7-1EDE-E847-2C2F-EAD89DCFE737}" dt="2022-07-19T08:26:57.474" v="1373"/>
        <pc:sldMkLst>
          <pc:docMk/>
          <pc:sldMk cId="2720849636" sldId="262"/>
        </pc:sldMkLst>
        <pc:graphicFrameChg chg="mod modGraphic">
          <ac:chgData name="Maria Peden" userId="S::mpeden@ben.srscmat.co.uk::bba8b46a-5ae5-453b-a07b-ff887e94a221" providerId="AD" clId="Web-{3D768DB7-1EDE-E847-2C2F-EAD89DCFE737}" dt="2022-07-19T08:26:57.474" v="1373"/>
          <ac:graphicFrameMkLst>
            <pc:docMk/>
            <pc:sldMk cId="2720849636" sldId="262"/>
            <ac:graphicFrameMk id="5" creationId="{00000000-0000-0000-0000-000000000000}"/>
          </ac:graphicFrameMkLst>
        </pc:graphicFrameChg>
      </pc:sldChg>
      <pc:sldChg chg="del">
        <pc:chgData name="Maria Peden" userId="S::mpeden@ben.srscmat.co.uk::bba8b46a-5ae5-453b-a07b-ff887e94a221" providerId="AD" clId="Web-{3D768DB7-1EDE-E847-2C2F-EAD89DCFE737}" dt="2022-07-19T07:46:46.847" v="12"/>
        <pc:sldMkLst>
          <pc:docMk/>
          <pc:sldMk cId="2320035412" sldId="280"/>
        </pc:sldMkLst>
      </pc:sldChg>
      <pc:sldChg chg="del">
        <pc:chgData name="Maria Peden" userId="S::mpeden@ben.srscmat.co.uk::bba8b46a-5ae5-453b-a07b-ff887e94a221" providerId="AD" clId="Web-{3D768DB7-1EDE-E847-2C2F-EAD89DCFE737}" dt="2022-07-19T07:46:46.019" v="11"/>
        <pc:sldMkLst>
          <pc:docMk/>
          <pc:sldMk cId="1326301475" sldId="281"/>
        </pc:sldMkLst>
      </pc:sldChg>
      <pc:sldChg chg="addSp modSp add ord">
        <pc:chgData name="Maria Peden" userId="S::mpeden@ben.srscmat.co.uk::bba8b46a-5ae5-453b-a07b-ff887e94a221" providerId="AD" clId="Web-{3D768DB7-1EDE-E847-2C2F-EAD89DCFE737}" dt="2022-07-19T08:03:55.133" v="233" actId="20577"/>
        <pc:sldMkLst>
          <pc:docMk/>
          <pc:sldMk cId="171838375" sldId="284"/>
        </pc:sldMkLst>
        <pc:spChg chg="mod">
          <ac:chgData name="Maria Peden" userId="S::mpeden@ben.srscmat.co.uk::bba8b46a-5ae5-453b-a07b-ff887e94a221" providerId="AD" clId="Web-{3D768DB7-1EDE-E847-2C2F-EAD89DCFE737}" dt="2022-07-19T08:03:55.133" v="233" actId="20577"/>
          <ac:spMkLst>
            <pc:docMk/>
            <pc:sldMk cId="171838375" sldId="284"/>
            <ac:spMk id="2" creationId="{21311970-1A6E-49C1-A4D1-C09DC80A8B06}"/>
          </ac:spMkLst>
        </pc:spChg>
        <pc:spChg chg="add mod">
          <ac:chgData name="Maria Peden" userId="S::mpeden@ben.srscmat.co.uk::bba8b46a-5ae5-453b-a07b-ff887e94a221" providerId="AD" clId="Web-{3D768DB7-1EDE-E847-2C2F-EAD89DCFE737}" dt="2022-07-19T08:02:58.538" v="226" actId="20577"/>
          <ac:spMkLst>
            <pc:docMk/>
            <pc:sldMk cId="171838375" sldId="284"/>
            <ac:spMk id="5" creationId="{A26965B1-74B2-9673-7563-78D1F494776B}"/>
          </ac:spMkLst>
        </pc:spChg>
        <pc:graphicFrameChg chg="mod modGraphic">
          <ac:chgData name="Maria Peden" userId="S::mpeden@ben.srscmat.co.uk::bba8b46a-5ae5-453b-a07b-ff887e94a221" providerId="AD" clId="Web-{3D768DB7-1EDE-E847-2C2F-EAD89DCFE737}" dt="2022-07-19T07:58:51.158" v="184"/>
          <ac:graphicFrameMkLst>
            <pc:docMk/>
            <pc:sldMk cId="171838375" sldId="284"/>
            <ac:graphicFrameMk id="3" creationId="{1BF21BDA-1BA1-4801-A02A-F9272FE3DA90}"/>
          </ac:graphicFrameMkLst>
        </pc:graphicFrameChg>
      </pc:sldChg>
      <pc:sldChg chg="modSp add ord">
        <pc:chgData name="Maria Peden" userId="S::mpeden@ben.srscmat.co.uk::bba8b46a-5ae5-453b-a07b-ff887e94a221" providerId="AD" clId="Web-{3D768DB7-1EDE-E847-2C2F-EAD89DCFE737}" dt="2022-07-19T08:03:50.039" v="232" actId="20577"/>
        <pc:sldMkLst>
          <pc:docMk/>
          <pc:sldMk cId="3765670979" sldId="285"/>
        </pc:sldMkLst>
        <pc:spChg chg="mod">
          <ac:chgData name="Maria Peden" userId="S::mpeden@ben.srscmat.co.uk::bba8b46a-5ae5-453b-a07b-ff887e94a221" providerId="AD" clId="Web-{3D768DB7-1EDE-E847-2C2F-EAD89DCFE737}" dt="2022-07-19T08:03:50.039" v="232" actId="20577"/>
          <ac:spMkLst>
            <pc:docMk/>
            <pc:sldMk cId="3765670979" sldId="285"/>
            <ac:spMk id="2" creationId="{21311970-1A6E-49C1-A4D1-C09DC80A8B06}"/>
          </ac:spMkLst>
        </pc:spChg>
        <pc:spChg chg="mod">
          <ac:chgData name="Maria Peden" userId="S::mpeden@ben.srscmat.co.uk::bba8b46a-5ae5-453b-a07b-ff887e94a221" providerId="AD" clId="Web-{3D768DB7-1EDE-E847-2C2F-EAD89DCFE737}" dt="2022-07-19T07:57:53.313" v="162" actId="20577"/>
          <ac:spMkLst>
            <pc:docMk/>
            <pc:sldMk cId="3765670979" sldId="285"/>
            <ac:spMk id="10" creationId="{7620882D-4FEA-754D-509F-5030F2A7037F}"/>
          </ac:spMkLst>
        </pc:spChg>
        <pc:graphicFrameChg chg="mod modGraphic">
          <ac:chgData name="Maria Peden" userId="S::mpeden@ben.srscmat.co.uk::bba8b46a-5ae5-453b-a07b-ff887e94a221" providerId="AD" clId="Web-{3D768DB7-1EDE-E847-2C2F-EAD89DCFE737}" dt="2022-07-19T07:57:29.813" v="139"/>
          <ac:graphicFrameMkLst>
            <pc:docMk/>
            <pc:sldMk cId="3765670979" sldId="285"/>
            <ac:graphicFrameMk id="3" creationId="{1BF21BDA-1BA1-4801-A02A-F9272FE3DA90}"/>
          </ac:graphicFrameMkLst>
        </pc:graphicFrameChg>
      </pc:sldChg>
      <pc:sldChg chg="addSp delSp modSp add ord">
        <pc:chgData name="Maria Peden" userId="S::mpeden@ben.srscmat.co.uk::bba8b46a-5ae5-453b-a07b-ff887e94a221" providerId="AD" clId="Web-{3D768DB7-1EDE-E847-2C2F-EAD89DCFE737}" dt="2022-07-19T08:03:33.852" v="231" actId="20577"/>
        <pc:sldMkLst>
          <pc:docMk/>
          <pc:sldMk cId="45844364" sldId="286"/>
        </pc:sldMkLst>
        <pc:spChg chg="mod">
          <ac:chgData name="Maria Peden" userId="S::mpeden@ben.srscmat.co.uk::bba8b46a-5ae5-453b-a07b-ff887e94a221" providerId="AD" clId="Web-{3D768DB7-1EDE-E847-2C2F-EAD89DCFE737}" dt="2022-07-19T08:03:33.852" v="231" actId="20577"/>
          <ac:spMkLst>
            <pc:docMk/>
            <pc:sldMk cId="45844364" sldId="286"/>
            <ac:spMk id="2" creationId="{21311970-1A6E-49C1-A4D1-C09DC80A8B06}"/>
          </ac:spMkLst>
        </pc:spChg>
        <pc:spChg chg="mod">
          <ac:chgData name="Maria Peden" userId="S::mpeden@ben.srscmat.co.uk::bba8b46a-5ae5-453b-a07b-ff887e94a221" providerId="AD" clId="Web-{3D768DB7-1EDE-E847-2C2F-EAD89DCFE737}" dt="2022-07-19T07:57:00.812" v="102" actId="20577"/>
          <ac:spMkLst>
            <pc:docMk/>
            <pc:sldMk cId="45844364" sldId="286"/>
            <ac:spMk id="7" creationId="{90D8DCAB-3FB9-1760-A4EE-C748C355C652}"/>
          </ac:spMkLst>
        </pc:spChg>
        <pc:spChg chg="add del">
          <ac:chgData name="Maria Peden" userId="S::mpeden@ben.srscmat.co.uk::bba8b46a-5ae5-453b-a07b-ff887e94a221" providerId="AD" clId="Web-{3D768DB7-1EDE-E847-2C2F-EAD89DCFE737}" dt="2022-07-19T08:03:28.367" v="230"/>
          <ac:spMkLst>
            <pc:docMk/>
            <pc:sldMk cId="45844364" sldId="286"/>
            <ac:spMk id="9" creationId="{421CBDC3-DDFF-BF05-AA3E-58DFC7AED78F}"/>
          </ac:spMkLst>
        </pc:spChg>
        <pc:graphicFrameChg chg="mod modGraphic">
          <ac:chgData name="Maria Peden" userId="S::mpeden@ben.srscmat.co.uk::bba8b46a-5ae5-453b-a07b-ff887e94a221" providerId="AD" clId="Web-{3D768DB7-1EDE-E847-2C2F-EAD89DCFE737}" dt="2022-07-19T07:48:28.130" v="76"/>
          <ac:graphicFrameMkLst>
            <pc:docMk/>
            <pc:sldMk cId="45844364" sldId="286"/>
            <ac:graphicFrameMk id="3" creationId="{1BF21BDA-1BA1-4801-A02A-F9272FE3DA90}"/>
          </ac:graphicFrameMkLst>
        </pc:graphicFrameChg>
      </pc:sldChg>
      <pc:sldChg chg="modSp add">
        <pc:chgData name="Maria Peden" userId="S::mpeden@ben.srscmat.co.uk::bba8b46a-5ae5-453b-a07b-ff887e94a221" providerId="AD" clId="Web-{3D768DB7-1EDE-E847-2C2F-EAD89DCFE737}" dt="2022-07-19T07:46:29.331" v="7" actId="14100"/>
        <pc:sldMkLst>
          <pc:docMk/>
          <pc:sldMk cId="466067276" sldId="287"/>
        </pc:sldMkLst>
        <pc:spChg chg="mod">
          <ac:chgData name="Maria Peden" userId="S::mpeden@ben.srscmat.co.uk::bba8b46a-5ae5-453b-a07b-ff887e94a221" providerId="AD" clId="Web-{3D768DB7-1EDE-E847-2C2F-EAD89DCFE737}" dt="2022-07-19T07:46:29.331" v="7" actId="14100"/>
          <ac:spMkLst>
            <pc:docMk/>
            <pc:sldMk cId="466067276" sldId="287"/>
            <ac:spMk id="7" creationId="{E536E158-B961-DCA6-C5DF-1C57DB1B56F1}"/>
          </ac:spMkLst>
        </pc:spChg>
      </pc:sldChg>
      <pc:sldChg chg="add">
        <pc:chgData name="Maria Peden" userId="S::mpeden@ben.srscmat.co.uk::bba8b46a-5ae5-453b-a07b-ff887e94a221" providerId="AD" clId="Web-{3D768DB7-1EDE-E847-2C2F-EAD89DCFE737}" dt="2022-07-19T07:46:09.752" v="4"/>
        <pc:sldMkLst>
          <pc:docMk/>
          <pc:sldMk cId="63150290" sldId="288"/>
        </pc:sldMkLst>
      </pc:sldChg>
      <pc:sldChg chg="addSp delSp modSp add ord">
        <pc:chgData name="Maria Peden" userId="S::mpeden@ben.srscmat.co.uk::bba8b46a-5ae5-453b-a07b-ff887e94a221" providerId="AD" clId="Web-{3D768DB7-1EDE-E847-2C2F-EAD89DCFE737}" dt="2022-07-19T08:25:26.753" v="1307" actId="20577"/>
        <pc:sldMkLst>
          <pc:docMk/>
          <pc:sldMk cId="3857926361" sldId="289"/>
        </pc:sldMkLst>
        <pc:spChg chg="mod">
          <ac:chgData name="Maria Peden" userId="S::mpeden@ben.srscmat.co.uk::bba8b46a-5ae5-453b-a07b-ff887e94a221" providerId="AD" clId="Web-{3D768DB7-1EDE-E847-2C2F-EAD89DCFE737}" dt="2022-07-19T08:25:26.753" v="1307" actId="20577"/>
          <ac:spMkLst>
            <pc:docMk/>
            <pc:sldMk cId="3857926361" sldId="289"/>
            <ac:spMk id="2" creationId="{21311970-1A6E-49C1-A4D1-C09DC80A8B06}"/>
          </ac:spMkLst>
        </pc:spChg>
        <pc:spChg chg="mod">
          <ac:chgData name="Maria Peden" userId="S::mpeden@ben.srscmat.co.uk::bba8b46a-5ae5-453b-a07b-ff887e94a221" providerId="AD" clId="Web-{3D768DB7-1EDE-E847-2C2F-EAD89DCFE737}" dt="2022-07-19T08:24:53.659" v="1299"/>
          <ac:spMkLst>
            <pc:docMk/>
            <pc:sldMk cId="3857926361" sldId="289"/>
            <ac:spMk id="9" creationId="{06846A74-208A-A017-133B-C9DB5B6D8066}"/>
          </ac:spMkLst>
        </pc:spChg>
        <pc:spChg chg="add mod">
          <ac:chgData name="Maria Peden" userId="S::mpeden@ben.srscmat.co.uk::bba8b46a-5ae5-453b-a07b-ff887e94a221" providerId="AD" clId="Web-{3D768DB7-1EDE-E847-2C2F-EAD89DCFE737}" dt="2022-07-19T08:25:18.722" v="1305" actId="20577"/>
          <ac:spMkLst>
            <pc:docMk/>
            <pc:sldMk cId="3857926361" sldId="289"/>
            <ac:spMk id="11" creationId="{A82625BF-EBAD-7B34-536D-D028A4D906DA}"/>
          </ac:spMkLst>
        </pc:spChg>
        <pc:graphicFrameChg chg="mod modGraphic">
          <ac:chgData name="Maria Peden" userId="S::mpeden@ben.srscmat.co.uk::bba8b46a-5ae5-453b-a07b-ff887e94a221" providerId="AD" clId="Web-{3D768DB7-1EDE-E847-2C2F-EAD89DCFE737}" dt="2022-07-19T08:24:27.627" v="1281"/>
          <ac:graphicFrameMkLst>
            <pc:docMk/>
            <pc:sldMk cId="3857926361" sldId="289"/>
            <ac:graphicFrameMk id="3" creationId="{1BF21BDA-1BA1-4801-A02A-F9272FE3DA90}"/>
          </ac:graphicFrameMkLst>
        </pc:graphicFrameChg>
        <pc:graphicFrameChg chg="add mod modGraphic">
          <ac:chgData name="Maria Peden" userId="S::mpeden@ben.srscmat.co.uk::bba8b46a-5ae5-453b-a07b-ff887e94a221" providerId="AD" clId="Web-{3D768DB7-1EDE-E847-2C2F-EAD89DCFE737}" dt="2022-07-19T08:23:17.782" v="1222"/>
          <ac:graphicFrameMkLst>
            <pc:docMk/>
            <pc:sldMk cId="3857926361" sldId="289"/>
            <ac:graphicFrameMk id="5" creationId="{90D7A8E2-BFB2-630A-385F-0EEC0F0E1423}"/>
          </ac:graphicFrameMkLst>
        </pc:graphicFrameChg>
        <pc:graphicFrameChg chg="del">
          <ac:chgData name="Maria Peden" userId="S::mpeden@ben.srscmat.co.uk::bba8b46a-5ae5-453b-a07b-ff887e94a221" providerId="AD" clId="Web-{3D768DB7-1EDE-E847-2C2F-EAD89DCFE737}" dt="2022-07-19T08:14:34.834" v="679"/>
          <ac:graphicFrameMkLst>
            <pc:docMk/>
            <pc:sldMk cId="3857926361" sldId="289"/>
            <ac:graphicFrameMk id="7" creationId="{289C5F90-F582-7C71-3B04-5B95C8783173}"/>
          </ac:graphicFrameMkLst>
        </pc:graphicFrameChg>
        <pc:picChg chg="add mod">
          <ac:chgData name="Maria Peden" userId="S::mpeden@ben.srscmat.co.uk::bba8b46a-5ae5-453b-a07b-ff887e94a221" providerId="AD" clId="Web-{3D768DB7-1EDE-E847-2C2F-EAD89DCFE737}" dt="2022-07-19T08:25:01.675" v="1302" actId="14100"/>
          <ac:picMkLst>
            <pc:docMk/>
            <pc:sldMk cId="3857926361" sldId="289"/>
            <ac:picMk id="6" creationId="{2211D710-CC1C-F29D-642C-643C4177EAFA}"/>
          </ac:picMkLst>
        </pc:picChg>
        <pc:picChg chg="del">
          <ac:chgData name="Maria Peden" userId="S::mpeden@ben.srscmat.co.uk::bba8b46a-5ae5-453b-a07b-ff887e94a221" providerId="AD" clId="Web-{3D768DB7-1EDE-E847-2C2F-EAD89DCFE737}" dt="2022-07-19T08:24:06.799" v="1273"/>
          <ac:picMkLst>
            <pc:docMk/>
            <pc:sldMk cId="3857926361" sldId="289"/>
            <ac:picMk id="8" creationId="{E22E87BD-FE3B-1260-592A-820E8275D297}"/>
          </ac:picMkLst>
        </pc:picChg>
      </pc:sldChg>
      <pc:sldChg chg="addSp delSp modSp add ord">
        <pc:chgData name="Maria Peden" userId="S::mpeden@ben.srscmat.co.uk::bba8b46a-5ae5-453b-a07b-ff887e94a221" providerId="AD" clId="Web-{3D768DB7-1EDE-E847-2C2F-EAD89DCFE737}" dt="2022-07-19T08:24:34.393" v="1295"/>
        <pc:sldMkLst>
          <pc:docMk/>
          <pc:sldMk cId="3026466037" sldId="290"/>
        </pc:sldMkLst>
        <pc:spChg chg="mod">
          <ac:chgData name="Maria Peden" userId="S::mpeden@ben.srscmat.co.uk::bba8b46a-5ae5-453b-a07b-ff887e94a221" providerId="AD" clId="Web-{3D768DB7-1EDE-E847-2C2F-EAD89DCFE737}" dt="2022-07-19T08:23:57.955" v="1272" actId="20577"/>
          <ac:spMkLst>
            <pc:docMk/>
            <pc:sldMk cId="3026466037" sldId="290"/>
            <ac:spMk id="2" creationId="{21311970-1A6E-49C1-A4D1-C09DC80A8B06}"/>
          </ac:spMkLst>
        </pc:spChg>
        <pc:spChg chg="mod">
          <ac:chgData name="Maria Peden" userId="S::mpeden@ben.srscmat.co.uk::bba8b46a-5ae5-453b-a07b-ff887e94a221" providerId="AD" clId="Web-{3D768DB7-1EDE-E847-2C2F-EAD89DCFE737}" dt="2022-07-19T08:22:42.141" v="1210"/>
          <ac:spMkLst>
            <pc:docMk/>
            <pc:sldMk cId="3026466037" sldId="290"/>
            <ac:spMk id="8" creationId="{1B803FF9-C73A-1172-AE01-56FD8705A35A}"/>
          </ac:spMkLst>
        </pc:spChg>
        <pc:spChg chg="mod">
          <ac:chgData name="Maria Peden" userId="S::mpeden@ben.srscmat.co.uk::bba8b46a-5ae5-453b-a07b-ff887e94a221" providerId="AD" clId="Web-{3D768DB7-1EDE-E847-2C2F-EAD89DCFE737}" dt="2022-07-19T08:22:48.484" v="1211" actId="20577"/>
          <ac:spMkLst>
            <pc:docMk/>
            <pc:sldMk cId="3026466037" sldId="290"/>
            <ac:spMk id="10" creationId="{7620882D-4FEA-754D-509F-5030F2A7037F}"/>
          </ac:spMkLst>
        </pc:spChg>
        <pc:graphicFrameChg chg="mod modGraphic">
          <ac:chgData name="Maria Peden" userId="S::mpeden@ben.srscmat.co.uk::bba8b46a-5ae5-453b-a07b-ff887e94a221" providerId="AD" clId="Web-{3D768DB7-1EDE-E847-2C2F-EAD89DCFE737}" dt="2022-07-19T08:24:34.393" v="1295"/>
          <ac:graphicFrameMkLst>
            <pc:docMk/>
            <pc:sldMk cId="3026466037" sldId="290"/>
            <ac:graphicFrameMk id="3" creationId="{1BF21BDA-1BA1-4801-A02A-F9272FE3DA90}"/>
          </ac:graphicFrameMkLst>
        </pc:graphicFrameChg>
        <pc:graphicFrameChg chg="del">
          <ac:chgData name="Maria Peden" userId="S::mpeden@ben.srscmat.co.uk::bba8b46a-5ae5-453b-a07b-ff887e94a221" providerId="AD" clId="Web-{3D768DB7-1EDE-E847-2C2F-EAD89DCFE737}" dt="2022-07-19T08:14:09.911" v="674"/>
          <ac:graphicFrameMkLst>
            <pc:docMk/>
            <pc:sldMk cId="3026466037" sldId="290"/>
            <ac:graphicFrameMk id="6" creationId="{1D752D93-C975-73B8-06F9-08BBCDBAF010}"/>
          </ac:graphicFrameMkLst>
        </pc:graphicFrameChg>
        <pc:graphicFrameChg chg="add mod modGraphic">
          <ac:chgData name="Maria Peden" userId="S::mpeden@ben.srscmat.co.uk::bba8b46a-5ae5-453b-a07b-ff887e94a221" providerId="AD" clId="Web-{3D768DB7-1EDE-E847-2C2F-EAD89DCFE737}" dt="2022-07-19T08:23:09.219" v="1220"/>
          <ac:graphicFrameMkLst>
            <pc:docMk/>
            <pc:sldMk cId="3026466037" sldId="290"/>
            <ac:graphicFrameMk id="9" creationId="{4DCA65B6-F9C7-1E7D-3647-8F584FF42817}"/>
          </ac:graphicFrameMkLst>
        </pc:graphicFrameChg>
        <pc:picChg chg="add del mod">
          <ac:chgData name="Maria Peden" userId="S::mpeden@ben.srscmat.co.uk::bba8b46a-5ae5-453b-a07b-ff887e94a221" providerId="AD" clId="Web-{3D768DB7-1EDE-E847-2C2F-EAD89DCFE737}" dt="2022-07-19T08:22:28.656" v="1203"/>
          <ac:picMkLst>
            <pc:docMk/>
            <pc:sldMk cId="3026466037" sldId="290"/>
            <ac:picMk id="4" creationId="{B77F272B-AC38-0667-EF21-04D84E44EA16}"/>
          </ac:picMkLst>
        </pc:picChg>
        <pc:picChg chg="del">
          <ac:chgData name="Maria Peden" userId="S::mpeden@ben.srscmat.co.uk::bba8b46a-5ae5-453b-a07b-ff887e94a221" providerId="AD" clId="Web-{3D768DB7-1EDE-E847-2C2F-EAD89DCFE737}" dt="2022-07-19T08:12:31.722" v="603"/>
          <ac:picMkLst>
            <pc:docMk/>
            <pc:sldMk cId="3026466037" sldId="290"/>
            <ac:picMk id="7" creationId="{0C7C9AAE-BEF1-FA04-245B-428E8D963378}"/>
          </ac:picMkLst>
        </pc:picChg>
        <pc:picChg chg="add mod">
          <ac:chgData name="Maria Peden" userId="S::mpeden@ben.srscmat.co.uk::bba8b46a-5ae5-453b-a07b-ff887e94a221" providerId="AD" clId="Web-{3D768DB7-1EDE-E847-2C2F-EAD89DCFE737}" dt="2022-07-19T08:22:55.063" v="1213" actId="14100"/>
          <ac:picMkLst>
            <pc:docMk/>
            <pc:sldMk cId="3026466037" sldId="290"/>
            <ac:picMk id="11" creationId="{80692C5F-8C3C-87D8-24D9-B7F48FC0EB50}"/>
          </ac:picMkLst>
        </pc:picChg>
        <pc:picChg chg="add mod">
          <ac:chgData name="Maria Peden" userId="S::mpeden@ben.srscmat.co.uk::bba8b46a-5ae5-453b-a07b-ff887e94a221" providerId="AD" clId="Web-{3D768DB7-1EDE-E847-2C2F-EAD89DCFE737}" dt="2022-07-19T08:22:32.125" v="1206" actId="1076"/>
          <ac:picMkLst>
            <pc:docMk/>
            <pc:sldMk cId="3026466037" sldId="290"/>
            <ac:picMk id="12" creationId="{D866AA49-25E9-D653-A70D-3A5C8B4116D6}"/>
          </ac:picMkLst>
        </pc:picChg>
      </pc:sldChg>
      <pc:sldChg chg="addSp delSp modSp add">
        <pc:chgData name="Maria Peden" userId="S::mpeden@ben.srscmat.co.uk::bba8b46a-5ae5-453b-a07b-ff887e94a221" providerId="AD" clId="Web-{3D768DB7-1EDE-E847-2C2F-EAD89DCFE737}" dt="2022-07-19T08:12:15.331" v="602"/>
        <pc:sldMkLst>
          <pc:docMk/>
          <pc:sldMk cId="563684821" sldId="291"/>
        </pc:sldMkLst>
        <pc:spChg chg="mod">
          <ac:chgData name="Maria Peden" userId="S::mpeden@ben.srscmat.co.uk::bba8b46a-5ae5-453b-a07b-ff887e94a221" providerId="AD" clId="Web-{3D768DB7-1EDE-E847-2C2F-EAD89DCFE737}" dt="2022-07-19T08:05:14.447" v="245" actId="20577"/>
          <ac:spMkLst>
            <pc:docMk/>
            <pc:sldMk cId="563684821" sldId="291"/>
            <ac:spMk id="2" creationId="{21311970-1A6E-49C1-A4D1-C09DC80A8B06}"/>
          </ac:spMkLst>
        </pc:spChg>
        <pc:spChg chg="del">
          <ac:chgData name="Maria Peden" userId="S::mpeden@ben.srscmat.co.uk::bba8b46a-5ae5-453b-a07b-ff887e94a221" providerId="AD" clId="Web-{3D768DB7-1EDE-E847-2C2F-EAD89DCFE737}" dt="2022-07-19T08:05:46.401" v="248"/>
          <ac:spMkLst>
            <pc:docMk/>
            <pc:sldMk cId="563684821" sldId="291"/>
            <ac:spMk id="5" creationId="{BF520226-19D3-5B35-CEC9-6A068A7FBAAD}"/>
          </ac:spMkLst>
        </pc:spChg>
        <pc:spChg chg="del">
          <ac:chgData name="Maria Peden" userId="S::mpeden@ben.srscmat.co.uk::bba8b46a-5ae5-453b-a07b-ff887e94a221" providerId="AD" clId="Web-{3D768DB7-1EDE-E847-2C2F-EAD89DCFE737}" dt="2022-07-19T08:05:45.386" v="247"/>
          <ac:spMkLst>
            <pc:docMk/>
            <pc:sldMk cId="563684821" sldId="291"/>
            <ac:spMk id="7" creationId="{90D8DCAB-3FB9-1760-A4EE-C748C355C652}"/>
          </ac:spMkLst>
        </pc:spChg>
        <pc:spChg chg="add mod">
          <ac:chgData name="Maria Peden" userId="S::mpeden@ben.srscmat.co.uk::bba8b46a-5ae5-453b-a07b-ff887e94a221" providerId="AD" clId="Web-{3D768DB7-1EDE-E847-2C2F-EAD89DCFE737}" dt="2022-07-19T08:06:47.512" v="402" actId="14100"/>
          <ac:spMkLst>
            <pc:docMk/>
            <pc:sldMk cId="563684821" sldId="291"/>
            <ac:spMk id="8" creationId="{21D3D0A8-E98A-4C15-B160-EF527B8E5DF7}"/>
          </ac:spMkLst>
        </pc:spChg>
        <pc:spChg chg="add mod">
          <ac:chgData name="Maria Peden" userId="S::mpeden@ben.srscmat.co.uk::bba8b46a-5ae5-453b-a07b-ff887e94a221" providerId="AD" clId="Web-{3D768DB7-1EDE-E847-2C2F-EAD89DCFE737}" dt="2022-07-19T08:06:30.715" v="395" actId="20577"/>
          <ac:spMkLst>
            <pc:docMk/>
            <pc:sldMk cId="563684821" sldId="291"/>
            <ac:spMk id="9" creationId="{2E0082F9-0EF0-E2EC-10E9-D9B8B8AA2F05}"/>
          </ac:spMkLst>
        </pc:spChg>
        <pc:graphicFrameChg chg="mod modGraphic">
          <ac:chgData name="Maria Peden" userId="S::mpeden@ben.srscmat.co.uk::bba8b46a-5ae5-453b-a07b-ff887e94a221" providerId="AD" clId="Web-{3D768DB7-1EDE-E847-2C2F-EAD89DCFE737}" dt="2022-07-19T08:12:15.331" v="602"/>
          <ac:graphicFrameMkLst>
            <pc:docMk/>
            <pc:sldMk cId="563684821" sldId="291"/>
            <ac:graphicFrameMk id="3" creationId="{1BF21BDA-1BA1-4801-A02A-F9272FE3DA90}"/>
          </ac:graphicFrameMkLst>
        </pc:graphicFrameChg>
        <pc:graphicFrameChg chg="del">
          <ac:chgData name="Maria Peden" userId="S::mpeden@ben.srscmat.co.uk::bba8b46a-5ae5-453b-a07b-ff887e94a221" providerId="AD" clId="Web-{3D768DB7-1EDE-E847-2C2F-EAD89DCFE737}" dt="2022-07-19T08:07:43.279" v="477"/>
          <ac:graphicFrameMkLst>
            <pc:docMk/>
            <pc:sldMk cId="563684821" sldId="291"/>
            <ac:graphicFrameMk id="6" creationId="{E3CE664E-7304-F7B4-0A23-806A6BC43C22}"/>
          </ac:graphicFrameMkLst>
        </pc:graphicFrameChg>
        <pc:graphicFrameChg chg="add mod modGraphic">
          <ac:chgData name="Maria Peden" userId="S::mpeden@ben.srscmat.co.uk::bba8b46a-5ae5-453b-a07b-ff887e94a221" providerId="AD" clId="Web-{3D768DB7-1EDE-E847-2C2F-EAD89DCFE737}" dt="2022-07-19T08:10:56.533" v="508" actId="1076"/>
          <ac:graphicFrameMkLst>
            <pc:docMk/>
            <pc:sldMk cId="563684821" sldId="291"/>
            <ac:graphicFrameMk id="12" creationId="{9F2F5E14-7D28-1AD8-08C7-43B60F7E92F7}"/>
          </ac:graphicFrameMkLst>
        </pc:graphicFrameChg>
        <pc:picChg chg="del">
          <ac:chgData name="Maria Peden" userId="S::mpeden@ben.srscmat.co.uk::bba8b46a-5ae5-453b-a07b-ff887e94a221" providerId="AD" clId="Web-{3D768DB7-1EDE-E847-2C2F-EAD89DCFE737}" dt="2022-07-19T08:05:15.088" v="246"/>
          <ac:picMkLst>
            <pc:docMk/>
            <pc:sldMk cId="563684821" sldId="291"/>
            <ac:picMk id="4" creationId="{F46ED1EE-C796-69CF-69BC-B8F2F189D6C3}"/>
          </ac:picMkLst>
        </pc:picChg>
        <pc:picChg chg="add mod">
          <ac:chgData name="Maria Peden" userId="S::mpeden@ben.srscmat.co.uk::bba8b46a-5ae5-453b-a07b-ff887e94a221" providerId="AD" clId="Web-{3D768DB7-1EDE-E847-2C2F-EAD89DCFE737}" dt="2022-07-19T08:06:45.715" v="401" actId="1076"/>
          <ac:picMkLst>
            <pc:docMk/>
            <pc:sldMk cId="563684821" sldId="291"/>
            <ac:picMk id="10" creationId="{515168BF-1C50-4EAC-E908-8EAB7C4C7288}"/>
          </ac:picMkLst>
        </pc:picChg>
      </pc:sldChg>
      <pc:sldChg chg="add del">
        <pc:chgData name="Maria Peden" userId="S::mpeden@ben.srscmat.co.uk::bba8b46a-5ae5-453b-a07b-ff887e94a221" providerId="AD" clId="Web-{3D768DB7-1EDE-E847-2C2F-EAD89DCFE737}" dt="2022-07-19T07:47:11.675" v="25"/>
        <pc:sldMkLst>
          <pc:docMk/>
          <pc:sldMk cId="140685142" sldId="292"/>
        </pc:sldMkLst>
      </pc:sldChg>
      <pc:sldChg chg="addSp delSp modSp add ord">
        <pc:chgData name="Maria Peden" userId="S::mpeden@ben.srscmat.co.uk::bba8b46a-5ae5-453b-a07b-ff887e94a221" providerId="AD" clId="Web-{3D768DB7-1EDE-E847-2C2F-EAD89DCFE737}" dt="2022-07-19T12:24:00.156" v="2507"/>
        <pc:sldMkLst>
          <pc:docMk/>
          <pc:sldMk cId="1791601720" sldId="292"/>
        </pc:sldMkLst>
        <pc:spChg chg="mod">
          <ac:chgData name="Maria Peden" userId="S::mpeden@ben.srscmat.co.uk::bba8b46a-5ae5-453b-a07b-ff887e94a221" providerId="AD" clId="Web-{3D768DB7-1EDE-E847-2C2F-EAD89DCFE737}" dt="2022-07-19T08:25:47.519" v="1314" actId="20577"/>
          <ac:spMkLst>
            <pc:docMk/>
            <pc:sldMk cId="1791601720" sldId="292"/>
            <ac:spMk id="2" creationId="{21311970-1A6E-49C1-A4D1-C09DC80A8B06}"/>
          </ac:spMkLst>
        </pc:spChg>
        <pc:spChg chg="add">
          <ac:chgData name="Maria Peden" userId="S::mpeden@ben.srscmat.co.uk::bba8b46a-5ae5-453b-a07b-ff887e94a221" providerId="AD" clId="Web-{3D768DB7-1EDE-E847-2C2F-EAD89DCFE737}" dt="2022-07-19T12:21:40.067" v="2380"/>
          <ac:spMkLst>
            <pc:docMk/>
            <pc:sldMk cId="1791601720" sldId="292"/>
            <ac:spMk id="5" creationId="{17D13D0D-9EB8-CF89-6A28-DB576A99EA72}"/>
          </ac:spMkLst>
        </pc:spChg>
        <pc:spChg chg="del">
          <ac:chgData name="Maria Peden" userId="S::mpeden@ben.srscmat.co.uk::bba8b46a-5ae5-453b-a07b-ff887e94a221" providerId="AD" clId="Web-{3D768DB7-1EDE-E847-2C2F-EAD89DCFE737}" dt="2022-07-19T12:21:15.847" v="2373"/>
          <ac:spMkLst>
            <pc:docMk/>
            <pc:sldMk cId="1791601720" sldId="292"/>
            <ac:spMk id="9" creationId="{06846A74-208A-A017-133B-C9DB5B6D8066}"/>
          </ac:spMkLst>
        </pc:spChg>
        <pc:spChg chg="add mod">
          <ac:chgData name="Maria Peden" userId="S::mpeden@ben.srscmat.co.uk::bba8b46a-5ae5-453b-a07b-ff887e94a221" providerId="AD" clId="Web-{3D768DB7-1EDE-E847-2C2F-EAD89DCFE737}" dt="2022-07-19T12:22:00.538" v="2392" actId="1076"/>
          <ac:spMkLst>
            <pc:docMk/>
            <pc:sldMk cId="1791601720" sldId="292"/>
            <ac:spMk id="11" creationId="{89AEFB99-3026-4EE4-CA4A-1E3F28F4FE50}"/>
          </ac:spMkLst>
        </pc:spChg>
        <pc:spChg chg="add mod">
          <ac:chgData name="Maria Peden" userId="S::mpeden@ben.srscmat.co.uk::bba8b46a-5ae5-453b-a07b-ff887e94a221" providerId="AD" clId="Web-{3D768DB7-1EDE-E847-2C2F-EAD89DCFE737}" dt="2022-07-19T12:22:06.194" v="2393" actId="1076"/>
          <ac:spMkLst>
            <pc:docMk/>
            <pc:sldMk cId="1791601720" sldId="292"/>
            <ac:spMk id="12" creationId="{77432B78-C3F1-81AC-7778-59D3C1D4E02F}"/>
          </ac:spMkLst>
        </pc:spChg>
        <pc:spChg chg="add mod">
          <ac:chgData name="Maria Peden" userId="S::mpeden@ben.srscmat.co.uk::bba8b46a-5ae5-453b-a07b-ff887e94a221" providerId="AD" clId="Web-{3D768DB7-1EDE-E847-2C2F-EAD89DCFE737}" dt="2022-07-19T12:22:08.663" v="2394" actId="1076"/>
          <ac:spMkLst>
            <pc:docMk/>
            <pc:sldMk cId="1791601720" sldId="292"/>
            <ac:spMk id="13" creationId="{5F21A5D1-600C-F150-B318-C5CE78E42847}"/>
          </ac:spMkLst>
        </pc:spChg>
        <pc:graphicFrameChg chg="mod modGraphic">
          <ac:chgData name="Maria Peden" userId="S::mpeden@ben.srscmat.co.uk::bba8b46a-5ae5-453b-a07b-ff887e94a221" providerId="AD" clId="Web-{3D768DB7-1EDE-E847-2C2F-EAD89DCFE737}" dt="2022-07-19T12:24:00.156" v="2507"/>
          <ac:graphicFrameMkLst>
            <pc:docMk/>
            <pc:sldMk cId="1791601720" sldId="292"/>
            <ac:graphicFrameMk id="3" creationId="{1BF21BDA-1BA1-4801-A02A-F9272FE3DA90}"/>
          </ac:graphicFrameMkLst>
        </pc:graphicFrameChg>
        <pc:graphicFrameChg chg="del">
          <ac:chgData name="Maria Peden" userId="S::mpeden@ben.srscmat.co.uk::bba8b46a-5ae5-453b-a07b-ff887e94a221" providerId="AD" clId="Web-{3D768DB7-1EDE-E847-2C2F-EAD89DCFE737}" dt="2022-07-19T12:22:35.556" v="2395"/>
          <ac:graphicFrameMkLst>
            <pc:docMk/>
            <pc:sldMk cId="1791601720" sldId="292"/>
            <ac:graphicFrameMk id="7" creationId="{289C5F90-F582-7C71-3B04-5B95C8783173}"/>
          </ac:graphicFrameMkLst>
        </pc:graphicFrameChg>
        <pc:graphicFrameChg chg="add mod modGraphic">
          <ac:chgData name="Maria Peden" userId="S::mpeden@ben.srscmat.co.uk::bba8b46a-5ae5-453b-a07b-ff887e94a221" providerId="AD" clId="Web-{3D768DB7-1EDE-E847-2C2F-EAD89DCFE737}" dt="2022-07-19T12:23:39.326" v="2469"/>
          <ac:graphicFrameMkLst>
            <pc:docMk/>
            <pc:sldMk cId="1791601720" sldId="292"/>
            <ac:graphicFrameMk id="15" creationId="{9DA39F99-F4C8-6E1F-F067-AA968F64E103}"/>
          </ac:graphicFrameMkLst>
        </pc:graphicFrameChg>
        <pc:picChg chg="del">
          <ac:chgData name="Maria Peden" userId="S::mpeden@ben.srscmat.co.uk::bba8b46a-5ae5-453b-a07b-ff887e94a221" providerId="AD" clId="Web-{3D768DB7-1EDE-E847-2C2F-EAD89DCFE737}" dt="2022-07-19T12:21:14.519" v="2372"/>
          <ac:picMkLst>
            <pc:docMk/>
            <pc:sldMk cId="1791601720" sldId="292"/>
            <ac:picMk id="8" creationId="{E22E87BD-FE3B-1260-592A-820E8275D297}"/>
          </ac:picMkLst>
        </pc:picChg>
        <pc:picChg chg="add">
          <ac:chgData name="Maria Peden" userId="S::mpeden@ben.srscmat.co.uk::bba8b46a-5ae5-453b-a07b-ff887e94a221" providerId="AD" clId="Web-{3D768DB7-1EDE-E847-2C2F-EAD89DCFE737}" dt="2022-07-19T12:21:40.099" v="2381"/>
          <ac:picMkLst>
            <pc:docMk/>
            <pc:sldMk cId="1791601720" sldId="292"/>
            <ac:picMk id="10" creationId="{60349345-31CF-A246-3837-8B20BA9FB0C9}"/>
          </ac:picMkLst>
        </pc:picChg>
      </pc:sldChg>
      <pc:sldChg chg="addSp delSp modSp add ord">
        <pc:chgData name="Maria Peden" userId="S::mpeden@ben.srscmat.co.uk::bba8b46a-5ae5-453b-a07b-ff887e94a221" providerId="AD" clId="Web-{3D768DB7-1EDE-E847-2C2F-EAD89DCFE737}" dt="2022-07-19T12:20:50.314" v="2371"/>
        <pc:sldMkLst>
          <pc:docMk/>
          <pc:sldMk cId="337849838" sldId="293"/>
        </pc:sldMkLst>
        <pc:spChg chg="mod">
          <ac:chgData name="Maria Peden" userId="S::mpeden@ben.srscmat.co.uk::bba8b46a-5ae5-453b-a07b-ff887e94a221" providerId="AD" clId="Web-{3D768DB7-1EDE-E847-2C2F-EAD89DCFE737}" dt="2022-07-19T08:25:43.129" v="1311" actId="20577"/>
          <ac:spMkLst>
            <pc:docMk/>
            <pc:sldMk cId="337849838" sldId="293"/>
            <ac:spMk id="2" creationId="{21311970-1A6E-49C1-A4D1-C09DC80A8B06}"/>
          </ac:spMkLst>
        </pc:spChg>
        <pc:spChg chg="del">
          <ac:chgData name="Maria Peden" userId="S::mpeden@ben.srscmat.co.uk::bba8b46a-5ae5-453b-a07b-ff887e94a221" providerId="AD" clId="Web-{3D768DB7-1EDE-E847-2C2F-EAD89DCFE737}" dt="2022-07-19T12:19:01.650" v="2023"/>
          <ac:spMkLst>
            <pc:docMk/>
            <pc:sldMk cId="337849838" sldId="293"/>
            <ac:spMk id="8" creationId="{1B803FF9-C73A-1172-AE01-56FD8705A35A}"/>
          </ac:spMkLst>
        </pc:spChg>
        <pc:spChg chg="add mod">
          <ac:chgData name="Maria Peden" userId="S::mpeden@ben.srscmat.co.uk::bba8b46a-5ae5-453b-a07b-ff887e94a221" providerId="AD" clId="Web-{3D768DB7-1EDE-E847-2C2F-EAD89DCFE737}" dt="2022-07-19T12:19:43.606" v="2067" actId="14100"/>
          <ac:spMkLst>
            <pc:docMk/>
            <pc:sldMk cId="337849838" sldId="293"/>
            <ac:spMk id="9" creationId="{024AB747-2955-5A99-C056-10FD1E49AD41}"/>
          </ac:spMkLst>
        </pc:spChg>
        <pc:spChg chg="del">
          <ac:chgData name="Maria Peden" userId="S::mpeden@ben.srscmat.co.uk::bba8b46a-5ae5-453b-a07b-ff887e94a221" providerId="AD" clId="Web-{3D768DB7-1EDE-E847-2C2F-EAD89DCFE737}" dt="2022-07-19T12:19:03.134" v="2024"/>
          <ac:spMkLst>
            <pc:docMk/>
            <pc:sldMk cId="337849838" sldId="293"/>
            <ac:spMk id="10" creationId="{7620882D-4FEA-754D-509F-5030F2A7037F}"/>
          </ac:spMkLst>
        </pc:spChg>
        <pc:spChg chg="add mod">
          <ac:chgData name="Maria Peden" userId="S::mpeden@ben.srscmat.co.uk::bba8b46a-5ae5-453b-a07b-ff887e94a221" providerId="AD" clId="Web-{3D768DB7-1EDE-E847-2C2F-EAD89DCFE737}" dt="2022-07-19T12:20:40.251" v="2336" actId="1076"/>
          <ac:spMkLst>
            <pc:docMk/>
            <pc:sldMk cId="337849838" sldId="293"/>
            <ac:spMk id="12" creationId="{B72211C3-8C7E-E387-A6D8-85E62C1D62F6}"/>
          </ac:spMkLst>
        </pc:spChg>
        <pc:spChg chg="add mod">
          <ac:chgData name="Maria Peden" userId="S::mpeden@ben.srscmat.co.uk::bba8b46a-5ae5-453b-a07b-ff887e94a221" providerId="AD" clId="Web-{3D768DB7-1EDE-E847-2C2F-EAD89DCFE737}" dt="2022-07-19T12:20:36.579" v="2335" actId="1076"/>
          <ac:spMkLst>
            <pc:docMk/>
            <pc:sldMk cId="337849838" sldId="293"/>
            <ac:spMk id="13" creationId="{532ABD7D-371F-87CF-4A9B-43F495068D32}"/>
          </ac:spMkLst>
        </pc:spChg>
        <pc:spChg chg="add mod">
          <ac:chgData name="Maria Peden" userId="S::mpeden@ben.srscmat.co.uk::bba8b46a-5ae5-453b-a07b-ff887e94a221" providerId="AD" clId="Web-{3D768DB7-1EDE-E847-2C2F-EAD89DCFE737}" dt="2022-07-19T12:20:44.829" v="2337" actId="1076"/>
          <ac:spMkLst>
            <pc:docMk/>
            <pc:sldMk cId="337849838" sldId="293"/>
            <ac:spMk id="14" creationId="{51F2FDE4-4CFD-68A6-37AC-D90E6C7CD512}"/>
          </ac:spMkLst>
        </pc:spChg>
        <pc:graphicFrameChg chg="mod modGraphic">
          <ac:chgData name="Maria Peden" userId="S::mpeden@ben.srscmat.co.uk::bba8b46a-5ae5-453b-a07b-ff887e94a221" providerId="AD" clId="Web-{3D768DB7-1EDE-E847-2C2F-EAD89DCFE737}" dt="2022-07-19T12:20:50.314" v="2371"/>
          <ac:graphicFrameMkLst>
            <pc:docMk/>
            <pc:sldMk cId="337849838" sldId="293"/>
            <ac:graphicFrameMk id="3" creationId="{1BF21BDA-1BA1-4801-A02A-F9272FE3DA90}"/>
          </ac:graphicFrameMkLst>
        </pc:graphicFrameChg>
        <pc:graphicFrameChg chg="add mod modGraphic">
          <ac:chgData name="Maria Peden" userId="S::mpeden@ben.srscmat.co.uk::bba8b46a-5ae5-453b-a07b-ff887e94a221" providerId="AD" clId="Web-{3D768DB7-1EDE-E847-2C2F-EAD89DCFE737}" dt="2022-07-19T12:18:19.397" v="2019"/>
          <ac:graphicFrameMkLst>
            <pc:docMk/>
            <pc:sldMk cId="337849838" sldId="293"/>
            <ac:graphicFrameMk id="5" creationId="{41D1A96E-18BF-347B-0E71-C060FBDD2873}"/>
          </ac:graphicFrameMkLst>
        </pc:graphicFrameChg>
        <pc:graphicFrameChg chg="del">
          <ac:chgData name="Maria Peden" userId="S::mpeden@ben.srscmat.co.uk::bba8b46a-5ae5-453b-a07b-ff887e94a221" providerId="AD" clId="Web-{3D768DB7-1EDE-E847-2C2F-EAD89DCFE737}" dt="2022-07-19T12:14:30.286" v="1803"/>
          <ac:graphicFrameMkLst>
            <pc:docMk/>
            <pc:sldMk cId="337849838" sldId="293"/>
            <ac:graphicFrameMk id="6" creationId="{1D752D93-C975-73B8-06F9-08BBCDBAF010}"/>
          </ac:graphicFrameMkLst>
        </pc:graphicFrameChg>
        <pc:picChg chg="del">
          <ac:chgData name="Maria Peden" userId="S::mpeden@ben.srscmat.co.uk::bba8b46a-5ae5-453b-a07b-ff887e94a221" providerId="AD" clId="Web-{3D768DB7-1EDE-E847-2C2F-EAD89DCFE737}" dt="2022-07-19T12:18:58.509" v="2022"/>
          <ac:picMkLst>
            <pc:docMk/>
            <pc:sldMk cId="337849838" sldId="293"/>
            <ac:picMk id="7" creationId="{0C7C9AAE-BEF1-FA04-245B-428E8D963378}"/>
          </ac:picMkLst>
        </pc:picChg>
        <pc:picChg chg="add mod">
          <ac:chgData name="Maria Peden" userId="S::mpeden@ben.srscmat.co.uk::bba8b46a-5ae5-453b-a07b-ff887e94a221" providerId="AD" clId="Web-{3D768DB7-1EDE-E847-2C2F-EAD89DCFE737}" dt="2022-07-19T12:19:51.669" v="2070" actId="1076"/>
          <ac:picMkLst>
            <pc:docMk/>
            <pc:sldMk cId="337849838" sldId="293"/>
            <ac:picMk id="11" creationId="{1C01E23E-08E1-79F7-20BE-6B2E75FC354D}"/>
          </ac:picMkLst>
        </pc:picChg>
      </pc:sldChg>
      <pc:sldChg chg="add del">
        <pc:chgData name="Maria Peden" userId="S::mpeden@ben.srscmat.co.uk::bba8b46a-5ae5-453b-a07b-ff887e94a221" providerId="AD" clId="Web-{3D768DB7-1EDE-E847-2C2F-EAD89DCFE737}" dt="2022-07-19T07:47:11.097" v="24"/>
        <pc:sldMkLst>
          <pc:docMk/>
          <pc:sldMk cId="3556595456" sldId="293"/>
        </pc:sldMkLst>
      </pc:sldChg>
      <pc:sldChg chg="addSp delSp modSp add">
        <pc:chgData name="Maria Peden" userId="S::mpeden@ben.srscmat.co.uk::bba8b46a-5ae5-453b-a07b-ff887e94a221" providerId="AD" clId="Web-{3D768DB7-1EDE-E847-2C2F-EAD89DCFE737}" dt="2022-07-19T08:42:27.743" v="1771" actId="20577"/>
        <pc:sldMkLst>
          <pc:docMk/>
          <pc:sldMk cId="4253912064" sldId="294"/>
        </pc:sldMkLst>
        <pc:spChg chg="mod">
          <ac:chgData name="Maria Peden" userId="S::mpeden@ben.srscmat.co.uk::bba8b46a-5ae5-453b-a07b-ff887e94a221" providerId="AD" clId="Web-{3D768DB7-1EDE-E847-2C2F-EAD89DCFE737}" dt="2022-07-19T08:25:35.722" v="1309" actId="20577"/>
          <ac:spMkLst>
            <pc:docMk/>
            <pc:sldMk cId="4253912064" sldId="294"/>
            <ac:spMk id="2" creationId="{21311970-1A6E-49C1-A4D1-C09DC80A8B06}"/>
          </ac:spMkLst>
        </pc:spChg>
        <pc:spChg chg="mod">
          <ac:chgData name="Maria Peden" userId="S::mpeden@ben.srscmat.co.uk::bba8b46a-5ae5-453b-a07b-ff887e94a221" providerId="AD" clId="Web-{3D768DB7-1EDE-E847-2C2F-EAD89DCFE737}" dt="2022-07-19T08:42:27.743" v="1771" actId="20577"/>
          <ac:spMkLst>
            <pc:docMk/>
            <pc:sldMk cId="4253912064" sldId="294"/>
            <ac:spMk id="5" creationId="{BF520226-19D3-5B35-CEC9-6A068A7FBAAD}"/>
          </ac:spMkLst>
        </pc:spChg>
        <pc:spChg chg="mod">
          <ac:chgData name="Maria Peden" userId="S::mpeden@ben.srscmat.co.uk::bba8b46a-5ae5-453b-a07b-ff887e94a221" providerId="AD" clId="Web-{3D768DB7-1EDE-E847-2C2F-EAD89DCFE737}" dt="2022-07-19T08:39:06.879" v="1749" actId="20577"/>
          <ac:spMkLst>
            <pc:docMk/>
            <pc:sldMk cId="4253912064" sldId="294"/>
            <ac:spMk id="7" creationId="{90D8DCAB-3FB9-1760-A4EE-C748C355C652}"/>
          </ac:spMkLst>
        </pc:spChg>
        <pc:graphicFrameChg chg="mod modGraphic">
          <ac:chgData name="Maria Peden" userId="S::mpeden@ben.srscmat.co.uk::bba8b46a-5ae5-453b-a07b-ff887e94a221" providerId="AD" clId="Web-{3D768DB7-1EDE-E847-2C2F-EAD89DCFE737}" dt="2022-07-19T08:37:25.049" v="1729"/>
          <ac:graphicFrameMkLst>
            <pc:docMk/>
            <pc:sldMk cId="4253912064" sldId="294"/>
            <ac:graphicFrameMk id="3" creationId="{1BF21BDA-1BA1-4801-A02A-F9272FE3DA90}"/>
          </ac:graphicFrameMkLst>
        </pc:graphicFrameChg>
        <pc:graphicFrameChg chg="del">
          <ac:chgData name="Maria Peden" userId="S::mpeden@ben.srscmat.co.uk::bba8b46a-5ae5-453b-a07b-ff887e94a221" providerId="AD" clId="Web-{3D768DB7-1EDE-E847-2C2F-EAD89DCFE737}" dt="2022-07-19T08:31:57.105" v="1587"/>
          <ac:graphicFrameMkLst>
            <pc:docMk/>
            <pc:sldMk cId="4253912064" sldId="294"/>
            <ac:graphicFrameMk id="6" creationId="{E3CE664E-7304-F7B4-0A23-806A6BC43C22}"/>
          </ac:graphicFrameMkLst>
        </pc:graphicFrameChg>
        <pc:graphicFrameChg chg="add mod modGraphic">
          <ac:chgData name="Maria Peden" userId="S::mpeden@ben.srscmat.co.uk::bba8b46a-5ae5-453b-a07b-ff887e94a221" providerId="AD" clId="Web-{3D768DB7-1EDE-E847-2C2F-EAD89DCFE737}" dt="2022-07-19T08:33:22.263" v="1639"/>
          <ac:graphicFrameMkLst>
            <pc:docMk/>
            <pc:sldMk cId="4253912064" sldId="294"/>
            <ac:graphicFrameMk id="10" creationId="{2288EDB3-0F44-2009-49BA-B6DF9B847CD6}"/>
          </ac:graphicFrameMkLst>
        </pc:graphicFrameChg>
        <pc:picChg chg="del">
          <ac:chgData name="Maria Peden" userId="S::mpeden@ben.srscmat.co.uk::bba8b46a-5ae5-453b-a07b-ff887e94a221" providerId="AD" clId="Web-{3D768DB7-1EDE-E847-2C2F-EAD89DCFE737}" dt="2022-07-19T08:36:39.501" v="1669"/>
          <ac:picMkLst>
            <pc:docMk/>
            <pc:sldMk cId="4253912064" sldId="294"/>
            <ac:picMk id="4" creationId="{F46ED1EE-C796-69CF-69BC-B8F2F189D6C3}"/>
          </ac:picMkLst>
        </pc:picChg>
        <pc:picChg chg="add mod">
          <ac:chgData name="Maria Peden" userId="S::mpeden@ben.srscmat.co.uk::bba8b46a-5ae5-453b-a07b-ff887e94a221" providerId="AD" clId="Web-{3D768DB7-1EDE-E847-2C2F-EAD89DCFE737}" dt="2022-07-19T08:29:37.133" v="1586" actId="1076"/>
          <ac:picMkLst>
            <pc:docMk/>
            <pc:sldMk cId="4253912064" sldId="294"/>
            <ac:picMk id="8" creationId="{63C0356E-7728-8E41-F046-E89DA1E466E9}"/>
          </ac:picMkLst>
        </pc:picChg>
        <pc:picChg chg="add mod">
          <ac:chgData name="Maria Peden" userId="S::mpeden@ben.srscmat.co.uk::bba8b46a-5ae5-453b-a07b-ff887e94a221" providerId="AD" clId="Web-{3D768DB7-1EDE-E847-2C2F-EAD89DCFE737}" dt="2022-07-19T08:36:42.173" v="1671" actId="1076"/>
          <ac:picMkLst>
            <pc:docMk/>
            <pc:sldMk cId="4253912064" sldId="294"/>
            <ac:picMk id="11" creationId="{D5DE16B5-2B62-9F35-5444-878A3F3F1DD5}"/>
          </ac:picMkLst>
        </pc:picChg>
      </pc:sldChg>
      <pc:sldChg chg="modSp add del ord">
        <pc:chgData name="Maria Peden" userId="S::mpeden@ben.srscmat.co.uk::bba8b46a-5ae5-453b-a07b-ff887e94a221" providerId="AD" clId="Web-{3D768DB7-1EDE-E847-2C2F-EAD89DCFE737}" dt="2022-07-19T08:26:06.363" v="1322"/>
        <pc:sldMkLst>
          <pc:docMk/>
          <pc:sldMk cId="38620292" sldId="295"/>
        </pc:sldMkLst>
        <pc:spChg chg="mod">
          <ac:chgData name="Maria Peden" userId="S::mpeden@ben.srscmat.co.uk::bba8b46a-5ae5-453b-a07b-ff887e94a221" providerId="AD" clId="Web-{3D768DB7-1EDE-E847-2C2F-EAD89DCFE737}" dt="2022-07-19T08:26:02.145" v="1321" actId="20577"/>
          <ac:spMkLst>
            <pc:docMk/>
            <pc:sldMk cId="38620292" sldId="295"/>
            <ac:spMk id="2" creationId="{21311970-1A6E-49C1-A4D1-C09DC80A8B06}"/>
          </ac:spMkLst>
        </pc:spChg>
      </pc:sldChg>
      <pc:sldChg chg="add del">
        <pc:chgData name="Maria Peden" userId="S::mpeden@ben.srscmat.co.uk::bba8b46a-5ae5-453b-a07b-ff887e94a221" providerId="AD" clId="Web-{3D768DB7-1EDE-E847-2C2F-EAD89DCFE737}" dt="2022-07-19T07:47:30.582" v="35"/>
        <pc:sldMkLst>
          <pc:docMk/>
          <pc:sldMk cId="4127149168" sldId="295"/>
        </pc:sldMkLst>
      </pc:sldChg>
      <pc:sldChg chg="addSp delSp modSp add ord">
        <pc:chgData name="Maria Peden" userId="S::mpeden@ben.srscmat.co.uk::bba8b46a-5ae5-453b-a07b-ff887e94a221" providerId="AD" clId="Web-{3D768DB7-1EDE-E847-2C2F-EAD89DCFE737}" dt="2022-07-19T12:31:51.580" v="3181"/>
        <pc:sldMkLst>
          <pc:docMk/>
          <pc:sldMk cId="1148682167" sldId="296"/>
        </pc:sldMkLst>
        <pc:spChg chg="mod">
          <ac:chgData name="Maria Peden" userId="S::mpeden@ben.srscmat.co.uk::bba8b46a-5ae5-453b-a07b-ff887e94a221" providerId="AD" clId="Web-{3D768DB7-1EDE-E847-2C2F-EAD89DCFE737}" dt="2022-07-19T08:25:56.754" v="1319" actId="20577"/>
          <ac:spMkLst>
            <pc:docMk/>
            <pc:sldMk cId="1148682167" sldId="296"/>
            <ac:spMk id="2" creationId="{21311970-1A6E-49C1-A4D1-C09DC80A8B06}"/>
          </ac:spMkLst>
        </pc:spChg>
        <pc:spChg chg="del">
          <ac:chgData name="Maria Peden" userId="S::mpeden@ben.srscmat.co.uk::bba8b46a-5ae5-453b-a07b-ff887e94a221" providerId="AD" clId="Web-{3D768DB7-1EDE-E847-2C2F-EAD89DCFE737}" dt="2022-07-19T12:30:55.639" v="3102"/>
          <ac:spMkLst>
            <pc:docMk/>
            <pc:sldMk cId="1148682167" sldId="296"/>
            <ac:spMk id="8" creationId="{1B803FF9-C73A-1172-AE01-56FD8705A35A}"/>
          </ac:spMkLst>
        </pc:spChg>
        <pc:spChg chg="del mod">
          <ac:chgData name="Maria Peden" userId="S::mpeden@ben.srscmat.co.uk::bba8b46a-5ae5-453b-a07b-ff887e94a221" providerId="AD" clId="Web-{3D768DB7-1EDE-E847-2C2F-EAD89DCFE737}" dt="2022-07-19T12:30:57.576" v="3103"/>
          <ac:spMkLst>
            <pc:docMk/>
            <pc:sldMk cId="1148682167" sldId="296"/>
            <ac:spMk id="10" creationId="{7620882D-4FEA-754D-509F-5030F2A7037F}"/>
          </ac:spMkLst>
        </pc:spChg>
        <pc:spChg chg="add del mod">
          <ac:chgData name="Maria Peden" userId="S::mpeden@ben.srscmat.co.uk::bba8b46a-5ae5-453b-a07b-ff887e94a221" providerId="AD" clId="Web-{3D768DB7-1EDE-E847-2C2F-EAD89DCFE737}" dt="2022-07-19T12:30:53.451" v="3101"/>
          <ac:spMkLst>
            <pc:docMk/>
            <pc:sldMk cId="1148682167" sldId="296"/>
            <ac:spMk id="15" creationId="{FA1A81A5-2DEA-890E-91E0-DE6B96AAE9D6}"/>
          </ac:spMkLst>
        </pc:spChg>
        <pc:spChg chg="add del mod">
          <ac:chgData name="Maria Peden" userId="S::mpeden@ben.srscmat.co.uk::bba8b46a-5ae5-453b-a07b-ff887e94a221" providerId="AD" clId="Web-{3D768DB7-1EDE-E847-2C2F-EAD89DCFE737}" dt="2022-07-19T12:30:52.342" v="3100"/>
          <ac:spMkLst>
            <pc:docMk/>
            <pc:sldMk cId="1148682167" sldId="296"/>
            <ac:spMk id="19" creationId="{AB86B367-D04C-8331-046B-523B52E65580}"/>
          </ac:spMkLst>
        </pc:spChg>
        <pc:graphicFrameChg chg="mod modGraphic">
          <ac:chgData name="Maria Peden" userId="S::mpeden@ben.srscmat.co.uk::bba8b46a-5ae5-453b-a07b-ff887e94a221" providerId="AD" clId="Web-{3D768DB7-1EDE-E847-2C2F-EAD89DCFE737}" dt="2022-07-19T12:31:51.580" v="3181"/>
          <ac:graphicFrameMkLst>
            <pc:docMk/>
            <pc:sldMk cId="1148682167" sldId="296"/>
            <ac:graphicFrameMk id="3" creationId="{1BF21BDA-1BA1-4801-A02A-F9272FE3DA90}"/>
          </ac:graphicFrameMkLst>
        </pc:graphicFrameChg>
        <pc:picChg chg="add mod">
          <ac:chgData name="Maria Peden" userId="S::mpeden@ben.srscmat.co.uk::bba8b46a-5ae5-453b-a07b-ff887e94a221" providerId="AD" clId="Web-{3D768DB7-1EDE-E847-2C2F-EAD89DCFE737}" dt="2022-07-19T12:29:09.209" v="3058" actId="14100"/>
          <ac:picMkLst>
            <pc:docMk/>
            <pc:sldMk cId="1148682167" sldId="296"/>
            <ac:picMk id="4" creationId="{D6EF833E-1BA5-4C65-B5FA-CA6BA97EE3E2}"/>
          </ac:picMkLst>
        </pc:picChg>
        <pc:picChg chg="add mod">
          <ac:chgData name="Maria Peden" userId="S::mpeden@ben.srscmat.co.uk::bba8b46a-5ae5-453b-a07b-ff887e94a221" providerId="AD" clId="Web-{3D768DB7-1EDE-E847-2C2F-EAD89DCFE737}" dt="2022-07-19T12:29:18.804" v="3065" actId="1076"/>
          <ac:picMkLst>
            <pc:docMk/>
            <pc:sldMk cId="1148682167" sldId="296"/>
            <ac:picMk id="5" creationId="{AED9C055-2F08-E2CA-FF6C-8B80CC338AD1}"/>
          </ac:picMkLst>
        </pc:picChg>
        <pc:picChg chg="add mod">
          <ac:chgData name="Maria Peden" userId="S::mpeden@ben.srscmat.co.uk::bba8b46a-5ae5-453b-a07b-ff887e94a221" providerId="AD" clId="Web-{3D768DB7-1EDE-E847-2C2F-EAD89DCFE737}" dt="2022-07-19T12:29:33.367" v="3073" actId="14100"/>
          <ac:picMkLst>
            <pc:docMk/>
            <pc:sldMk cId="1148682167" sldId="296"/>
            <ac:picMk id="9" creationId="{368ADDA8-EC4C-18F5-39AF-FF76D89C5585}"/>
          </ac:picMkLst>
        </pc:picChg>
        <pc:picChg chg="add mod">
          <ac:chgData name="Maria Peden" userId="S::mpeden@ben.srscmat.co.uk::bba8b46a-5ae5-453b-a07b-ff887e94a221" providerId="AD" clId="Web-{3D768DB7-1EDE-E847-2C2F-EAD89DCFE737}" dt="2022-07-19T12:29:56.041" v="3084" actId="1076"/>
          <ac:picMkLst>
            <pc:docMk/>
            <pc:sldMk cId="1148682167" sldId="296"/>
            <ac:picMk id="11" creationId="{36EE02C8-62B8-AF31-223C-3D2A448B1211}"/>
          </ac:picMkLst>
        </pc:picChg>
        <pc:picChg chg="add mod">
          <ac:chgData name="Maria Peden" userId="S::mpeden@ben.srscmat.co.uk::bba8b46a-5ae5-453b-a07b-ff887e94a221" providerId="AD" clId="Web-{3D768DB7-1EDE-E847-2C2F-EAD89DCFE737}" dt="2022-07-19T12:31:26.203" v="3127" actId="1076"/>
          <ac:picMkLst>
            <pc:docMk/>
            <pc:sldMk cId="1148682167" sldId="296"/>
            <ac:picMk id="13" creationId="{688AE51F-A3C8-FE51-8ED4-6ABA352E6342}"/>
          </ac:picMkLst>
        </pc:picChg>
        <pc:picChg chg="add mod">
          <ac:chgData name="Maria Peden" userId="S::mpeden@ben.srscmat.co.uk::bba8b46a-5ae5-453b-a07b-ff887e94a221" providerId="AD" clId="Web-{3D768DB7-1EDE-E847-2C2F-EAD89DCFE737}" dt="2022-07-19T12:31:22.297" v="3124" actId="1076"/>
          <ac:picMkLst>
            <pc:docMk/>
            <pc:sldMk cId="1148682167" sldId="296"/>
            <ac:picMk id="17" creationId="{6B9E8862-4716-7DCD-0BCD-A7879DA43756}"/>
          </ac:picMkLst>
        </pc:picChg>
      </pc:sldChg>
      <pc:sldChg chg="add del">
        <pc:chgData name="Maria Peden" userId="S::mpeden@ben.srscmat.co.uk::bba8b46a-5ae5-453b-a07b-ff887e94a221" providerId="AD" clId="Web-{3D768DB7-1EDE-E847-2C2F-EAD89DCFE737}" dt="2022-07-19T07:47:28.879" v="34"/>
        <pc:sldMkLst>
          <pc:docMk/>
          <pc:sldMk cId="3689060163" sldId="296"/>
        </pc:sldMkLst>
      </pc:sldChg>
      <pc:sldChg chg="addSp delSp modSp add">
        <pc:chgData name="Maria Peden" userId="S::mpeden@ben.srscmat.co.uk::bba8b46a-5ae5-453b-a07b-ff887e94a221" providerId="AD" clId="Web-{3D768DB7-1EDE-E847-2C2F-EAD89DCFE737}" dt="2022-07-19T12:27:27.014" v="2880"/>
        <pc:sldMkLst>
          <pc:docMk/>
          <pc:sldMk cId="3562865504" sldId="297"/>
        </pc:sldMkLst>
        <pc:spChg chg="mod">
          <ac:chgData name="Maria Peden" userId="S::mpeden@ben.srscmat.co.uk::bba8b46a-5ae5-453b-a07b-ff887e94a221" providerId="AD" clId="Web-{3D768DB7-1EDE-E847-2C2F-EAD89DCFE737}" dt="2022-07-19T08:25:50.301" v="1315" actId="20577"/>
          <ac:spMkLst>
            <pc:docMk/>
            <pc:sldMk cId="3562865504" sldId="297"/>
            <ac:spMk id="2" creationId="{21311970-1A6E-49C1-A4D1-C09DC80A8B06}"/>
          </ac:spMkLst>
        </pc:spChg>
        <pc:spChg chg="del">
          <ac:chgData name="Maria Peden" userId="S::mpeden@ben.srscmat.co.uk::bba8b46a-5ae5-453b-a07b-ff887e94a221" providerId="AD" clId="Web-{3D768DB7-1EDE-E847-2C2F-EAD89DCFE737}" dt="2022-07-19T08:39:43.630" v="1753"/>
          <ac:spMkLst>
            <pc:docMk/>
            <pc:sldMk cId="3562865504" sldId="297"/>
            <ac:spMk id="5" creationId="{BF520226-19D3-5B35-CEC9-6A068A7FBAAD}"/>
          </ac:spMkLst>
        </pc:spChg>
        <pc:spChg chg="del">
          <ac:chgData name="Maria Peden" userId="S::mpeden@ben.srscmat.co.uk::bba8b46a-5ae5-453b-a07b-ff887e94a221" providerId="AD" clId="Web-{3D768DB7-1EDE-E847-2C2F-EAD89DCFE737}" dt="2022-07-19T08:39:41.193" v="1752"/>
          <ac:spMkLst>
            <pc:docMk/>
            <pc:sldMk cId="3562865504" sldId="297"/>
            <ac:spMk id="7" creationId="{90D8DCAB-3FB9-1760-A4EE-C748C355C652}"/>
          </ac:spMkLst>
        </pc:spChg>
        <pc:spChg chg="add mod">
          <ac:chgData name="Maria Peden" userId="S::mpeden@ben.srscmat.co.uk::bba8b46a-5ae5-453b-a07b-ff887e94a221" providerId="AD" clId="Web-{3D768DB7-1EDE-E847-2C2F-EAD89DCFE737}" dt="2022-07-19T08:42:13.493" v="1769"/>
          <ac:spMkLst>
            <pc:docMk/>
            <pc:sldMk cId="3562865504" sldId="297"/>
            <ac:spMk id="9" creationId="{A8CBBCA4-3AAB-32DF-CE36-9376957C89F0}"/>
          </ac:spMkLst>
        </pc:spChg>
        <pc:spChg chg="add mod">
          <ac:chgData name="Maria Peden" userId="S::mpeden@ben.srscmat.co.uk::bba8b46a-5ae5-453b-a07b-ff887e94a221" providerId="AD" clId="Web-{3D768DB7-1EDE-E847-2C2F-EAD89DCFE737}" dt="2022-07-19T08:42:56.681" v="1792" actId="20577"/>
          <ac:spMkLst>
            <pc:docMk/>
            <pc:sldMk cId="3562865504" sldId="297"/>
            <ac:spMk id="11" creationId="{B1A48A8A-2767-B041-CB12-625956545D52}"/>
          </ac:spMkLst>
        </pc:spChg>
        <pc:graphicFrameChg chg="mod modGraphic">
          <ac:chgData name="Maria Peden" userId="S::mpeden@ben.srscmat.co.uk::bba8b46a-5ae5-453b-a07b-ff887e94a221" providerId="AD" clId="Web-{3D768DB7-1EDE-E847-2C2F-EAD89DCFE737}" dt="2022-07-19T12:27:27.014" v="2880"/>
          <ac:graphicFrameMkLst>
            <pc:docMk/>
            <pc:sldMk cId="3562865504" sldId="297"/>
            <ac:graphicFrameMk id="3" creationId="{1BF21BDA-1BA1-4801-A02A-F9272FE3DA90}"/>
          </ac:graphicFrameMkLst>
        </pc:graphicFrameChg>
        <pc:picChg chg="add mod">
          <ac:chgData name="Maria Peden" userId="S::mpeden@ben.srscmat.co.uk::bba8b46a-5ae5-453b-a07b-ff887e94a221" providerId="AD" clId="Web-{3D768DB7-1EDE-E847-2C2F-EAD89DCFE737}" dt="2022-07-19T12:25:13.755" v="2516" actId="14100"/>
          <ac:picMkLst>
            <pc:docMk/>
            <pc:sldMk cId="3562865504" sldId="297"/>
            <ac:picMk id="4" creationId="{72792AC2-EBB8-3D97-6B9E-B9A52A8C2686}"/>
          </ac:picMkLst>
        </pc:picChg>
        <pc:picChg chg="del">
          <ac:chgData name="Maria Peden" userId="S::mpeden@ben.srscmat.co.uk::bba8b46a-5ae5-453b-a07b-ff887e94a221" providerId="AD" clId="Web-{3D768DB7-1EDE-E847-2C2F-EAD89DCFE737}" dt="2022-07-19T08:39:45.739" v="1754"/>
          <ac:picMkLst>
            <pc:docMk/>
            <pc:sldMk cId="3562865504" sldId="297"/>
            <ac:picMk id="4" creationId="{F46ED1EE-C796-69CF-69BC-B8F2F189D6C3}"/>
          </ac:picMkLst>
        </pc:picChg>
        <pc:picChg chg="add">
          <ac:chgData name="Maria Peden" userId="S::mpeden@ben.srscmat.co.uk::bba8b46a-5ae5-453b-a07b-ff887e94a221" providerId="AD" clId="Web-{3D768DB7-1EDE-E847-2C2F-EAD89DCFE737}" dt="2022-07-19T08:39:47.083" v="1757"/>
          <ac:picMkLst>
            <pc:docMk/>
            <pc:sldMk cId="3562865504" sldId="297"/>
            <ac:picMk id="13" creationId="{D44C360B-E875-CF6A-689D-50FDA5E5F8DB}"/>
          </ac:picMkLst>
        </pc:picChg>
      </pc:sldChg>
      <pc:sldChg chg="add del">
        <pc:chgData name="Maria Peden" userId="S::mpeden@ben.srscmat.co.uk::bba8b46a-5ae5-453b-a07b-ff887e94a221" providerId="AD" clId="Web-{3D768DB7-1EDE-E847-2C2F-EAD89DCFE737}" dt="2022-07-19T07:47:43.754" v="45"/>
        <pc:sldMkLst>
          <pc:docMk/>
          <pc:sldMk cId="364189897" sldId="298"/>
        </pc:sldMkLst>
      </pc:sldChg>
      <pc:sldChg chg="add del">
        <pc:chgData name="Maria Peden" userId="S::mpeden@ben.srscmat.co.uk::bba8b46a-5ae5-453b-a07b-ff887e94a221" providerId="AD" clId="Web-{3D768DB7-1EDE-E847-2C2F-EAD89DCFE737}" dt="2022-07-19T07:47:43.317" v="44"/>
        <pc:sldMkLst>
          <pc:docMk/>
          <pc:sldMk cId="1100216569" sldId="299"/>
        </pc:sldMkLst>
      </pc:sldChg>
      <pc:sldMasterChg chg="add addSldLayout">
        <pc:chgData name="Maria Peden" userId="S::mpeden@ben.srscmat.co.uk::bba8b46a-5ae5-453b-a07b-ff887e94a221" providerId="AD" clId="Web-{3D768DB7-1EDE-E847-2C2F-EAD89DCFE737}" dt="2022-07-19T07:46:09.440" v="0"/>
        <pc:sldMasterMkLst>
          <pc:docMk/>
          <pc:sldMasterMk cId="3374828068" sldId="2147483672"/>
        </pc:sldMasterMkLst>
        <pc:sldLayoutChg chg="add">
          <pc:chgData name="Maria Peden" userId="S::mpeden@ben.srscmat.co.uk::bba8b46a-5ae5-453b-a07b-ff887e94a221" providerId="AD" clId="Web-{3D768DB7-1EDE-E847-2C2F-EAD89DCFE737}" dt="2022-07-19T07:46:09.440" v="0"/>
          <pc:sldLayoutMkLst>
            <pc:docMk/>
            <pc:sldMasterMk cId="3374828068" sldId="2147483672"/>
            <pc:sldLayoutMk cId="3356414403" sldId="2147483673"/>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4275845088" sldId="2147483674"/>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4064977055" sldId="2147483675"/>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1263229715" sldId="2147483676"/>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3486686915" sldId="2147483677"/>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3759823242" sldId="2147483678"/>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1054686393" sldId="2147483679"/>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1822790837" sldId="2147483680"/>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274396944" sldId="2147483681"/>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3370651897" sldId="2147483682"/>
          </pc:sldLayoutMkLst>
        </pc:sldLayoutChg>
        <pc:sldLayoutChg chg="add">
          <pc:chgData name="Maria Peden" userId="S::mpeden@ben.srscmat.co.uk::bba8b46a-5ae5-453b-a07b-ff887e94a221" providerId="AD" clId="Web-{3D768DB7-1EDE-E847-2C2F-EAD89DCFE737}" dt="2022-07-19T07:46:09.440" v="0"/>
          <pc:sldLayoutMkLst>
            <pc:docMk/>
            <pc:sldMasterMk cId="3374828068" sldId="2147483672"/>
            <pc:sldLayoutMk cId="1866458616" sldId="214748368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56414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275845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40649770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3706518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2D6EDF-613C-4394-A97A-6BB0EFCCB380}" type="datetimeFigureOut">
              <a:rPr lang="en-GB" smtClean="0"/>
              <a:t>19/07/2022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66458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26322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2D6EDF-613C-4394-A97A-6BB0EFCCB380}" type="datetimeFigureOut">
              <a:rPr lang="en-GB" smtClean="0"/>
              <a:t>19/07/2022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48668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2D6EDF-613C-4394-A97A-6BB0EFCCB380}" type="datetimeFigureOut">
              <a:rPr lang="en-GB" smtClean="0"/>
              <a:t>19/07/2022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3759823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D6EDF-613C-4394-A97A-6BB0EFCCB380}" type="datetimeFigureOut">
              <a:rPr lang="en-GB" smtClean="0"/>
              <a:t>19/07/2022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05468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1822790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2D6EDF-613C-4394-A97A-6BB0EFCCB380}" type="datetimeFigureOut">
              <a:rPr lang="en-GB" smtClean="0"/>
              <a:t>19/07/2022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A0F9FF-9111-478B-A666-5BC5330565B1}" type="slidenum">
              <a:rPr lang="en-GB" smtClean="0"/>
              <a:t>‹#›</a:t>
            </a:fld>
            <a:endParaRPr lang="en-GB"/>
          </a:p>
        </p:txBody>
      </p:sp>
    </p:spTree>
    <p:extLst>
      <p:ext uri="{BB962C8B-B14F-4D97-AF65-F5344CB8AC3E}">
        <p14:creationId xmlns:p14="http://schemas.microsoft.com/office/powerpoint/2010/main" val="27439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19/07/2022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2D6EDF-613C-4394-A97A-6BB0EFCCB380}" type="datetimeFigureOut">
              <a:rPr lang="en-GB" smtClean="0"/>
              <a:t>19/07/2022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A0F9FF-9111-478B-A666-5BC5330565B1}" type="slidenum">
              <a:rPr lang="en-GB" smtClean="0"/>
              <a:t>‹#›</a:t>
            </a:fld>
            <a:endParaRPr lang="en-GB"/>
          </a:p>
        </p:txBody>
      </p:sp>
    </p:spTree>
    <p:extLst>
      <p:ext uri="{BB962C8B-B14F-4D97-AF65-F5344CB8AC3E}">
        <p14:creationId xmlns:p14="http://schemas.microsoft.com/office/powerpoint/2010/main" val="33748280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5.png"/><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1122363"/>
            <a:ext cx="9144000" cy="1223034"/>
          </a:xfrm>
          <a:solidFill>
            <a:schemeClr val="bg1">
              <a:lumMod val="85000"/>
            </a:schemeClr>
          </a:solidFill>
        </p:spPr>
        <p:txBody>
          <a:bodyPr/>
          <a:lstStyle/>
          <a:p>
            <a:r>
              <a:rPr lang="en-GB" dirty="0">
                <a:cs typeface="Calibri Light"/>
              </a:rPr>
              <a:t>Weekly Homework Grids</a:t>
            </a:r>
            <a:endParaRPr lang="en-GB" dirty="0"/>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lnSpcReduction="10000"/>
          </a:bodyPr>
          <a:lstStyle/>
          <a:p>
            <a:r>
              <a:rPr lang="en-US" b="1" dirty="0">
                <a:ea typeface="+mn-lt"/>
                <a:cs typeface="+mn-lt"/>
              </a:rPr>
              <a:t>YEAR 8 BOOKLET 2</a:t>
            </a:r>
            <a:endParaRPr lang="en-US" dirty="0">
              <a:ea typeface="+mn-lt"/>
              <a:cs typeface="+mn-lt"/>
            </a:endParaRPr>
          </a:p>
          <a:p>
            <a:endParaRPr lang="en-US" dirty="0">
              <a:ea typeface="+mn-lt"/>
              <a:cs typeface="+mn-lt"/>
            </a:endParaRPr>
          </a:p>
          <a:p>
            <a:r>
              <a:rPr lang="en-US" b="1" dirty="0">
                <a:ea typeface="+mn-lt"/>
                <a:cs typeface="+mn-lt"/>
              </a:rPr>
              <a:t>Spring </a:t>
            </a:r>
            <a:endParaRPr lang="en-US" dirty="0">
              <a:ea typeface="+mn-lt"/>
              <a:cs typeface="+mn-lt"/>
            </a:endParaRPr>
          </a:p>
          <a:p>
            <a:endParaRPr lang="en-US" dirty="0">
              <a:ea typeface="+mn-lt"/>
              <a:cs typeface="+mn-lt"/>
            </a:endParaRPr>
          </a:p>
          <a:p>
            <a:endParaRPr lang="en-US" dirty="0">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dirty="0">
              <a:cs typeface="Calibri"/>
            </a:endParaRPr>
          </a:p>
        </p:txBody>
      </p:sp>
    </p:spTree>
    <p:extLst>
      <p:ext uri="{BB962C8B-B14F-4D97-AF65-F5344CB8AC3E}">
        <p14:creationId xmlns:p14="http://schemas.microsoft.com/office/powerpoint/2010/main" val="2461320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a:t>
            </a:r>
            <a:r>
              <a:rPr lang="en-GB" dirty="0"/>
              <a:t>.3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843303464"/>
              </p:ext>
            </p:extLst>
          </p:nvPr>
        </p:nvGraphicFramePr>
        <p:xfrm>
          <a:off x="179477" y="533479"/>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600" b="0" i="0" u="none" strike="noStrike" baseline="0" noProof="0" dirty="0">
                          <a:latin typeface="Calibri"/>
                        </a:rPr>
                        <a:t>When you studied Shakespeare's Comedies, you learned the following words. What do they mean? (Use Page 77 of your KB)</a:t>
                      </a:r>
                      <a:endParaRPr lang="en-GB" sz="1600" b="0" i="0" baseline="0" dirty="0"/>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When you studied Shakespeare's Comedies, you learned the words from the previous task. Choose two words and explain how they link to a character or characters from 'The Lie Tree' so far (page 27 of your KB).</a:t>
                      </a: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r>
                        <a:rPr lang="en-GB" sz="1400" b="0" i="0" u="none" strike="noStrike" noProof="0" dirty="0">
                          <a:latin typeface="Calibri"/>
                        </a:rPr>
                        <a:t>Word: ___________________________</a:t>
                      </a:r>
                      <a:endParaRPr lang="en-US" sz="1400" b="0" i="0" u="none" strike="noStrike" noProof="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___________________________________________________________________________________________________________________________________________________________________________________________________</a:t>
                      </a:r>
                      <a:endParaRPr lang="en-US" sz="1600" b="0" i="0" u="none" strike="noStrike" noProof="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400" b="0" i="0" u="none" strike="noStrike" noProof="0" dirty="0">
                          <a:latin typeface="Calibri"/>
                        </a:rPr>
                        <a:t>Word: ___________________________</a:t>
                      </a:r>
                      <a:endParaRPr lang="en-US" sz="1400" b="0" i="0" u="none" strike="noStrike" noProof="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a:t>
                      </a:r>
                      <a:r>
                        <a:rPr lang="en-GB" sz="1800" b="0" i="0" u="none" strike="noStrike" noProof="0" dirty="0">
                          <a:latin typeface="Calibri"/>
                        </a:rPr>
                        <a:t>__________________________</a:t>
                      </a:r>
                      <a:endParaRPr lang="en-GB" sz="1800" dirty="0"/>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During your study of Grammar, you learned about simple sentences. Using the definition below and your knowledge book (p.3), try creating 3 of your own compound sentences.</a:t>
                      </a:r>
                      <a:endParaRPr lang="en-US" dirty="0"/>
                    </a:p>
                  </a:txBody>
                  <a:tcPr/>
                </a:tc>
                <a:extLst>
                  <a:ext uri="{0D108BD9-81ED-4DB2-BD59-A6C34878D82A}">
                    <a16:rowId xmlns:a16="http://schemas.microsoft.com/office/drawing/2014/main" val="3075240843"/>
                  </a:ext>
                </a:extLst>
              </a:tr>
            </a:tbl>
          </a:graphicData>
        </a:graphic>
      </p:graphicFrame>
      <p:graphicFrame>
        <p:nvGraphicFramePr>
          <p:cNvPr id="7" name="Table 6">
            <a:extLst>
              <a:ext uri="{FF2B5EF4-FFF2-40B4-BE49-F238E27FC236}">
                <a16:creationId xmlns:a16="http://schemas.microsoft.com/office/drawing/2014/main" id="{289C5F90-F582-7C71-3B04-5B95C8783173}"/>
              </a:ext>
            </a:extLst>
          </p:cNvPr>
          <p:cNvGraphicFramePr>
            <a:graphicFrameLocks noGrp="1"/>
          </p:cNvGraphicFramePr>
          <p:nvPr>
            <p:extLst>
              <p:ext uri="{D42A27DB-BD31-4B8C-83A1-F6EECF244321}">
                <p14:modId xmlns:p14="http://schemas.microsoft.com/office/powerpoint/2010/main" val="2720401067"/>
              </p:ext>
            </p:extLst>
          </p:nvPr>
        </p:nvGraphicFramePr>
        <p:xfrm>
          <a:off x="142875" y="1882775"/>
          <a:ext cx="3953694" cy="4798272"/>
        </p:xfrm>
        <a:graphic>
          <a:graphicData uri="http://schemas.openxmlformats.org/drawingml/2006/table">
            <a:tbl>
              <a:tblPr firstRow="1" bandRow="1">
                <a:tableStyleId>{9D7B26C5-4107-4FEC-AEDC-1716B250A1EF}</a:tableStyleId>
              </a:tblPr>
              <a:tblGrid>
                <a:gridCol w="1228725">
                  <a:extLst>
                    <a:ext uri="{9D8B030D-6E8A-4147-A177-3AD203B41FA5}">
                      <a16:colId xmlns:a16="http://schemas.microsoft.com/office/drawing/2014/main" val="2301868018"/>
                    </a:ext>
                  </a:extLst>
                </a:gridCol>
                <a:gridCol w="2724969">
                  <a:extLst>
                    <a:ext uri="{9D8B030D-6E8A-4147-A177-3AD203B41FA5}">
                      <a16:colId xmlns:a16="http://schemas.microsoft.com/office/drawing/2014/main" val="2515177394"/>
                    </a:ext>
                  </a:extLst>
                </a:gridCol>
              </a:tblGrid>
              <a:tr h="382471">
                <a:tc>
                  <a:txBody>
                    <a:bodyPr/>
                    <a:lstStyle/>
                    <a:p>
                      <a:pPr rtl="0" fontAlgn="base"/>
                      <a:r>
                        <a:rPr lang="en-GB" sz="1400">
                          <a:effectLst/>
                        </a:rPr>
                        <a:t>WORD​​</a:t>
                      </a:r>
                    </a:p>
                  </a:txBody>
                  <a:tcPr/>
                </a:tc>
                <a:tc>
                  <a:txBody>
                    <a:bodyPr/>
                    <a:lstStyle/>
                    <a:p>
                      <a:pPr rtl="0" fontAlgn="base"/>
                      <a:r>
                        <a:rPr lang="en-GB" sz="1400">
                          <a:effectLst/>
                        </a:rPr>
                        <a:t>Write a sentence using the word​</a:t>
                      </a:r>
                    </a:p>
                  </a:txBody>
                  <a:tcPr/>
                </a:tc>
                <a:extLst>
                  <a:ext uri="{0D108BD9-81ED-4DB2-BD59-A6C34878D82A}">
                    <a16:rowId xmlns:a16="http://schemas.microsoft.com/office/drawing/2014/main" val="2977139550"/>
                  </a:ext>
                </a:extLst>
              </a:tr>
              <a:tr h="764942">
                <a:tc>
                  <a:txBody>
                    <a:bodyPr/>
                    <a:lstStyle/>
                    <a:p>
                      <a:pPr rtl="0" fontAlgn="base"/>
                      <a:r>
                        <a:rPr lang="en-GB" sz="1400">
                          <a:effectLst/>
                        </a:rPr>
                        <a:t>Misogyny</a:t>
                      </a:r>
                    </a:p>
                  </a:txBody>
                  <a:tcPr/>
                </a:tc>
                <a:tc>
                  <a:txBody>
                    <a:bodyPr/>
                    <a:lstStyle/>
                    <a:p>
                      <a:pPr rtl="0" fontAlgn="auto"/>
                      <a:r>
                        <a:rPr lang="en-GB" sz="1400">
                          <a:effectLst/>
                        </a:rPr>
                        <a:t>​</a:t>
                      </a:r>
                    </a:p>
                  </a:txBody>
                  <a:tcPr/>
                </a:tc>
                <a:extLst>
                  <a:ext uri="{0D108BD9-81ED-4DB2-BD59-A6C34878D82A}">
                    <a16:rowId xmlns:a16="http://schemas.microsoft.com/office/drawing/2014/main" val="3498725691"/>
                  </a:ext>
                </a:extLst>
              </a:tr>
              <a:tr h="764942">
                <a:tc>
                  <a:txBody>
                    <a:bodyPr/>
                    <a:lstStyle/>
                    <a:p>
                      <a:pPr rtl="0" fontAlgn="base"/>
                      <a:r>
                        <a:rPr lang="en-GB" sz="1400">
                          <a:effectLst/>
                        </a:rPr>
                        <a:t>Hierarchy</a:t>
                      </a:r>
                    </a:p>
                  </a:txBody>
                  <a:tcPr/>
                </a:tc>
                <a:tc>
                  <a:txBody>
                    <a:bodyPr/>
                    <a:lstStyle/>
                    <a:p>
                      <a:pPr rtl="0" fontAlgn="auto"/>
                      <a:r>
                        <a:rPr lang="en-GB" sz="1400">
                          <a:effectLst/>
                        </a:rPr>
                        <a:t>​</a:t>
                      </a:r>
                    </a:p>
                  </a:txBody>
                  <a:tcPr/>
                </a:tc>
                <a:extLst>
                  <a:ext uri="{0D108BD9-81ED-4DB2-BD59-A6C34878D82A}">
                    <a16:rowId xmlns:a16="http://schemas.microsoft.com/office/drawing/2014/main" val="3212021809"/>
                  </a:ext>
                </a:extLst>
              </a:tr>
              <a:tr h="764942">
                <a:tc>
                  <a:txBody>
                    <a:bodyPr/>
                    <a:lstStyle/>
                    <a:p>
                      <a:pPr rtl="0" fontAlgn="base"/>
                      <a:r>
                        <a:rPr lang="en-GB" sz="1400">
                          <a:effectLst/>
                        </a:rPr>
                        <a:t>Patriarchy</a:t>
                      </a:r>
                    </a:p>
                  </a:txBody>
                  <a:tcPr/>
                </a:tc>
                <a:tc>
                  <a:txBody>
                    <a:bodyPr/>
                    <a:lstStyle/>
                    <a:p>
                      <a:pPr rtl="0" fontAlgn="auto"/>
                      <a:r>
                        <a:rPr lang="en-GB" sz="1400">
                          <a:effectLst/>
                        </a:rPr>
                        <a:t>​</a:t>
                      </a:r>
                    </a:p>
                  </a:txBody>
                  <a:tcPr/>
                </a:tc>
                <a:extLst>
                  <a:ext uri="{0D108BD9-81ED-4DB2-BD59-A6C34878D82A}">
                    <a16:rowId xmlns:a16="http://schemas.microsoft.com/office/drawing/2014/main" val="1778777657"/>
                  </a:ext>
                </a:extLst>
              </a:tr>
              <a:tr h="1019922">
                <a:tc>
                  <a:txBody>
                    <a:bodyPr/>
                    <a:lstStyle/>
                    <a:p>
                      <a:pPr rtl="0" fontAlgn="base"/>
                      <a:r>
                        <a:rPr lang="en-GB" sz="1400">
                          <a:effectLst/>
                        </a:rPr>
                        <a:t>Expectations</a:t>
                      </a:r>
                    </a:p>
                  </a:txBody>
                  <a:tcPr/>
                </a:tc>
                <a:tc>
                  <a:txBody>
                    <a:bodyPr/>
                    <a:lstStyle/>
                    <a:p>
                      <a:pPr rtl="0" fontAlgn="auto"/>
                      <a:r>
                        <a:rPr lang="en-GB" sz="1400">
                          <a:effectLst/>
                        </a:rPr>
                        <a:t>​</a:t>
                      </a:r>
                    </a:p>
                  </a:txBody>
                  <a:tcPr/>
                </a:tc>
                <a:extLst>
                  <a:ext uri="{0D108BD9-81ED-4DB2-BD59-A6C34878D82A}">
                    <a16:rowId xmlns:a16="http://schemas.microsoft.com/office/drawing/2014/main" val="4222570752"/>
                  </a:ext>
                </a:extLst>
              </a:tr>
              <a:tr h="1101053">
                <a:tc>
                  <a:txBody>
                    <a:bodyPr/>
                    <a:lstStyle/>
                    <a:p>
                      <a:pPr rtl="0" fontAlgn="base"/>
                      <a:r>
                        <a:rPr lang="en-GB" sz="1400">
                          <a:effectLst/>
                        </a:rPr>
                        <a:t>Authority</a:t>
                      </a:r>
                    </a:p>
                  </a:txBody>
                  <a:tcPr/>
                </a:tc>
                <a:tc>
                  <a:txBody>
                    <a:bodyPr/>
                    <a:lstStyle/>
                    <a:p>
                      <a:pPr rtl="0" fontAlgn="auto"/>
                      <a:r>
                        <a:rPr lang="en-GB" sz="1400">
                          <a:effectLst/>
                        </a:rPr>
                        <a:t>​</a:t>
                      </a:r>
                    </a:p>
                  </a:txBody>
                  <a:tcPr/>
                </a:tc>
                <a:extLst>
                  <a:ext uri="{0D108BD9-81ED-4DB2-BD59-A6C34878D82A}">
                    <a16:rowId xmlns:a16="http://schemas.microsoft.com/office/drawing/2014/main" val="3175392549"/>
                  </a:ext>
                </a:extLst>
              </a:tr>
            </a:tbl>
          </a:graphicData>
        </a:graphic>
      </p:graphicFrame>
      <p:pic>
        <p:nvPicPr>
          <p:cNvPr id="8" name="Picture 8">
            <a:extLst>
              <a:ext uri="{FF2B5EF4-FFF2-40B4-BE49-F238E27FC236}">
                <a16:creationId xmlns:a16="http://schemas.microsoft.com/office/drawing/2014/main" id="{E22E87BD-FE3B-1260-592A-820E8275D297}"/>
              </a:ext>
            </a:extLst>
          </p:cNvPr>
          <p:cNvPicPr>
            <a:picLocks noChangeAspect="1"/>
          </p:cNvPicPr>
          <p:nvPr/>
        </p:nvPicPr>
        <p:blipFill>
          <a:blip r:embed="rId2"/>
          <a:stretch>
            <a:fillRect/>
          </a:stretch>
        </p:blipFill>
        <p:spPr>
          <a:xfrm>
            <a:off x="8241731" y="1875077"/>
            <a:ext cx="668727" cy="692450"/>
          </a:xfrm>
          <a:prstGeom prst="rect">
            <a:avLst/>
          </a:prstGeom>
        </p:spPr>
      </p:pic>
      <p:sp>
        <p:nvSpPr>
          <p:cNvPr id="9" name="TextBox 8">
            <a:extLst>
              <a:ext uri="{FF2B5EF4-FFF2-40B4-BE49-F238E27FC236}">
                <a16:creationId xmlns:a16="http://schemas.microsoft.com/office/drawing/2014/main" id="{06846A74-208A-A017-133B-C9DB5B6D8066}"/>
              </a:ext>
            </a:extLst>
          </p:cNvPr>
          <p:cNvSpPr txBox="1"/>
          <p:nvPr/>
        </p:nvSpPr>
        <p:spPr>
          <a:xfrm>
            <a:off x="9066362" y="1920815"/>
            <a:ext cx="2743200"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latin typeface="Arial"/>
              </a:rPr>
              <a:t>A complex sentence contains a main clause and a subordinate clause.</a:t>
            </a:r>
            <a:endParaRPr lang="en-GB" sz="1400"/>
          </a:p>
        </p:txBody>
      </p:sp>
      <p:sp>
        <p:nvSpPr>
          <p:cNvPr id="5" name="Rounded Rectangle 4">
            <a:extLst>
              <a:ext uri="{FF2B5EF4-FFF2-40B4-BE49-F238E27FC236}">
                <a16:creationId xmlns:a16="http://schemas.microsoft.com/office/drawing/2014/main" id="{A26965B1-74B2-9673-7563-78D1F494776B}"/>
              </a:ext>
            </a:extLst>
          </p:cNvPr>
          <p:cNvSpPr/>
          <p:nvPr/>
        </p:nvSpPr>
        <p:spPr>
          <a:xfrm>
            <a:off x="8198016" y="3280079"/>
            <a:ext cx="3597640" cy="3205468"/>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defRPr/>
            </a:pPr>
            <a:r>
              <a:rPr lang="en-GB" sz="1200" b="1" dirty="0">
                <a:solidFill>
                  <a:schemeClr val="tx1"/>
                </a:solidFill>
                <a:latin typeface="Arial"/>
                <a:ea typeface="+mn-lt"/>
                <a:cs typeface="Arial"/>
              </a:rPr>
              <a:t>Miss Higgins likes cats, unlike Miss Baines.</a:t>
            </a:r>
            <a:endParaRPr lang="en-GB" sz="1200" dirty="0">
              <a:solidFill>
                <a:schemeClr val="tx1"/>
              </a:solidFill>
              <a:ea typeface="+mn-lt"/>
              <a:cs typeface="+mn-lt"/>
            </a:endParaRPr>
          </a:p>
          <a:p>
            <a:pPr defTabSz="742950">
              <a:lnSpc>
                <a:spcPct val="150000"/>
              </a:lnSpc>
              <a:defRPr/>
            </a:pPr>
            <a:r>
              <a:rPr lang="en-GB" sz="1200" b="1" dirty="0">
                <a:solidFill>
                  <a:schemeClr val="tx1"/>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dirty="0">
                <a:latin typeface="Arial"/>
                <a:cs typeface="Arial"/>
              </a:rPr>
              <a:t>______________</a:t>
            </a:r>
          </a:p>
        </p:txBody>
      </p:sp>
    </p:spTree>
    <p:extLst>
      <p:ext uri="{BB962C8B-B14F-4D97-AF65-F5344CB8AC3E}">
        <p14:creationId xmlns:p14="http://schemas.microsoft.com/office/powerpoint/2010/main" val="171838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27610588"/>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incorrect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kern="1200">
                          <a:solidFill>
                            <a:schemeClr val="tx1"/>
                          </a:solidFill>
                          <a:effectLst/>
                          <a:latin typeface="+mn-lt"/>
                          <a:ea typeface="+mn-ea"/>
                          <a:cs typeface="+mn-cs"/>
                        </a:rPr>
                        <a:t>Surprise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b="1" i="1" kern="120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b="1" i="1" kern="1200" err="1">
                          <a:solidFill>
                            <a:schemeClr val="tx1"/>
                          </a:solidFill>
                          <a:effectLst/>
                          <a:latin typeface="+mn-lt"/>
                          <a:ea typeface="+mn-ea"/>
                          <a:cs typeface="+mn-cs"/>
                        </a:rPr>
                        <a:t>Suprise</a:t>
                      </a:r>
                      <a:endParaRPr lang="en-GB" sz="2400" kern="120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Turn the following sentences into compound</a:t>
                      </a:r>
                      <a:r>
                        <a:rPr lang="en-GB" sz="1600" baseline="0"/>
                        <a:t> sentences: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Rain + and + coat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Sunshine + so + </a:t>
                      </a:r>
                      <a:r>
                        <a:rPr lang="en-GB" sz="1600" baseline="0" err="1"/>
                        <a:t>suncream</a:t>
                      </a: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endParaRPr lang="en-GB" sz="20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Abnormal</a:t>
                      </a:r>
                    </a:p>
                    <a:p>
                      <a:endParaRPr lang="en-GB" sz="1600" b="1" i="1"/>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a:solidFill>
                            <a:schemeClr val="tx1"/>
                          </a:solidFill>
                          <a:effectLst/>
                          <a:latin typeface="+mn-lt"/>
                          <a:ea typeface="+mn-ea"/>
                          <a:cs typeface="+mn-cs"/>
                        </a:rPr>
                        <a:t>“The Lakes”, as the area is commonly known, is the largest, by area, of England’s national parks. It contains all the land in England over 3000 feet above sea level; the highest peak being Scafell Pike at 3209 feet. It is home to the longest and largest English lake, Windermere; and the deepest </a:t>
                      </a:r>
                      <a:r>
                        <a:rPr lang="en-GB" sz="1200" kern="1200" err="1">
                          <a:solidFill>
                            <a:schemeClr val="tx1"/>
                          </a:solidFill>
                          <a:effectLst/>
                          <a:latin typeface="+mn-lt"/>
                          <a:ea typeface="+mn-ea"/>
                          <a:cs typeface="+mn-cs"/>
                        </a:rPr>
                        <a:t>Wastwater</a:t>
                      </a:r>
                      <a:r>
                        <a:rPr lang="en-GB" sz="1200" kern="1200">
                          <a:solidFill>
                            <a:schemeClr val="tx1"/>
                          </a:solidFill>
                          <a:effectLst/>
                          <a:latin typeface="+mn-lt"/>
                          <a:ea typeface="+mn-ea"/>
                          <a:cs typeface="+mn-cs"/>
                        </a:rPr>
                        <a:t>. Without doubt, it has some of the most stunning scenery of all the British Isles. Unfortunately, it has the dubious honour of being perhaps the wettest place in England.</a:t>
                      </a:r>
                      <a:endParaRPr lang="en-GB" sz="1800" b="0" i="0" kern="1200">
                        <a:solidFill>
                          <a:schemeClr val="tx1"/>
                        </a:solidFill>
                        <a:effectLst/>
                        <a:latin typeface="+mn-lt"/>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aseline="0"/>
                        <a:t>List four things that you learn about the Lakes:</a:t>
                      </a:r>
                      <a:endParaRPr lang="en-GB" sz="11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1____________________________________2____________________________________3____________________________________4____________________________________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The moon was a misty shadow</a:t>
                      </a:r>
                      <a:endParaRPr lang="en-GB" sz="160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2.4</a:t>
            </a:r>
          </a:p>
        </p:txBody>
      </p:sp>
    </p:spTree>
    <p:extLst>
      <p:ext uri="{BB962C8B-B14F-4D97-AF65-F5344CB8AC3E}">
        <p14:creationId xmlns:p14="http://schemas.microsoft.com/office/powerpoint/2010/main" val="3133010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2.4</a:t>
            </a:r>
            <a:r>
              <a:rPr lang="en-GB" dirty="0"/>
              <a:t>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3014983182"/>
              </p:ext>
            </p:extLst>
          </p:nvPr>
        </p:nvGraphicFramePr>
        <p:xfrm>
          <a:off x="165100" y="605366"/>
          <a:ext cx="11836401" cy="609600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400" b="0" i="0" baseline="0" dirty="0">
                          <a:latin typeface="Arial"/>
                        </a:rPr>
                        <a:t>When you read Private Peaceful, you learned about the following themes:</a:t>
                      </a:r>
                    </a:p>
                    <a:p>
                      <a:pPr marL="0" marR="0" lvl="0" indent="0" algn="l">
                        <a:lnSpc>
                          <a:spcPct val="100000"/>
                        </a:lnSpc>
                        <a:spcBef>
                          <a:spcPts val="0"/>
                        </a:spcBef>
                        <a:spcAft>
                          <a:spcPts val="0"/>
                        </a:spcAft>
                        <a:buClrTx/>
                        <a:buSzTx/>
                        <a:buFontTx/>
                        <a:buNone/>
                      </a:pPr>
                      <a:endParaRPr lang="en-GB" sz="1400" b="0" i="0" baseline="0">
                        <a:latin typeface="Arial"/>
                      </a:endParaRPr>
                    </a:p>
                    <a:p>
                      <a:pPr marL="285750" marR="0" lvl="0" indent="-285750" algn="l">
                        <a:lnSpc>
                          <a:spcPct val="100000"/>
                        </a:lnSpc>
                        <a:spcBef>
                          <a:spcPts val="0"/>
                        </a:spcBef>
                        <a:spcAft>
                          <a:spcPts val="0"/>
                        </a:spcAft>
                        <a:buClrTx/>
                        <a:buSzTx/>
                        <a:buFont typeface="Arial"/>
                        <a:buChar char="•"/>
                      </a:pPr>
                      <a:r>
                        <a:rPr lang="en-GB" sz="1400" b="0" i="0" baseline="0" dirty="0">
                          <a:latin typeface="Arial"/>
                        </a:rPr>
                        <a:t>Memory</a:t>
                      </a:r>
                    </a:p>
                    <a:p>
                      <a:pPr marL="285750" marR="0" lvl="0" indent="-285750" algn="l">
                        <a:lnSpc>
                          <a:spcPct val="100000"/>
                        </a:lnSpc>
                        <a:spcBef>
                          <a:spcPts val="0"/>
                        </a:spcBef>
                        <a:spcAft>
                          <a:spcPts val="0"/>
                        </a:spcAft>
                        <a:buClrTx/>
                        <a:buSzTx/>
                        <a:buFont typeface="Arial"/>
                        <a:buChar char="•"/>
                      </a:pPr>
                      <a:r>
                        <a:rPr lang="en-GB" sz="1400" b="0" i="0" baseline="0" dirty="0">
                          <a:latin typeface="Arial"/>
                        </a:rPr>
                        <a:t>Nationality</a:t>
                      </a:r>
                    </a:p>
                    <a:p>
                      <a:pPr marL="285750" marR="0" lvl="0" indent="-285750" algn="l">
                        <a:lnSpc>
                          <a:spcPct val="100000"/>
                        </a:lnSpc>
                        <a:spcBef>
                          <a:spcPts val="0"/>
                        </a:spcBef>
                        <a:spcAft>
                          <a:spcPts val="0"/>
                        </a:spcAft>
                        <a:buClrTx/>
                        <a:buSzTx/>
                        <a:buFont typeface="Arial"/>
                        <a:buChar char="•"/>
                      </a:pPr>
                      <a:r>
                        <a:rPr lang="en-GB" sz="1400" b="0" i="0" baseline="0" dirty="0">
                          <a:latin typeface="Arial"/>
                        </a:rPr>
                        <a:t>Gender</a:t>
                      </a:r>
                    </a:p>
                    <a:p>
                      <a:pPr marL="285750" marR="0" lvl="0" indent="-285750" algn="l">
                        <a:lnSpc>
                          <a:spcPct val="100000"/>
                        </a:lnSpc>
                        <a:spcBef>
                          <a:spcPts val="0"/>
                        </a:spcBef>
                        <a:spcAft>
                          <a:spcPts val="0"/>
                        </a:spcAft>
                        <a:buClrTx/>
                        <a:buSzTx/>
                        <a:buFont typeface="Arial"/>
                        <a:buChar char="•"/>
                      </a:pPr>
                      <a:endParaRPr lang="en-GB" sz="1400" b="0" i="0" baseline="0">
                        <a:latin typeface="Arial"/>
                      </a:endParaRPr>
                    </a:p>
                    <a:p>
                      <a:pPr marL="0" marR="0" lvl="0" indent="0" algn="l">
                        <a:lnSpc>
                          <a:spcPct val="100000"/>
                        </a:lnSpc>
                        <a:spcBef>
                          <a:spcPts val="0"/>
                        </a:spcBef>
                        <a:spcAft>
                          <a:spcPts val="0"/>
                        </a:spcAft>
                        <a:buClrTx/>
                        <a:buSzTx/>
                        <a:buNone/>
                      </a:pPr>
                      <a:r>
                        <a:rPr lang="en-GB" sz="1400" b="0" i="0" baseline="0" dirty="0">
                          <a:latin typeface="Arial"/>
                        </a:rPr>
                        <a:t>Choose one of these themes and explain how it links to the story of </a:t>
                      </a:r>
                      <a:r>
                        <a:rPr lang="en-GB" sz="1400" b="0" i="1" baseline="0" dirty="0">
                          <a:latin typeface="Arial"/>
                        </a:rPr>
                        <a:t>The Lie Tree</a:t>
                      </a:r>
                      <a:r>
                        <a:rPr lang="en-GB" sz="1400" b="0" i="0" baseline="0" dirty="0">
                          <a:latin typeface="Arial"/>
                        </a:rPr>
                        <a:t> so far. Give examples from the book to support your ideas and use your knowledge book to help you.</a:t>
                      </a:r>
                    </a:p>
                    <a:p>
                      <a:pPr marL="0" marR="0" lvl="0" indent="0" algn="l">
                        <a:lnSpc>
                          <a:spcPct val="100000"/>
                        </a:lnSpc>
                        <a:spcBef>
                          <a:spcPts val="0"/>
                        </a:spcBef>
                        <a:spcAft>
                          <a:spcPts val="0"/>
                        </a:spcAft>
                        <a:buClrTx/>
                        <a:buSzTx/>
                        <a:buNone/>
                      </a:pPr>
                      <a:endParaRPr lang="en-GB" sz="1400" b="0" i="0" baseline="0">
                        <a:latin typeface="Arial"/>
                      </a:endParaRPr>
                    </a:p>
                    <a:p>
                      <a:pPr marL="0" marR="0" lvl="0" indent="0" algn="l">
                        <a:lnSpc>
                          <a:spcPct val="100000"/>
                        </a:lnSpc>
                        <a:spcBef>
                          <a:spcPts val="0"/>
                        </a:spcBef>
                        <a:spcAft>
                          <a:spcPts val="0"/>
                        </a:spcAft>
                        <a:buClrTx/>
                        <a:buSzTx/>
                        <a:buNone/>
                      </a:pPr>
                      <a:r>
                        <a:rPr lang="en-GB" sz="1400" b="0" i="0" baseline="0" dirty="0">
                          <a:latin typeface="Arial"/>
                        </a:rPr>
                        <a:t>Theme: ______________________________</a:t>
                      </a:r>
                    </a:p>
                    <a:p>
                      <a:pPr marL="0" marR="0" lvl="0" indent="0" algn="l">
                        <a:lnSpc>
                          <a:spcPct val="100000"/>
                        </a:lnSpc>
                        <a:spcBef>
                          <a:spcPts val="0"/>
                        </a:spcBef>
                        <a:spcAft>
                          <a:spcPts val="0"/>
                        </a:spcAft>
                        <a:buClrTx/>
                        <a:buSzTx/>
                        <a:buNone/>
                      </a:pPr>
                      <a:r>
                        <a:rPr lang="en-GB" sz="1400" b="0" i="0" baseline="0" dirty="0">
                          <a:latin typeface="Arial"/>
                        </a:rPr>
                        <a:t>This links to </a:t>
                      </a:r>
                      <a:r>
                        <a:rPr lang="en-GB" sz="1400" b="0" i="1" baseline="0" dirty="0">
                          <a:latin typeface="Arial"/>
                        </a:rPr>
                        <a:t>The Lie Tree</a:t>
                      </a:r>
                      <a:r>
                        <a:rPr lang="en-GB" sz="1400" b="0" i="0" baseline="0" dirty="0">
                          <a:latin typeface="Arial"/>
                        </a:rPr>
                        <a:t> because...</a:t>
                      </a:r>
                    </a:p>
                    <a:p>
                      <a:pPr marL="0" marR="0" lvl="0" indent="0" algn="l">
                        <a:lnSpc>
                          <a:spcPct val="100000"/>
                        </a:lnSpc>
                        <a:spcBef>
                          <a:spcPts val="0"/>
                        </a:spcBef>
                        <a:spcAft>
                          <a:spcPts val="0"/>
                        </a:spcAft>
                        <a:buClrTx/>
                        <a:buSzTx/>
                        <a:buNone/>
                      </a:pPr>
                      <a:r>
                        <a:rPr lang="en-GB" sz="1800" b="1" i="0" u="none" strike="noStrike" baseline="0" noProof="0" dirty="0">
                          <a:solidFill>
                            <a:schemeClr val="tx1"/>
                          </a:solidFill>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800" dirty="0">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a:rPr>
                        <a:t>When you were learning Pride Not Prejudice, you learned the following words. What do they mean? (Use Page 71 of your KB)</a:t>
                      </a:r>
                      <a:endParaRPr lang="en-GB" sz="1400" b="0" i="0" u="none" strike="noStrike" noProof="0" dirty="0">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a:rPr>
                        <a:t>During your study of Grammar, you learned about commas. Using the definition below and your knowledge book (p.9), try creating 3 of your own sentences using the example.</a:t>
                      </a:r>
                    </a:p>
                    <a:p>
                      <a:pPr marL="0" marR="0" lvl="0" indent="0" algn="l">
                        <a:lnSpc>
                          <a:spcPct val="100000"/>
                        </a:lnSpc>
                        <a:spcBef>
                          <a:spcPts val="0"/>
                        </a:spcBef>
                        <a:spcAft>
                          <a:spcPts val="0"/>
                        </a:spcAft>
                        <a:buClrTx/>
                        <a:buSzTx/>
                        <a:buFontTx/>
                        <a:buNone/>
                      </a:pPr>
                      <a:endParaRPr lang="en-GB" sz="1400">
                        <a:latin typeface="Arial"/>
                      </a:endParaRPr>
                    </a:p>
                    <a:p>
                      <a:pPr marL="0" marR="0" lvl="0" indent="0" algn="l">
                        <a:lnSpc>
                          <a:spcPct val="100000"/>
                        </a:lnSpc>
                        <a:spcBef>
                          <a:spcPts val="0"/>
                        </a:spcBef>
                        <a:spcAft>
                          <a:spcPts val="0"/>
                        </a:spcAft>
                        <a:buClrTx/>
                        <a:buSzTx/>
                        <a:buFontTx/>
                        <a:buNone/>
                      </a:pPr>
                      <a:endParaRPr lang="en-GB" sz="1400">
                        <a:latin typeface="Arial"/>
                      </a:endParaRPr>
                    </a:p>
                  </a:txBody>
                  <a:tcPr/>
                </a:tc>
                <a:extLst>
                  <a:ext uri="{0D108BD9-81ED-4DB2-BD59-A6C34878D82A}">
                    <a16:rowId xmlns:a16="http://schemas.microsoft.com/office/drawing/2014/main" val="3075240843"/>
                  </a:ext>
                </a:extLst>
              </a:tr>
            </a:tbl>
          </a:graphicData>
        </a:graphic>
      </p:graphicFrame>
      <p:sp>
        <p:nvSpPr>
          <p:cNvPr id="8" name="Rounded Rectangle 4">
            <a:extLst>
              <a:ext uri="{FF2B5EF4-FFF2-40B4-BE49-F238E27FC236}">
                <a16:creationId xmlns:a16="http://schemas.microsoft.com/office/drawing/2014/main" id="{21D3D0A8-E98A-4C15-B160-EF527B8E5DF7}"/>
              </a:ext>
            </a:extLst>
          </p:cNvPr>
          <p:cNvSpPr/>
          <p:nvPr/>
        </p:nvSpPr>
        <p:spPr>
          <a:xfrm>
            <a:off x="9667087" y="2058662"/>
            <a:ext cx="2147062" cy="1091999"/>
          </a:xfrm>
          <a:prstGeom prst="roundRect">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 </a:t>
            </a: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comma</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lt"/>
                <a:cs typeface="Arial" panose="020B0604020202020204" pitchFamily="34" charset="0"/>
              </a:rPr>
              <a:t>indicates a pause between parts of a sentence or separates items in a list.</a:t>
            </a: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9" name="Rounded Rectangle 4">
            <a:extLst>
              <a:ext uri="{FF2B5EF4-FFF2-40B4-BE49-F238E27FC236}">
                <a16:creationId xmlns:a16="http://schemas.microsoft.com/office/drawing/2014/main" id="{2E0082F9-0EF0-E2EC-10E9-D9B8B8AA2F05}"/>
              </a:ext>
            </a:extLst>
          </p:cNvPr>
          <p:cNvSpPr/>
          <p:nvPr/>
        </p:nvSpPr>
        <p:spPr>
          <a:xfrm>
            <a:off x="8163288" y="3382814"/>
            <a:ext cx="3739732" cy="3189842"/>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n-lt"/>
                <a:cs typeface="Arial" panose="020B0604020202020204" pitchFamily="34" charset="0"/>
              </a:rPr>
              <a:t>I went to Morrisons and bought linguine, king prawns, garlic and chilli flakes.</a:t>
            </a:r>
          </a:p>
          <a:p>
            <a:pPr defTabSz="742950">
              <a:lnSpc>
                <a:spcPct val="150000"/>
              </a:lnSpc>
              <a:defRPr/>
            </a:pPr>
            <a:endParaRPr lang="en-GB" sz="1200" b="1" dirty="0">
              <a:solidFill>
                <a:srgbClr val="000000"/>
              </a:solidFill>
              <a:latin typeface="Arial" panose="020B0604020202020204" pitchFamily="34" charset="0"/>
              <a:cs typeface="Arial" panose="020B0604020202020204" pitchFamily="34" charset="0"/>
            </a:endParaRPr>
          </a:p>
          <a:p>
            <a:pPr defTabSz="742950">
              <a:lnSpc>
                <a:spcPct val="150000"/>
              </a:lnSpc>
              <a:defRPr/>
            </a:pPr>
            <a:r>
              <a:rPr lang="en-GB" sz="1200" b="1" dirty="0">
                <a:solidFill>
                  <a:srgbClr val="000000"/>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pic>
        <p:nvPicPr>
          <p:cNvPr id="10" name="Picture 9" descr="A picture containing drawing&#10;&#10;Description generated with very high confidence">
            <a:extLst>
              <a:ext uri="{FF2B5EF4-FFF2-40B4-BE49-F238E27FC236}">
                <a16:creationId xmlns:a16="http://schemas.microsoft.com/office/drawing/2014/main" id="{515168BF-1C50-4EAC-E908-8EAB7C4C7288}"/>
              </a:ext>
            </a:extLst>
          </p:cNvPr>
          <p:cNvPicPr>
            <a:picLocks noChangeAspect="1"/>
          </p:cNvPicPr>
          <p:nvPr/>
        </p:nvPicPr>
        <p:blipFill>
          <a:blip r:embed="rId2"/>
          <a:stretch>
            <a:fillRect/>
          </a:stretch>
        </p:blipFill>
        <p:spPr>
          <a:xfrm>
            <a:off x="8560726" y="2099025"/>
            <a:ext cx="908098" cy="1051636"/>
          </a:xfrm>
          <a:prstGeom prst="rect">
            <a:avLst/>
          </a:prstGeom>
        </p:spPr>
      </p:pic>
      <p:graphicFrame>
        <p:nvGraphicFramePr>
          <p:cNvPr id="12" name="Table 11">
            <a:extLst>
              <a:ext uri="{FF2B5EF4-FFF2-40B4-BE49-F238E27FC236}">
                <a16:creationId xmlns:a16="http://schemas.microsoft.com/office/drawing/2014/main" id="{9F2F5E14-7D28-1AD8-08C7-43B60F7E92F7}"/>
              </a:ext>
            </a:extLst>
          </p:cNvPr>
          <p:cNvGraphicFramePr>
            <a:graphicFrameLocks noGrp="1"/>
          </p:cNvGraphicFramePr>
          <p:nvPr>
            <p:extLst>
              <p:ext uri="{D42A27DB-BD31-4B8C-83A1-F6EECF244321}">
                <p14:modId xmlns:p14="http://schemas.microsoft.com/office/powerpoint/2010/main" val="3578010676"/>
              </p:ext>
            </p:extLst>
          </p:nvPr>
        </p:nvGraphicFramePr>
        <p:xfrm>
          <a:off x="4252451" y="1782096"/>
          <a:ext cx="3623466" cy="4839927"/>
        </p:xfrm>
        <a:graphic>
          <a:graphicData uri="http://schemas.openxmlformats.org/drawingml/2006/table">
            <a:tbl>
              <a:tblPr firstRow="1" bandRow="1">
                <a:tableStyleId>{9D7B26C5-4107-4FEC-AEDC-1716B250A1EF}</a:tableStyleId>
              </a:tblPr>
              <a:tblGrid>
                <a:gridCol w="1425677">
                  <a:extLst>
                    <a:ext uri="{9D8B030D-6E8A-4147-A177-3AD203B41FA5}">
                      <a16:colId xmlns:a16="http://schemas.microsoft.com/office/drawing/2014/main" val="1977233370"/>
                    </a:ext>
                  </a:extLst>
                </a:gridCol>
                <a:gridCol w="2197789">
                  <a:extLst>
                    <a:ext uri="{9D8B030D-6E8A-4147-A177-3AD203B41FA5}">
                      <a16:colId xmlns:a16="http://schemas.microsoft.com/office/drawing/2014/main" val="2595450064"/>
                    </a:ext>
                  </a:extLst>
                </a:gridCol>
              </a:tblGrid>
              <a:tr h="302128">
                <a:tc>
                  <a:txBody>
                    <a:bodyPr/>
                    <a:lstStyle/>
                    <a:p>
                      <a:pPr fontAlgn="base"/>
                      <a:r>
                        <a:rPr lang="en-GB" sz="1400" dirty="0">
                          <a:effectLst/>
                        </a:rPr>
                        <a:t>WORD​</a:t>
                      </a:r>
                      <a:endParaRPr lang="en-GB">
                        <a:effectLst/>
                      </a:endParaRPr>
                    </a:p>
                  </a:txBody>
                  <a:tcPr/>
                </a:tc>
                <a:tc>
                  <a:txBody>
                    <a:bodyPr/>
                    <a:lstStyle/>
                    <a:p>
                      <a:pPr fontAlgn="base"/>
                      <a:r>
                        <a:rPr lang="en-GB" sz="1400" dirty="0">
                          <a:effectLst/>
                        </a:rPr>
                        <a:t>DEFINITION​</a:t>
                      </a:r>
                      <a:endParaRPr lang="en-GB">
                        <a:effectLst/>
                      </a:endParaRPr>
                    </a:p>
                  </a:txBody>
                  <a:tcPr/>
                </a:tc>
                <a:extLst>
                  <a:ext uri="{0D108BD9-81ED-4DB2-BD59-A6C34878D82A}">
                    <a16:rowId xmlns:a16="http://schemas.microsoft.com/office/drawing/2014/main" val="3685775106"/>
                  </a:ext>
                </a:extLst>
              </a:tr>
              <a:tr h="688258">
                <a:tc>
                  <a:txBody>
                    <a:bodyPr/>
                    <a:lstStyle/>
                    <a:p>
                      <a:pPr fontAlgn="base"/>
                      <a:r>
                        <a:rPr lang="en-US" sz="1400" dirty="0">
                          <a:effectLst/>
                        </a:rPr>
                        <a:t>Bilingual​</a:t>
                      </a:r>
                      <a:endParaRPr lang="en-US" dirty="0">
                        <a:effectLst/>
                      </a:endParaRPr>
                    </a:p>
                  </a:txBody>
                  <a:tcPr/>
                </a:tc>
                <a:tc>
                  <a:txBody>
                    <a:bodyPr/>
                    <a:lstStyle/>
                    <a:p>
                      <a:pPr fontAlgn="base"/>
                      <a:endParaRPr lang="en-GB" sz="1400" dirty="0">
                        <a:effectLst/>
                      </a:endParaRPr>
                    </a:p>
                  </a:txBody>
                  <a:tcPr/>
                </a:tc>
                <a:extLst>
                  <a:ext uri="{0D108BD9-81ED-4DB2-BD59-A6C34878D82A}">
                    <a16:rowId xmlns:a16="http://schemas.microsoft.com/office/drawing/2014/main" val="3893619514"/>
                  </a:ext>
                </a:extLst>
              </a:tr>
              <a:tr h="762000">
                <a:tc>
                  <a:txBody>
                    <a:bodyPr/>
                    <a:lstStyle/>
                    <a:p>
                      <a:pPr fontAlgn="base"/>
                      <a:r>
                        <a:rPr lang="en-US" sz="1400" dirty="0">
                          <a:effectLst/>
                        </a:rPr>
                        <a:t>Culture​</a:t>
                      </a:r>
                      <a:endParaRPr lang="en-US" dirty="0">
                        <a:effectLst/>
                      </a:endParaRPr>
                    </a:p>
                  </a:txBody>
                  <a:tcPr/>
                </a:tc>
                <a:tc>
                  <a:txBody>
                    <a:bodyPr/>
                    <a:lstStyle/>
                    <a:p>
                      <a:pPr fontAlgn="base"/>
                      <a:endParaRPr lang="en-GB" sz="1400" dirty="0">
                        <a:effectLst/>
                      </a:endParaRPr>
                    </a:p>
                  </a:txBody>
                  <a:tcPr/>
                </a:tc>
                <a:extLst>
                  <a:ext uri="{0D108BD9-81ED-4DB2-BD59-A6C34878D82A}">
                    <a16:rowId xmlns:a16="http://schemas.microsoft.com/office/drawing/2014/main" val="1184388243"/>
                  </a:ext>
                </a:extLst>
              </a:tr>
              <a:tr h="700548">
                <a:tc>
                  <a:txBody>
                    <a:bodyPr/>
                    <a:lstStyle/>
                    <a:p>
                      <a:pPr fontAlgn="base"/>
                      <a:r>
                        <a:rPr lang="en-US" sz="1400" dirty="0">
                          <a:effectLst/>
                        </a:rPr>
                        <a:t>Empowerment ​</a:t>
                      </a:r>
                      <a:endParaRPr lang="en-US" dirty="0">
                        <a:effectLst/>
                      </a:endParaRPr>
                    </a:p>
                  </a:txBody>
                  <a:tcPr/>
                </a:tc>
                <a:tc>
                  <a:txBody>
                    <a:bodyPr/>
                    <a:lstStyle/>
                    <a:p>
                      <a:pPr fontAlgn="base"/>
                      <a:r>
                        <a:rPr lang="en-GB" sz="1400" dirty="0">
                          <a:effectLst/>
                        </a:rPr>
                        <a:t> ​</a:t>
                      </a:r>
                      <a:endParaRPr lang="en-GB" dirty="0">
                        <a:effectLst/>
                      </a:endParaRPr>
                    </a:p>
                  </a:txBody>
                  <a:tcPr/>
                </a:tc>
                <a:extLst>
                  <a:ext uri="{0D108BD9-81ED-4DB2-BD59-A6C34878D82A}">
                    <a16:rowId xmlns:a16="http://schemas.microsoft.com/office/drawing/2014/main" val="438039502"/>
                  </a:ext>
                </a:extLst>
              </a:tr>
              <a:tr h="700548">
                <a:tc>
                  <a:txBody>
                    <a:bodyPr/>
                    <a:lstStyle/>
                    <a:p>
                      <a:pPr fontAlgn="base"/>
                      <a:r>
                        <a:rPr lang="en-US" sz="1400" dirty="0">
                          <a:effectLst/>
                        </a:rPr>
                        <a:t>Ethnicity​</a:t>
                      </a:r>
                      <a:endParaRPr lang="en-US" dirty="0">
                        <a:effectLst/>
                      </a:endParaRPr>
                    </a:p>
                  </a:txBody>
                  <a:tcPr/>
                </a:tc>
                <a:tc>
                  <a:txBody>
                    <a:bodyPr/>
                    <a:lstStyle/>
                    <a:p>
                      <a:pPr fontAlgn="base"/>
                      <a:endParaRPr lang="en-US" sz="1400" dirty="0">
                        <a:effectLst/>
                      </a:endParaRPr>
                    </a:p>
                  </a:txBody>
                  <a:tcPr/>
                </a:tc>
                <a:extLst>
                  <a:ext uri="{0D108BD9-81ED-4DB2-BD59-A6C34878D82A}">
                    <a16:rowId xmlns:a16="http://schemas.microsoft.com/office/drawing/2014/main" val="3693644856"/>
                  </a:ext>
                </a:extLst>
              </a:tr>
              <a:tr h="835741">
                <a:tc>
                  <a:txBody>
                    <a:bodyPr/>
                    <a:lstStyle/>
                    <a:p>
                      <a:pPr fontAlgn="base"/>
                      <a:r>
                        <a:rPr lang="en-US" sz="1400" dirty="0">
                          <a:effectLst/>
                        </a:rPr>
                        <a:t>Expectations​</a:t>
                      </a:r>
                      <a:endParaRPr lang="en-US" dirty="0">
                        <a:effectLst/>
                      </a:endParaRPr>
                    </a:p>
                  </a:txBody>
                  <a:tcPr/>
                </a:tc>
                <a:tc>
                  <a:txBody>
                    <a:bodyPr/>
                    <a:lstStyle/>
                    <a:p>
                      <a:pPr fontAlgn="base"/>
                      <a:endParaRPr lang="en-GB" sz="1400" dirty="0">
                        <a:effectLst/>
                      </a:endParaRPr>
                    </a:p>
                  </a:txBody>
                  <a:tcPr/>
                </a:tc>
                <a:extLst>
                  <a:ext uri="{0D108BD9-81ED-4DB2-BD59-A6C34878D82A}">
                    <a16:rowId xmlns:a16="http://schemas.microsoft.com/office/drawing/2014/main" val="1304392910"/>
                  </a:ext>
                </a:extLst>
              </a:tr>
              <a:tr h="848032">
                <a:tc>
                  <a:txBody>
                    <a:bodyPr/>
                    <a:lstStyle/>
                    <a:p>
                      <a:pPr fontAlgn="base"/>
                      <a:r>
                        <a:rPr lang="en-US" sz="1400" dirty="0">
                          <a:effectLst/>
                        </a:rPr>
                        <a:t>Discrimination​</a:t>
                      </a:r>
                      <a:endParaRPr lang="en-US" dirty="0">
                        <a:effectLst/>
                      </a:endParaRPr>
                    </a:p>
                  </a:txBody>
                  <a:tcPr/>
                </a:tc>
                <a:tc>
                  <a:txBody>
                    <a:bodyPr/>
                    <a:lstStyle/>
                    <a:p>
                      <a:pPr fontAlgn="base"/>
                      <a:endParaRPr lang="en-GB" sz="1400" dirty="0">
                        <a:effectLst/>
                      </a:endParaRPr>
                    </a:p>
                  </a:txBody>
                  <a:tcPr/>
                </a:tc>
                <a:extLst>
                  <a:ext uri="{0D108BD9-81ED-4DB2-BD59-A6C34878D82A}">
                    <a16:rowId xmlns:a16="http://schemas.microsoft.com/office/drawing/2014/main" val="1206143066"/>
                  </a:ext>
                </a:extLst>
              </a:tr>
            </a:tbl>
          </a:graphicData>
        </a:graphic>
      </p:graphicFrame>
    </p:spTree>
    <p:extLst>
      <p:ext uri="{BB962C8B-B14F-4D97-AF65-F5344CB8AC3E}">
        <p14:creationId xmlns:p14="http://schemas.microsoft.com/office/powerpoint/2010/main" val="563684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009138870"/>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endParaRPr lang="en-GB" sz="1600"/>
                    </a:p>
                    <a:p>
                      <a:endParaRPr lang="en-GB" sz="1600"/>
                    </a:p>
                    <a:p>
                      <a:pPr algn="ctr"/>
                      <a:r>
                        <a:rPr lang="en-GB" sz="2800" err="1"/>
                        <a:t>Braek</a:t>
                      </a:r>
                      <a:endParaRPr lang="en-GB" sz="2800"/>
                    </a:p>
                    <a:p>
                      <a:pPr algn="ctr"/>
                      <a:endParaRPr lang="en-GB" sz="2800"/>
                    </a:p>
                    <a:p>
                      <a:pPr algn="ctr"/>
                      <a:r>
                        <a:rPr lang="en-GB" sz="2800"/>
                        <a:t>Brake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Explain</a:t>
                      </a:r>
                      <a:r>
                        <a:rPr lang="en-GB" sz="1600" b="0" i="0" baseline="0"/>
                        <a:t> the effect of the verbs.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i="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i="1" kern="1200">
                          <a:solidFill>
                            <a:schemeClr val="tx1"/>
                          </a:solidFill>
                          <a:effectLst/>
                          <a:latin typeface="+mn-lt"/>
                          <a:ea typeface="+mn-ea"/>
                          <a:cs typeface="+mn-cs"/>
                        </a:rPr>
                        <a:t>The rifle cracked. The dog leaped, flopped over and crumpled in a heap.</a:t>
                      </a:r>
                      <a:endParaRPr lang="en-GB" sz="1600" b="0" i="1"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a:t>
                      </a:r>
                      <a:endParaRPr lang="en-GB" sz="1600" b="1"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Superstition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1" kern="1200">
                          <a:solidFill>
                            <a:schemeClr val="tx1"/>
                          </a:solidFill>
                          <a:effectLst/>
                          <a:latin typeface="+mn-lt"/>
                          <a:ea typeface="+mn-ea"/>
                          <a:cs typeface="+mn-cs"/>
                        </a:rPr>
                        <a:t>I could not believe it; we had only gone and won the lottery! The jackpot! The big one! Us! It was overwhelming - more money than I could count, more money than I could imagine.</a:t>
                      </a:r>
                    </a:p>
                    <a:p>
                      <a:endParaRPr lang="en-GB" sz="1600" b="1" i="1" baseline="0"/>
                    </a:p>
                    <a:p>
                      <a:r>
                        <a:rPr lang="en-GB" sz="1600" baseline="0"/>
                        <a:t>What can you infer about the speaker’s feelings from this extract?</a:t>
                      </a:r>
                      <a:endParaRPr lang="en-GB" sz="1200" b="0" i="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The flame danced in the dark</a:t>
                      </a:r>
                      <a:endParaRPr lang="en-GB" sz="160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the word </a:t>
                      </a:r>
                      <a:r>
                        <a:rPr lang="en-GB" sz="1600" b="1" i="1" baseline="0"/>
                        <a:t>superstition</a:t>
                      </a:r>
                      <a:r>
                        <a:rPr lang="en-GB" sz="1600" baseline="0"/>
                        <a:t> into an image.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endParaRPr lang="en-GB" sz="1600"/>
                    </a:p>
                    <a:p>
                      <a:endParaRPr lang="en-GB" sz="1600"/>
                    </a:p>
                    <a:p>
                      <a:endParaRPr lang="en-GB" sz="1600"/>
                    </a:p>
                    <a:p>
                      <a:endParaRPr lang="en-GB" sz="1600"/>
                    </a:p>
                    <a:p>
                      <a:endParaRPr lang="en-GB" sz="160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2.5</a:t>
            </a:r>
          </a:p>
        </p:txBody>
      </p:sp>
    </p:spTree>
    <p:extLst>
      <p:ext uri="{BB962C8B-B14F-4D97-AF65-F5344CB8AC3E}">
        <p14:creationId xmlns:p14="http://schemas.microsoft.com/office/powerpoint/2010/main" val="2489369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2.5</a:t>
            </a:r>
            <a:r>
              <a:rPr lang="en-GB" dirty="0"/>
              <a:t>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2216400776"/>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600" b="0" i="0" u="none" strike="noStrike" baseline="0" noProof="0" dirty="0">
                          <a:latin typeface="Calibri"/>
                        </a:rPr>
                        <a:t>When you studied texts in the Women's Writing unit, you learned the following words. What do they mean? (Use Page 72 of your KB)</a:t>
                      </a:r>
                      <a:endParaRPr lang="en-GB" sz="1600" b="0" i="0" baseline="0" dirty="0">
                        <a:latin typeface="Calibri"/>
                      </a:endParaRPr>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When you studied texts in the Women's Writing unit, you learned the following concepts:</a:t>
                      </a: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r>
                        <a:rPr lang="en-GB" sz="1600" b="0" i="0" u="none" strike="noStrike" noProof="0" dirty="0">
                          <a:latin typeface="Calibri"/>
                        </a:rPr>
                        <a:t>Choose two concepts and explain how they link to The Lie Tree.</a:t>
                      </a:r>
                    </a:p>
                    <a:p>
                      <a:pPr marL="0" marR="0" lvl="0" indent="0" algn="l">
                        <a:lnSpc>
                          <a:spcPct val="100000"/>
                        </a:lnSpc>
                        <a:spcBef>
                          <a:spcPts val="0"/>
                        </a:spcBef>
                        <a:spcAft>
                          <a:spcPts val="0"/>
                        </a:spcAft>
                        <a:buNone/>
                      </a:pPr>
                      <a:r>
                        <a:rPr lang="en-GB" sz="1600" b="0" i="0" u="none" strike="noStrike" noProof="0" dirty="0">
                          <a:latin typeface="Calibri"/>
                        </a:rPr>
                        <a:t>Concept: ___________________________</a:t>
                      </a:r>
                    </a:p>
                    <a:p>
                      <a:pPr marL="0" marR="0" lvl="0" indent="0" algn="l">
                        <a:lnSpc>
                          <a:spcPct val="100000"/>
                        </a:lnSpc>
                        <a:spcBef>
                          <a:spcPts val="0"/>
                        </a:spcBef>
                        <a:spcAft>
                          <a:spcPts val="0"/>
                        </a:spcAft>
                        <a:buNone/>
                      </a:pPr>
                      <a:r>
                        <a:rPr lang="en-GB" sz="1600" b="0" i="0" u="none" strike="noStrike" noProof="0" dirty="0">
                          <a:latin typeface="Calibri"/>
                        </a:rPr>
                        <a:t>Link: ________________________________ ____________________________________</a:t>
                      </a:r>
                    </a:p>
                    <a:p>
                      <a:pPr marL="0" marR="0" lvl="0" indent="0" algn="l">
                        <a:lnSpc>
                          <a:spcPct val="100000"/>
                        </a:lnSpc>
                        <a:spcBef>
                          <a:spcPts val="0"/>
                        </a:spcBef>
                        <a:spcAft>
                          <a:spcPts val="0"/>
                        </a:spcAft>
                        <a:buNone/>
                      </a:pPr>
                      <a:r>
                        <a:rPr lang="en-GB" sz="1600" b="0" i="0" u="none" strike="noStrike" noProof="0" dirty="0">
                          <a:latin typeface="Calibri"/>
                        </a:rPr>
                        <a:t>Concept: ___________________________</a:t>
                      </a:r>
                      <a:endParaRPr lang="en-GB" sz="16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Link: ________________________________ ____________________________________</a:t>
                      </a:r>
                      <a:endParaRPr lang="en-GB" dirty="0"/>
                    </a:p>
                    <a:p>
                      <a:pPr marL="0" marR="0" lvl="0" indent="0" algn="l">
                        <a:lnSpc>
                          <a:spcPct val="100000"/>
                        </a:lnSpc>
                        <a:spcBef>
                          <a:spcPts val="0"/>
                        </a:spcBef>
                        <a:spcAft>
                          <a:spcPts val="0"/>
                        </a:spcAft>
                        <a:buNone/>
                      </a:pPr>
                      <a:endParaRPr lang="en-GB" sz="1600" b="0" i="0" u="none" strike="noStrike" noProof="0" dirty="0">
                        <a:latin typeface="Calibri"/>
                      </a:endParaRPr>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During your study of Grammar, you learned about colons. Using the definition below and your knowledge book (p.3), try creating 3 of your own sentences using colons.</a:t>
                      </a:r>
                    </a:p>
                    <a:p>
                      <a:pPr marL="0" marR="0" lvl="0" indent="0" algn="l">
                        <a:lnSpc>
                          <a:spcPct val="100000"/>
                        </a:lnSpc>
                        <a:spcBef>
                          <a:spcPts val="0"/>
                        </a:spcBef>
                        <a:spcAft>
                          <a:spcPts val="0"/>
                        </a:spcAft>
                        <a:buNone/>
                      </a:pP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sp>
        <p:nvSpPr>
          <p:cNvPr id="8" name="TextBox 7">
            <a:extLst>
              <a:ext uri="{FF2B5EF4-FFF2-40B4-BE49-F238E27FC236}">
                <a16:creationId xmlns:a16="http://schemas.microsoft.com/office/drawing/2014/main" id="{1B803FF9-C73A-1172-AE01-56FD8705A35A}"/>
              </a:ext>
            </a:extLst>
          </p:cNvPr>
          <p:cNvSpPr txBox="1"/>
          <p:nvPr/>
        </p:nvSpPr>
        <p:spPr>
          <a:xfrm>
            <a:off x="9042400" y="20701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Arial"/>
              </a:rPr>
              <a:t>A </a:t>
            </a:r>
            <a:r>
              <a:rPr lang="en-US" sz="1200" b="1" dirty="0">
                <a:latin typeface="Arial"/>
              </a:rPr>
              <a:t>colon</a:t>
            </a:r>
            <a:r>
              <a:rPr lang="en-US" sz="1200" dirty="0">
                <a:latin typeface="Arial"/>
              </a:rPr>
              <a:t> is used to precede a list of items, a quotation, or an expansion or explanation.</a:t>
            </a:r>
            <a:endParaRPr lang="en-US" sz="2000" dirty="0"/>
          </a:p>
        </p:txBody>
      </p:sp>
      <p:sp>
        <p:nvSpPr>
          <p:cNvPr id="10" name="Rounded Rectangle 4">
            <a:extLst>
              <a:ext uri="{FF2B5EF4-FFF2-40B4-BE49-F238E27FC236}">
                <a16:creationId xmlns:a16="http://schemas.microsoft.com/office/drawing/2014/main" id="{7620882D-4FEA-754D-509F-5030F2A7037F}"/>
              </a:ext>
            </a:extLst>
          </p:cNvPr>
          <p:cNvSpPr/>
          <p:nvPr/>
        </p:nvSpPr>
        <p:spPr>
          <a:xfrm>
            <a:off x="8198016" y="3280079"/>
            <a:ext cx="3597640" cy="3205468"/>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defRPr/>
            </a:pPr>
            <a:r>
              <a:rPr lang="en-GB" sz="1400" b="1" dirty="0">
                <a:solidFill>
                  <a:schemeClr val="tx1"/>
                </a:solidFill>
                <a:latin typeface="Arial"/>
                <a:ea typeface="+mn-lt"/>
                <a:cs typeface="Arial"/>
              </a:rPr>
              <a:t>Monday: the worst day of the week.</a:t>
            </a:r>
            <a:endParaRPr lang="en-US" dirty="0"/>
          </a:p>
          <a:p>
            <a:pPr defTabSz="742950">
              <a:lnSpc>
                <a:spcPct val="150000"/>
              </a:lnSpc>
              <a:defRPr/>
            </a:pPr>
            <a:r>
              <a:rPr lang="en-GB" sz="1200" b="1" dirty="0">
                <a:solidFill>
                  <a:schemeClr val="tx1"/>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dirty="0">
                <a:latin typeface="Arial"/>
                <a:cs typeface="Arial"/>
              </a:rPr>
              <a:t>______________</a:t>
            </a:r>
          </a:p>
        </p:txBody>
      </p:sp>
      <p:graphicFrame>
        <p:nvGraphicFramePr>
          <p:cNvPr id="9" name="Table 8">
            <a:extLst>
              <a:ext uri="{FF2B5EF4-FFF2-40B4-BE49-F238E27FC236}">
                <a16:creationId xmlns:a16="http://schemas.microsoft.com/office/drawing/2014/main" id="{4DCA65B6-F9C7-1E7D-3647-8F584FF42817}"/>
              </a:ext>
            </a:extLst>
          </p:cNvPr>
          <p:cNvGraphicFramePr>
            <a:graphicFrameLocks noGrp="1"/>
          </p:cNvGraphicFramePr>
          <p:nvPr>
            <p:extLst>
              <p:ext uri="{D42A27DB-BD31-4B8C-83A1-F6EECF244321}">
                <p14:modId xmlns:p14="http://schemas.microsoft.com/office/powerpoint/2010/main" val="2042772592"/>
              </p:ext>
            </p:extLst>
          </p:nvPr>
        </p:nvGraphicFramePr>
        <p:xfrm>
          <a:off x="308333" y="1858327"/>
          <a:ext cx="3648036" cy="4264408"/>
        </p:xfrm>
        <a:graphic>
          <a:graphicData uri="http://schemas.openxmlformats.org/drawingml/2006/table">
            <a:tbl>
              <a:tblPr firstRow="1" bandRow="1">
                <a:tableStyleId>{9D7B26C5-4107-4FEC-AEDC-1716B250A1EF}</a:tableStyleId>
              </a:tblPr>
              <a:tblGrid>
                <a:gridCol w="1265903">
                  <a:extLst>
                    <a:ext uri="{9D8B030D-6E8A-4147-A177-3AD203B41FA5}">
                      <a16:colId xmlns:a16="http://schemas.microsoft.com/office/drawing/2014/main" val="2583550249"/>
                    </a:ext>
                  </a:extLst>
                </a:gridCol>
                <a:gridCol w="2382133">
                  <a:extLst>
                    <a:ext uri="{9D8B030D-6E8A-4147-A177-3AD203B41FA5}">
                      <a16:colId xmlns:a16="http://schemas.microsoft.com/office/drawing/2014/main" val="2074068870"/>
                    </a:ext>
                  </a:extLst>
                </a:gridCol>
              </a:tblGrid>
              <a:tr h="515157">
                <a:tc>
                  <a:txBody>
                    <a:bodyPr/>
                    <a:lstStyle/>
                    <a:p>
                      <a:pPr fontAlgn="base"/>
                      <a:r>
                        <a:rPr lang="en-GB" sz="1300" dirty="0">
                          <a:effectLst/>
                        </a:rPr>
                        <a:t>WORD​</a:t>
                      </a:r>
                      <a:endParaRPr lang="en-GB">
                        <a:effectLst/>
                      </a:endParaRPr>
                    </a:p>
                  </a:txBody>
                  <a:tcPr/>
                </a:tc>
                <a:tc>
                  <a:txBody>
                    <a:bodyPr/>
                    <a:lstStyle/>
                    <a:p>
                      <a:pPr fontAlgn="base"/>
                      <a:r>
                        <a:rPr lang="en-GB" sz="1300" dirty="0">
                          <a:effectLst/>
                        </a:rPr>
                        <a:t>DEFINITION​</a:t>
                      </a:r>
                      <a:endParaRPr lang="en-GB">
                        <a:effectLst/>
                      </a:endParaRPr>
                    </a:p>
                  </a:txBody>
                  <a:tcPr/>
                </a:tc>
                <a:extLst>
                  <a:ext uri="{0D108BD9-81ED-4DB2-BD59-A6C34878D82A}">
                    <a16:rowId xmlns:a16="http://schemas.microsoft.com/office/drawing/2014/main" val="2725225047"/>
                  </a:ext>
                </a:extLst>
              </a:tr>
              <a:tr h="1044677">
                <a:tc>
                  <a:txBody>
                    <a:bodyPr/>
                    <a:lstStyle/>
                    <a:p>
                      <a:pPr fontAlgn="base"/>
                      <a:r>
                        <a:rPr lang="en-GB" sz="1300" dirty="0">
                          <a:effectLst/>
                        </a:rPr>
                        <a:t>Discrimination​</a:t>
                      </a:r>
                      <a:endParaRPr lang="en-GB" dirty="0">
                        <a:effectLst/>
                      </a:endParaRPr>
                    </a:p>
                  </a:txBody>
                  <a:tcPr/>
                </a:tc>
                <a:tc>
                  <a:txBody>
                    <a:bodyPr/>
                    <a:lstStyle/>
                    <a:p>
                      <a:pPr fontAlgn="base"/>
                      <a:endParaRPr lang="en-GB" sz="1300" dirty="0">
                        <a:effectLst/>
                      </a:endParaRPr>
                    </a:p>
                  </a:txBody>
                  <a:tcPr/>
                </a:tc>
                <a:extLst>
                  <a:ext uri="{0D108BD9-81ED-4DB2-BD59-A6C34878D82A}">
                    <a16:rowId xmlns:a16="http://schemas.microsoft.com/office/drawing/2014/main" val="1906193258"/>
                  </a:ext>
                </a:extLst>
              </a:tr>
              <a:tr h="1030314">
                <a:tc>
                  <a:txBody>
                    <a:bodyPr/>
                    <a:lstStyle/>
                    <a:p>
                      <a:pPr fontAlgn="base"/>
                      <a:r>
                        <a:rPr lang="en-GB" sz="1300" dirty="0">
                          <a:effectLst/>
                        </a:rPr>
                        <a:t>Empowerment​</a:t>
                      </a:r>
                      <a:endParaRPr lang="en-GB" dirty="0">
                        <a:effectLst/>
                      </a:endParaRPr>
                    </a:p>
                  </a:txBody>
                  <a:tcPr/>
                </a:tc>
                <a:tc>
                  <a:txBody>
                    <a:bodyPr/>
                    <a:lstStyle/>
                    <a:p>
                      <a:pPr fontAlgn="base"/>
                      <a:endParaRPr lang="en-GB" sz="1300" dirty="0">
                        <a:effectLst/>
                      </a:endParaRPr>
                    </a:p>
                  </a:txBody>
                  <a:tcPr/>
                </a:tc>
                <a:extLst>
                  <a:ext uri="{0D108BD9-81ED-4DB2-BD59-A6C34878D82A}">
                    <a16:rowId xmlns:a16="http://schemas.microsoft.com/office/drawing/2014/main" val="3902168562"/>
                  </a:ext>
                </a:extLst>
              </a:tr>
              <a:tr h="837130">
                <a:tc>
                  <a:txBody>
                    <a:bodyPr/>
                    <a:lstStyle/>
                    <a:p>
                      <a:pPr fontAlgn="base"/>
                      <a:r>
                        <a:rPr lang="en-GB" sz="1300" dirty="0">
                          <a:effectLst/>
                        </a:rPr>
                        <a:t>Equality​</a:t>
                      </a:r>
                      <a:endParaRPr lang="en-GB" dirty="0">
                        <a:effectLst/>
                      </a:endParaRPr>
                    </a:p>
                  </a:txBody>
                  <a:tcPr/>
                </a:tc>
                <a:tc>
                  <a:txBody>
                    <a:bodyPr/>
                    <a:lstStyle/>
                    <a:p>
                      <a:pPr fontAlgn="base"/>
                      <a:endParaRPr lang="en-GB" sz="1300" dirty="0">
                        <a:effectLst/>
                      </a:endParaRPr>
                    </a:p>
                  </a:txBody>
                  <a:tcPr/>
                </a:tc>
                <a:extLst>
                  <a:ext uri="{0D108BD9-81ED-4DB2-BD59-A6C34878D82A}">
                    <a16:rowId xmlns:a16="http://schemas.microsoft.com/office/drawing/2014/main" val="1186118106"/>
                  </a:ext>
                </a:extLst>
              </a:tr>
              <a:tr h="837130">
                <a:tc>
                  <a:txBody>
                    <a:bodyPr/>
                    <a:lstStyle/>
                    <a:p>
                      <a:pPr fontAlgn="base"/>
                      <a:r>
                        <a:rPr lang="en-GB" sz="1300" dirty="0">
                          <a:effectLst/>
                        </a:rPr>
                        <a:t>Feminism​</a:t>
                      </a:r>
                      <a:endParaRPr lang="en-GB" dirty="0">
                        <a:effectLst/>
                      </a:endParaRPr>
                    </a:p>
                  </a:txBody>
                  <a:tcPr/>
                </a:tc>
                <a:tc>
                  <a:txBody>
                    <a:bodyPr/>
                    <a:lstStyle/>
                    <a:p>
                      <a:pPr fontAlgn="base"/>
                      <a:r>
                        <a:rPr lang="en-GB" sz="1300" dirty="0">
                          <a:effectLst/>
                        </a:rPr>
                        <a:t> ​</a:t>
                      </a:r>
                      <a:endParaRPr lang="en-GB" dirty="0">
                        <a:effectLst/>
                      </a:endParaRPr>
                    </a:p>
                  </a:txBody>
                  <a:tcPr/>
                </a:tc>
                <a:extLst>
                  <a:ext uri="{0D108BD9-81ED-4DB2-BD59-A6C34878D82A}">
                    <a16:rowId xmlns:a16="http://schemas.microsoft.com/office/drawing/2014/main" val="3117290360"/>
                  </a:ext>
                </a:extLst>
              </a:tr>
            </a:tbl>
          </a:graphicData>
        </a:graphic>
      </p:graphicFrame>
      <p:pic>
        <p:nvPicPr>
          <p:cNvPr id="11" name="Picture 11" descr="Diagram&#10;&#10;Description automatically generated">
            <a:extLst>
              <a:ext uri="{FF2B5EF4-FFF2-40B4-BE49-F238E27FC236}">
                <a16:creationId xmlns:a16="http://schemas.microsoft.com/office/drawing/2014/main" id="{80692C5F-8C3C-87D8-24D9-B7F48FC0EB50}"/>
              </a:ext>
            </a:extLst>
          </p:cNvPr>
          <p:cNvPicPr>
            <a:picLocks noChangeAspect="1"/>
          </p:cNvPicPr>
          <p:nvPr/>
        </p:nvPicPr>
        <p:blipFill>
          <a:blip r:embed="rId2"/>
          <a:stretch>
            <a:fillRect/>
          </a:stretch>
        </p:blipFill>
        <p:spPr>
          <a:xfrm>
            <a:off x="4454013" y="1487113"/>
            <a:ext cx="3222522" cy="2593290"/>
          </a:xfrm>
          <a:prstGeom prst="rect">
            <a:avLst/>
          </a:prstGeom>
        </p:spPr>
      </p:pic>
      <p:pic>
        <p:nvPicPr>
          <p:cNvPr id="12" name="Picture 12" descr="Icon&#10;&#10;Description automatically generated">
            <a:extLst>
              <a:ext uri="{FF2B5EF4-FFF2-40B4-BE49-F238E27FC236}">
                <a16:creationId xmlns:a16="http://schemas.microsoft.com/office/drawing/2014/main" id="{D866AA49-25E9-D653-A70D-3A5C8B4116D6}"/>
              </a:ext>
            </a:extLst>
          </p:cNvPr>
          <p:cNvPicPr>
            <a:picLocks noChangeAspect="1"/>
          </p:cNvPicPr>
          <p:nvPr/>
        </p:nvPicPr>
        <p:blipFill>
          <a:blip r:embed="rId3"/>
          <a:stretch>
            <a:fillRect/>
          </a:stretch>
        </p:blipFill>
        <p:spPr>
          <a:xfrm>
            <a:off x="8195187" y="2198739"/>
            <a:ext cx="717755" cy="653846"/>
          </a:xfrm>
          <a:prstGeom prst="rect">
            <a:avLst/>
          </a:prstGeom>
        </p:spPr>
      </p:pic>
    </p:spTree>
    <p:extLst>
      <p:ext uri="{BB962C8B-B14F-4D97-AF65-F5344CB8AC3E}">
        <p14:creationId xmlns:p14="http://schemas.microsoft.com/office/powerpoint/2010/main" val="3026466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557775942"/>
              </p:ext>
            </p:extLst>
          </p:nvPr>
        </p:nvGraphicFramePr>
        <p:xfrm>
          <a:off x="165100" y="605366"/>
          <a:ext cx="11836401" cy="620498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lvl="0"/>
                      <a:r>
                        <a:rPr lang="en-GB" sz="1800" kern="1200">
                          <a:solidFill>
                            <a:schemeClr val="tx1"/>
                          </a:solidFill>
                          <a:effectLst/>
                          <a:latin typeface="+mn-lt"/>
                          <a:ea typeface="+mn-ea"/>
                          <a:cs typeface="+mn-cs"/>
                        </a:rPr>
                        <a:t>Write as a contraction:</a:t>
                      </a:r>
                    </a:p>
                    <a:p>
                      <a:pPr lvl="0"/>
                      <a:r>
                        <a:rPr lang="en-GB" sz="1800" b="1" i="1" kern="1200">
                          <a:solidFill>
                            <a:schemeClr val="tx1"/>
                          </a:solidFill>
                          <a:effectLst/>
                          <a:latin typeface="+mn-lt"/>
                          <a:ea typeface="+mn-ea"/>
                          <a:cs typeface="+mn-cs"/>
                        </a:rPr>
                        <a:t> </a:t>
                      </a:r>
                      <a:endParaRPr lang="en-GB" sz="1800" kern="1200">
                        <a:solidFill>
                          <a:schemeClr val="tx1"/>
                        </a:solidFill>
                        <a:effectLst/>
                        <a:latin typeface="+mn-lt"/>
                        <a:ea typeface="+mn-ea"/>
                        <a:cs typeface="+mn-cs"/>
                      </a:endParaRPr>
                    </a:p>
                    <a:p>
                      <a:pPr algn="ctr"/>
                      <a:r>
                        <a:rPr lang="en-GB" sz="1800" b="1" i="1" kern="1200">
                          <a:solidFill>
                            <a:schemeClr val="tx1"/>
                          </a:solidFill>
                          <a:effectLst/>
                          <a:latin typeface="+mn-lt"/>
                          <a:ea typeface="+mn-ea"/>
                          <a:cs typeface="+mn-cs"/>
                        </a:rPr>
                        <a:t>has not </a:t>
                      </a:r>
                    </a:p>
                    <a:p>
                      <a:pPr algn="ctr"/>
                      <a:endParaRPr lang="en-GB" sz="1800" b="1" i="1" kern="1200">
                        <a:solidFill>
                          <a:schemeClr val="tx1"/>
                        </a:solidFill>
                        <a:effectLst/>
                        <a:latin typeface="+mn-lt"/>
                        <a:ea typeface="+mn-ea"/>
                        <a:cs typeface="+mn-cs"/>
                      </a:endParaRPr>
                    </a:p>
                    <a:p>
                      <a:pPr algn="ctr"/>
                      <a:r>
                        <a:rPr lang="en-GB" sz="1800" b="1" i="1" kern="1200">
                          <a:solidFill>
                            <a:schemeClr val="tx1"/>
                          </a:solidFill>
                          <a:effectLst/>
                          <a:latin typeface="+mn-lt"/>
                          <a:ea typeface="+mn-ea"/>
                          <a:cs typeface="+mn-cs"/>
                        </a:rPr>
                        <a:t>________________</a:t>
                      </a:r>
                      <a:endParaRPr lang="en-GB" sz="2400"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Write</a:t>
                      </a:r>
                      <a:r>
                        <a:rPr lang="en-GB" sz="1600" baseline="0"/>
                        <a:t> a description of your plans for half-term using two simple, one compound and one complex sentence: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Diabolical</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400" i="1" kern="1200">
                          <a:solidFill>
                            <a:schemeClr val="tx1"/>
                          </a:solidFill>
                          <a:effectLst/>
                          <a:latin typeface="+mn-lt"/>
                          <a:ea typeface="+mn-ea"/>
                          <a:cs typeface="+mn-cs"/>
                        </a:rPr>
                        <a:t>Throughout the ages, humanity has been perpetually dogged, damaged, destroyed by something that, despite its tide of detriment, is willingly – sometimes enthusiastically – pursued in the name of happiness. That thing, the thing that seems somehow to both tether us together and tear us apart, is love. </a:t>
                      </a:r>
                    </a:p>
                    <a:p>
                      <a:r>
                        <a:rPr lang="en-GB" sz="1800" kern="1200" baseline="0">
                          <a:solidFill>
                            <a:schemeClr val="tx1"/>
                          </a:solidFill>
                          <a:effectLst/>
                          <a:latin typeface="+mn-lt"/>
                          <a:ea typeface="+mn-ea"/>
                          <a:cs typeface="+mn-cs"/>
                        </a:rPr>
                        <a:t>What does the writer suggest about love</a:t>
                      </a:r>
                      <a:r>
                        <a:rPr lang="en-GB" sz="1600" baseline="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The sun played peek-a-boo with the clouds</a:t>
                      </a:r>
                      <a:endParaRPr lang="en-GB" sz="160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Think</a:t>
                      </a:r>
                      <a:r>
                        <a:rPr lang="en-GB" sz="1600" b="0" i="0" baseline="0"/>
                        <a:t> of better synonyms for the word </a:t>
                      </a:r>
                      <a:r>
                        <a:rPr lang="en-GB" sz="1600" b="1" i="1" baseline="0"/>
                        <a:t>angry</a:t>
                      </a:r>
                      <a:r>
                        <a:rPr lang="en-GB" sz="1600" b="0" i="0" baseline="0"/>
                        <a:t>:</a:t>
                      </a:r>
                      <a:endParaRPr lang="en-GB" sz="1600" b="0" i="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2.6</a:t>
            </a:r>
          </a:p>
        </p:txBody>
      </p:sp>
      <p:pic>
        <p:nvPicPr>
          <p:cNvPr id="2" name="Picture 1"/>
          <p:cNvPicPr>
            <a:picLocks noChangeAspect="1"/>
          </p:cNvPicPr>
          <p:nvPr/>
        </p:nvPicPr>
        <p:blipFill>
          <a:blip r:embed="rId2"/>
          <a:stretch>
            <a:fillRect/>
          </a:stretch>
        </p:blipFill>
        <p:spPr>
          <a:xfrm>
            <a:off x="9481039" y="4448175"/>
            <a:ext cx="1295400" cy="1314450"/>
          </a:xfrm>
          <a:prstGeom prst="rect">
            <a:avLst/>
          </a:prstGeom>
        </p:spPr>
      </p:pic>
    </p:spTree>
    <p:extLst>
      <p:ext uri="{BB962C8B-B14F-4D97-AF65-F5344CB8AC3E}">
        <p14:creationId xmlns:p14="http://schemas.microsoft.com/office/powerpoint/2010/main" val="2294025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2.6</a:t>
            </a:r>
            <a:r>
              <a:rPr lang="en-GB" dirty="0"/>
              <a:t>    Revising the curriculum </a:t>
            </a:r>
            <a:endParaRPr lang="en-US"/>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2671736794"/>
              </p:ext>
            </p:extLst>
          </p:nvPr>
        </p:nvGraphicFramePr>
        <p:xfrm>
          <a:off x="179477" y="533479"/>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400" b="0" i="0" u="none" strike="noStrike" baseline="0" noProof="0" dirty="0">
                          <a:latin typeface="Calibri"/>
                        </a:rPr>
                        <a:t>When you studied Women's Writing, you learned the following words. What do they mean? (Use Page 77 of your KB)</a:t>
                      </a:r>
                      <a:endParaRPr lang="en-GB" sz="1400" b="0" i="0" baseline="0"/>
                    </a:p>
                  </a:txBody>
                  <a:tcPr/>
                </a:tc>
                <a:tc>
                  <a:txBody>
                    <a:bodyPr/>
                    <a:lstStyle/>
                    <a:p>
                      <a:pPr marL="0" marR="0" lvl="0" indent="0" algn="l">
                        <a:lnSpc>
                          <a:spcPct val="100000"/>
                        </a:lnSpc>
                        <a:spcBef>
                          <a:spcPts val="0"/>
                        </a:spcBef>
                        <a:spcAft>
                          <a:spcPts val="0"/>
                        </a:spcAft>
                        <a:buNone/>
                      </a:pPr>
                      <a:r>
                        <a:rPr lang="en-GB" sz="1400" b="0" i="0" u="none" strike="noStrike" noProof="0" dirty="0">
                          <a:latin typeface="Calibri"/>
                        </a:rPr>
                        <a:t>When you studied Women's Writing, you learned the words from the previous task. Choose two words and explain how they link to a character or characters from 'The Lie Tree' so far (page 27 of your KB).</a:t>
                      </a:r>
                      <a:endParaRPr lang="en-US" sz="1400"/>
                    </a:p>
                    <a:p>
                      <a:pPr marL="0" marR="0" lvl="0" indent="0" algn="l">
                        <a:lnSpc>
                          <a:spcPct val="100000"/>
                        </a:lnSpc>
                        <a:spcBef>
                          <a:spcPts val="0"/>
                        </a:spcBef>
                        <a:spcAft>
                          <a:spcPts val="0"/>
                        </a:spcAft>
                        <a:buNone/>
                      </a:pPr>
                      <a:endParaRPr lang="en-GB" sz="1400" b="0" i="0" u="none" strike="noStrike" noProof="0" dirty="0">
                        <a:latin typeface="Calibri"/>
                      </a:endParaRPr>
                    </a:p>
                    <a:p>
                      <a:pPr marL="0" marR="0" lvl="0" indent="0" algn="l">
                        <a:lnSpc>
                          <a:spcPct val="100000"/>
                        </a:lnSpc>
                        <a:spcBef>
                          <a:spcPts val="0"/>
                        </a:spcBef>
                        <a:spcAft>
                          <a:spcPts val="0"/>
                        </a:spcAft>
                        <a:buNone/>
                      </a:pPr>
                      <a:r>
                        <a:rPr lang="en-GB" sz="1400" b="0" i="0" u="none" strike="noStrike" noProof="0" dirty="0">
                          <a:latin typeface="Calibri"/>
                        </a:rPr>
                        <a:t>Word: ___________________________</a:t>
                      </a:r>
                      <a:endParaRPr lang="en-US" sz="1400" b="0" i="0" u="none" strike="noStrike" noProof="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___________________________________________________________________________________________________________________________________________________________________________________________________</a:t>
                      </a:r>
                      <a:endParaRPr lang="en-US" sz="1600" b="0" i="0" u="none" strike="noStrike" noProof="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400" b="0" i="0" u="none" strike="noStrike" noProof="0" dirty="0">
                          <a:latin typeface="Calibri"/>
                        </a:rPr>
                        <a:t>Word: ___________________________</a:t>
                      </a:r>
                      <a:endParaRPr lang="en-US" sz="1400" b="0" i="0" u="none" strike="noStrike" noProof="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a:lnSpc>
                          <a:spcPct val="100000"/>
                        </a:lnSpc>
                        <a:spcBef>
                          <a:spcPts val="0"/>
                        </a:spcBef>
                        <a:spcAft>
                          <a:spcPts val="0"/>
                        </a:spcAft>
                        <a:buNone/>
                      </a:pPr>
                      <a:r>
                        <a:rPr lang="en-GB" sz="1400" b="0" i="0" u="none" strike="noStrike" noProof="0" dirty="0">
                          <a:latin typeface="Calibri"/>
                        </a:rPr>
                        <a:t>During your study of Grammar, you learned about semi-colons. Using the definition below and your knowledge book (p.3), try creating 3 of your own sentences using semi-colons.</a:t>
                      </a:r>
                      <a:endParaRPr lang="en-US" dirty="0"/>
                    </a:p>
                  </a:txBody>
                  <a:tcPr/>
                </a:tc>
                <a:extLst>
                  <a:ext uri="{0D108BD9-81ED-4DB2-BD59-A6C34878D82A}">
                    <a16:rowId xmlns:a16="http://schemas.microsoft.com/office/drawing/2014/main" val="3075240843"/>
                  </a:ext>
                </a:extLst>
              </a:tr>
            </a:tbl>
          </a:graphicData>
        </a:graphic>
      </p:graphicFrame>
      <p:sp>
        <p:nvSpPr>
          <p:cNvPr id="9" name="TextBox 8">
            <a:extLst>
              <a:ext uri="{FF2B5EF4-FFF2-40B4-BE49-F238E27FC236}">
                <a16:creationId xmlns:a16="http://schemas.microsoft.com/office/drawing/2014/main" id="{06846A74-208A-A017-133B-C9DB5B6D8066}"/>
              </a:ext>
            </a:extLst>
          </p:cNvPr>
          <p:cNvSpPr txBox="1"/>
          <p:nvPr/>
        </p:nvSpPr>
        <p:spPr>
          <a:xfrm>
            <a:off x="9066362" y="1920815"/>
            <a:ext cx="274320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latin typeface="Arial"/>
                <a:cs typeface="Arial"/>
              </a:rPr>
              <a:t>A </a:t>
            </a:r>
            <a:r>
              <a:rPr lang="en-US" sz="1200" b="1" dirty="0">
                <a:latin typeface="Arial"/>
                <a:cs typeface="Arial"/>
              </a:rPr>
              <a:t>semi-colon</a:t>
            </a:r>
            <a:r>
              <a:rPr lang="en-US" sz="1200" dirty="0">
                <a:latin typeface="Arial"/>
                <a:cs typeface="Arial"/>
              </a:rPr>
              <a:t> can be used between two closely related independent clauses, provided they are not already joined by a coordinating conjunction.</a:t>
            </a:r>
            <a:endParaRPr lang="en-US" sz="1600" dirty="0"/>
          </a:p>
        </p:txBody>
      </p:sp>
      <p:graphicFrame>
        <p:nvGraphicFramePr>
          <p:cNvPr id="5" name="Table 4">
            <a:extLst>
              <a:ext uri="{FF2B5EF4-FFF2-40B4-BE49-F238E27FC236}">
                <a16:creationId xmlns:a16="http://schemas.microsoft.com/office/drawing/2014/main" id="{90D7A8E2-BFB2-630A-385F-0EEC0F0E1423}"/>
              </a:ext>
            </a:extLst>
          </p:cNvPr>
          <p:cNvGraphicFramePr>
            <a:graphicFrameLocks noGrp="1"/>
          </p:cNvGraphicFramePr>
          <p:nvPr>
            <p:extLst>
              <p:ext uri="{D42A27DB-BD31-4B8C-83A1-F6EECF244321}">
                <p14:modId xmlns:p14="http://schemas.microsoft.com/office/powerpoint/2010/main" val="3841640054"/>
              </p:ext>
            </p:extLst>
          </p:nvPr>
        </p:nvGraphicFramePr>
        <p:xfrm>
          <a:off x="442451" y="1523999"/>
          <a:ext cx="3478631" cy="4610487"/>
        </p:xfrm>
        <a:graphic>
          <a:graphicData uri="http://schemas.openxmlformats.org/drawingml/2006/table">
            <a:tbl>
              <a:tblPr firstRow="1" bandRow="1">
                <a:tableStyleId>{9D7B26C5-4107-4FEC-AEDC-1716B250A1EF}</a:tableStyleId>
              </a:tblPr>
              <a:tblGrid>
                <a:gridCol w="1388806">
                  <a:extLst>
                    <a:ext uri="{9D8B030D-6E8A-4147-A177-3AD203B41FA5}">
                      <a16:colId xmlns:a16="http://schemas.microsoft.com/office/drawing/2014/main" val="3879918304"/>
                    </a:ext>
                  </a:extLst>
                </a:gridCol>
                <a:gridCol w="2089825">
                  <a:extLst>
                    <a:ext uri="{9D8B030D-6E8A-4147-A177-3AD203B41FA5}">
                      <a16:colId xmlns:a16="http://schemas.microsoft.com/office/drawing/2014/main" val="2430497635"/>
                    </a:ext>
                  </a:extLst>
                </a:gridCol>
              </a:tblGrid>
              <a:tr h="741453">
                <a:tc>
                  <a:txBody>
                    <a:bodyPr/>
                    <a:lstStyle/>
                    <a:p>
                      <a:pPr lvl="0">
                        <a:buNone/>
                      </a:pPr>
                      <a:r>
                        <a:rPr lang="en-GB" sz="1400" dirty="0">
                          <a:effectLst/>
                        </a:rPr>
                        <a:t>Word</a:t>
                      </a:r>
                    </a:p>
                  </a:txBody>
                  <a:tcPr/>
                </a:tc>
                <a:tc>
                  <a:txBody>
                    <a:bodyPr/>
                    <a:lstStyle/>
                    <a:p>
                      <a:pPr lvl="0">
                        <a:buNone/>
                      </a:pPr>
                      <a:r>
                        <a:rPr lang="en-GB" sz="1400" dirty="0">
                          <a:effectLst/>
                        </a:rPr>
                        <a:t>Definition</a:t>
                      </a:r>
                    </a:p>
                  </a:txBody>
                  <a:tcPr/>
                </a:tc>
                <a:extLst>
                  <a:ext uri="{0D108BD9-81ED-4DB2-BD59-A6C34878D82A}">
                    <a16:rowId xmlns:a16="http://schemas.microsoft.com/office/drawing/2014/main" val="4214790274"/>
                  </a:ext>
                </a:extLst>
              </a:tr>
              <a:tr h="741453">
                <a:tc>
                  <a:txBody>
                    <a:bodyPr/>
                    <a:lstStyle/>
                    <a:p>
                      <a:pPr rtl="0" fontAlgn="base"/>
                      <a:r>
                        <a:rPr lang="en-GB" sz="1400" dirty="0">
                          <a:effectLst/>
                        </a:rPr>
                        <a:t>Misogyny​​</a:t>
                      </a:r>
                    </a:p>
                  </a:txBody>
                  <a:tcPr/>
                </a:tc>
                <a:tc>
                  <a:txBody>
                    <a:bodyPr/>
                    <a:lstStyle/>
                    <a:p>
                      <a:pPr rtl="0" fontAlgn="base"/>
                      <a:endParaRPr lang="en-GB" sz="1400" dirty="0">
                        <a:effectLst/>
                      </a:endParaRPr>
                    </a:p>
                  </a:txBody>
                  <a:tcPr/>
                </a:tc>
                <a:extLst>
                  <a:ext uri="{0D108BD9-81ED-4DB2-BD59-A6C34878D82A}">
                    <a16:rowId xmlns:a16="http://schemas.microsoft.com/office/drawing/2014/main" val="2507544335"/>
                  </a:ext>
                </a:extLst>
              </a:tr>
              <a:tr h="795376">
                <a:tc>
                  <a:txBody>
                    <a:bodyPr/>
                    <a:lstStyle/>
                    <a:p>
                      <a:pPr rtl="0" fontAlgn="base"/>
                      <a:r>
                        <a:rPr lang="en-GB" sz="1400" dirty="0">
                          <a:effectLst/>
                        </a:rPr>
                        <a:t>Patriarchy​​</a:t>
                      </a:r>
                    </a:p>
                  </a:txBody>
                  <a:tcPr/>
                </a:tc>
                <a:tc>
                  <a:txBody>
                    <a:bodyPr/>
                    <a:lstStyle/>
                    <a:p>
                      <a:pPr rtl="0" fontAlgn="base"/>
                      <a:endParaRPr lang="en-GB" sz="1400" dirty="0">
                        <a:effectLst/>
                      </a:endParaRPr>
                    </a:p>
                  </a:txBody>
                  <a:tcPr/>
                </a:tc>
                <a:extLst>
                  <a:ext uri="{0D108BD9-81ED-4DB2-BD59-A6C34878D82A}">
                    <a16:rowId xmlns:a16="http://schemas.microsoft.com/office/drawing/2014/main" val="1640959188"/>
                  </a:ext>
                </a:extLst>
              </a:tr>
              <a:tr h="795376">
                <a:tc>
                  <a:txBody>
                    <a:bodyPr/>
                    <a:lstStyle/>
                    <a:p>
                      <a:pPr rtl="0" fontAlgn="base"/>
                      <a:r>
                        <a:rPr lang="en-GB" sz="1400" dirty="0">
                          <a:effectLst/>
                        </a:rPr>
                        <a:t>Prejudice​​</a:t>
                      </a:r>
                    </a:p>
                  </a:txBody>
                  <a:tcPr/>
                </a:tc>
                <a:tc>
                  <a:txBody>
                    <a:bodyPr/>
                    <a:lstStyle/>
                    <a:p>
                      <a:pPr rtl="0" fontAlgn="base"/>
                      <a:endParaRPr lang="en-GB" sz="1400" dirty="0">
                        <a:effectLst/>
                      </a:endParaRPr>
                    </a:p>
                  </a:txBody>
                  <a:tcPr/>
                </a:tc>
                <a:extLst>
                  <a:ext uri="{0D108BD9-81ED-4DB2-BD59-A6C34878D82A}">
                    <a16:rowId xmlns:a16="http://schemas.microsoft.com/office/drawing/2014/main" val="1500677162"/>
                  </a:ext>
                </a:extLst>
              </a:tr>
              <a:tr h="795376">
                <a:tc>
                  <a:txBody>
                    <a:bodyPr/>
                    <a:lstStyle/>
                    <a:p>
                      <a:pPr rtl="0" fontAlgn="base"/>
                      <a:r>
                        <a:rPr lang="en-GB" sz="1400" dirty="0">
                          <a:effectLst/>
                        </a:rPr>
                        <a:t>Society’s norms​​</a:t>
                      </a:r>
                    </a:p>
                  </a:txBody>
                  <a:tcPr/>
                </a:tc>
                <a:tc>
                  <a:txBody>
                    <a:bodyPr/>
                    <a:lstStyle/>
                    <a:p>
                      <a:pPr rtl="0" fontAlgn="base"/>
                      <a:endParaRPr lang="en-GB" sz="1400" dirty="0">
                        <a:effectLst/>
                      </a:endParaRPr>
                    </a:p>
                  </a:txBody>
                  <a:tcPr/>
                </a:tc>
                <a:extLst>
                  <a:ext uri="{0D108BD9-81ED-4DB2-BD59-A6C34878D82A}">
                    <a16:rowId xmlns:a16="http://schemas.microsoft.com/office/drawing/2014/main" val="3855838341"/>
                  </a:ext>
                </a:extLst>
              </a:tr>
              <a:tr h="741453">
                <a:tc>
                  <a:txBody>
                    <a:bodyPr/>
                    <a:lstStyle/>
                    <a:p>
                      <a:pPr rtl="0" fontAlgn="base"/>
                      <a:r>
                        <a:rPr lang="en-GB" sz="1400" dirty="0">
                          <a:effectLst/>
                        </a:rPr>
                        <a:t>Suffrage​​</a:t>
                      </a:r>
                    </a:p>
                  </a:txBody>
                  <a:tcPr/>
                </a:tc>
                <a:tc>
                  <a:txBody>
                    <a:bodyPr/>
                    <a:lstStyle/>
                    <a:p>
                      <a:pPr rtl="0" fontAlgn="base"/>
                      <a:endParaRPr lang="en-GB" sz="1400" dirty="0">
                        <a:effectLst/>
                      </a:endParaRPr>
                    </a:p>
                  </a:txBody>
                  <a:tcPr/>
                </a:tc>
                <a:extLst>
                  <a:ext uri="{0D108BD9-81ED-4DB2-BD59-A6C34878D82A}">
                    <a16:rowId xmlns:a16="http://schemas.microsoft.com/office/drawing/2014/main" val="3906588804"/>
                  </a:ext>
                </a:extLst>
              </a:tr>
            </a:tbl>
          </a:graphicData>
        </a:graphic>
      </p:graphicFrame>
      <p:pic>
        <p:nvPicPr>
          <p:cNvPr id="6" name="Picture 9" descr="Icon&#10;&#10;Description automatically generated">
            <a:extLst>
              <a:ext uri="{FF2B5EF4-FFF2-40B4-BE49-F238E27FC236}">
                <a16:creationId xmlns:a16="http://schemas.microsoft.com/office/drawing/2014/main" id="{2211D710-CC1C-F29D-642C-643C4177EAFA}"/>
              </a:ext>
            </a:extLst>
          </p:cNvPr>
          <p:cNvPicPr>
            <a:picLocks noChangeAspect="1"/>
          </p:cNvPicPr>
          <p:nvPr/>
        </p:nvPicPr>
        <p:blipFill>
          <a:blip r:embed="rId2"/>
          <a:stretch>
            <a:fillRect/>
          </a:stretch>
        </p:blipFill>
        <p:spPr>
          <a:xfrm>
            <a:off x="8221304" y="1983044"/>
            <a:ext cx="726973" cy="630494"/>
          </a:xfrm>
          <a:prstGeom prst="rect">
            <a:avLst/>
          </a:prstGeom>
        </p:spPr>
      </p:pic>
      <p:sp>
        <p:nvSpPr>
          <p:cNvPr id="11" name="Rounded Rectangle 4">
            <a:extLst>
              <a:ext uri="{FF2B5EF4-FFF2-40B4-BE49-F238E27FC236}">
                <a16:creationId xmlns:a16="http://schemas.microsoft.com/office/drawing/2014/main" id="{A82625BF-EBAD-7B34-536D-D028A4D906DA}"/>
              </a:ext>
            </a:extLst>
          </p:cNvPr>
          <p:cNvSpPr/>
          <p:nvPr/>
        </p:nvSpPr>
        <p:spPr>
          <a:xfrm>
            <a:off x="8198016" y="3280079"/>
            <a:ext cx="3597640" cy="3205468"/>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defRPr/>
            </a:pPr>
            <a:r>
              <a:rPr lang="en-GB" sz="1400" b="1" dirty="0">
                <a:solidFill>
                  <a:schemeClr val="tx1"/>
                </a:solidFill>
                <a:latin typeface="Arial"/>
                <a:ea typeface="+mn-lt"/>
                <a:cs typeface="Arial"/>
              </a:rPr>
              <a:t>Miss </a:t>
            </a:r>
            <a:r>
              <a:rPr lang="en-GB" sz="1400" b="1" dirty="0" err="1">
                <a:solidFill>
                  <a:schemeClr val="tx1"/>
                </a:solidFill>
                <a:latin typeface="Arial"/>
                <a:ea typeface="+mn-lt"/>
                <a:cs typeface="Arial"/>
              </a:rPr>
              <a:t>Kureczko</a:t>
            </a:r>
            <a:r>
              <a:rPr lang="en-GB" sz="1400" b="1" dirty="0">
                <a:solidFill>
                  <a:schemeClr val="tx1"/>
                </a:solidFill>
                <a:latin typeface="Arial"/>
                <a:ea typeface="+mn-lt"/>
                <a:cs typeface="Arial"/>
              </a:rPr>
              <a:t> was busy; she wouldn't even </a:t>
            </a:r>
            <a:r>
              <a:rPr lang="en-GB" sz="1400" b="1" dirty="0">
                <a:latin typeface="Arial"/>
                <a:ea typeface="+mn-lt"/>
                <a:cs typeface="Arial"/>
              </a:rPr>
              <a:t>answer the phone.</a:t>
            </a:r>
            <a:endParaRPr lang="en-US" dirty="0"/>
          </a:p>
          <a:p>
            <a:pPr defTabSz="742950">
              <a:lnSpc>
                <a:spcPct val="150000"/>
              </a:lnSpc>
              <a:defRPr/>
            </a:pPr>
            <a:r>
              <a:rPr lang="en-GB" sz="1200" b="1" dirty="0">
                <a:solidFill>
                  <a:schemeClr val="tx1"/>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dirty="0">
                <a:latin typeface="Arial"/>
                <a:cs typeface="Arial"/>
              </a:rPr>
              <a:t>______________</a:t>
            </a:r>
          </a:p>
        </p:txBody>
      </p:sp>
    </p:spTree>
    <p:extLst>
      <p:ext uri="{BB962C8B-B14F-4D97-AF65-F5344CB8AC3E}">
        <p14:creationId xmlns:p14="http://schemas.microsoft.com/office/powerpoint/2010/main" val="3857926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384764437"/>
              </p:ext>
            </p:extLst>
          </p:nvPr>
        </p:nvGraphicFramePr>
        <p:xfrm>
          <a:off x="165100" y="605366"/>
          <a:ext cx="11836401" cy="62964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kern="1200" dirty="0">
                          <a:solidFill>
                            <a:schemeClr val="tx1"/>
                          </a:solidFill>
                          <a:effectLst/>
                          <a:latin typeface="+mn-lt"/>
                          <a:ea typeface="+mn-ea"/>
                          <a:cs typeface="+mn-cs"/>
                        </a:rPr>
                        <a:t>Probably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i="1" kern="120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1" i="1" kern="1200">
                        <a:solidFill>
                          <a:schemeClr val="tx1"/>
                        </a:solidFill>
                        <a:effectLst/>
                        <a:latin typeface="+mn-lt"/>
                        <a:ea typeface="+mn-ea"/>
                        <a:cs typeface="+mn-cs"/>
                      </a:endParaRPr>
                    </a:p>
                    <a:p>
                      <a:pPr marL="0" marR="0" lvl="0" indent="0" algn="ctr" rtl="0" eaLnBrk="1" fontAlgn="auto" latinLnBrk="0" hangingPunct="1">
                        <a:lnSpc>
                          <a:spcPct val="100000"/>
                        </a:lnSpc>
                        <a:spcBef>
                          <a:spcPts val="0"/>
                        </a:spcBef>
                        <a:spcAft>
                          <a:spcPts val="0"/>
                        </a:spcAft>
                        <a:buClrTx/>
                        <a:buSzTx/>
                        <a:buFontTx/>
                        <a:buNone/>
                      </a:pPr>
                      <a:r>
                        <a:rPr lang="en-GB" sz="1800" b="1" i="1" kern="1200" dirty="0" err="1">
                          <a:solidFill>
                            <a:schemeClr val="tx1"/>
                          </a:solidFill>
                          <a:effectLst/>
                          <a:latin typeface="+mn-lt"/>
                          <a:ea typeface="+mn-ea"/>
                          <a:cs typeface="+mn-cs"/>
                        </a:rPr>
                        <a:t>Probly</a:t>
                      </a:r>
                      <a:r>
                        <a:rPr lang="en-GB" sz="1800" b="1" i="1" kern="1200" dirty="0">
                          <a:solidFill>
                            <a:schemeClr val="tx1"/>
                          </a:solidFill>
                          <a:effectLst/>
                          <a:latin typeface="+mn-lt"/>
                          <a:ea typeface="+mn-ea"/>
                          <a:cs typeface="+mn-cs"/>
                        </a:rPr>
                        <a:t> </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Add in all of the missing punctuation: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0" i="1" kern="1200" dirty="0">
                          <a:solidFill>
                            <a:schemeClr val="tx1"/>
                          </a:solidFill>
                          <a:effectLst/>
                          <a:latin typeface="+mn-lt"/>
                          <a:ea typeface="+mn-ea"/>
                          <a:cs typeface="+mn-cs"/>
                        </a:rPr>
                        <a:t>my favourite fruits are apples and bananas miss</a:t>
                      </a:r>
                      <a:r>
                        <a:rPr lang="en-GB" sz="2000" b="0" i="1" kern="1200" baseline="0" dirty="0">
                          <a:solidFill>
                            <a:schemeClr val="tx1"/>
                          </a:solidFill>
                          <a:effectLst/>
                          <a:latin typeface="+mn-lt"/>
                          <a:ea typeface="+mn-ea"/>
                          <a:cs typeface="+mn-cs"/>
                        </a:rPr>
                        <a:t> </a:t>
                      </a:r>
                      <a:r>
                        <a:rPr lang="en-GB" sz="2000" b="0" i="1" kern="1200" baseline="0" dirty="0" err="1">
                          <a:solidFill>
                            <a:schemeClr val="tx1"/>
                          </a:solidFill>
                          <a:effectLst/>
                          <a:latin typeface="+mn-lt"/>
                          <a:ea typeface="+mn-ea"/>
                          <a:cs typeface="+mn-cs"/>
                        </a:rPr>
                        <a:t>kelly</a:t>
                      </a:r>
                      <a:r>
                        <a:rPr lang="en-GB" sz="2000" b="0" i="1" kern="1200" baseline="0" dirty="0">
                          <a:solidFill>
                            <a:schemeClr val="tx1"/>
                          </a:solidFill>
                          <a:effectLst/>
                          <a:latin typeface="+mn-lt"/>
                          <a:ea typeface="+mn-ea"/>
                          <a:cs typeface="+mn-cs"/>
                        </a:rPr>
                        <a:t> only likes chocolate</a:t>
                      </a:r>
                      <a:endParaRPr lang="en-GB" sz="18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dirty="0"/>
                        <a:t>Absence</a:t>
                      </a:r>
                    </a:p>
                    <a:p>
                      <a:endParaRPr lang="en-GB" sz="1600"/>
                    </a:p>
                    <a:p>
                      <a:r>
                        <a:rPr lang="en-GB" sz="1600" dirty="0"/>
                        <a:t>Type of word _______</a:t>
                      </a:r>
                    </a:p>
                    <a:p>
                      <a:endParaRPr lang="en-GB" sz="1600"/>
                    </a:p>
                    <a:p>
                      <a:r>
                        <a:rPr lang="en-GB" sz="1600" dirty="0"/>
                        <a:t>Definition</a:t>
                      </a:r>
                      <a:r>
                        <a:rPr lang="en-GB" sz="1600" baseline="0" dirty="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dirty="0"/>
                        <a:t>4.</a:t>
                      </a:r>
                      <a:r>
                        <a:rPr lang="en-GB" sz="1600" b="1" baseline="0" dirty="0"/>
                        <a:t> Reading Comprehension.</a:t>
                      </a:r>
                      <a:r>
                        <a:rPr lang="en-GB" sz="1800" b="0" i="0" kern="1200" dirty="0">
                          <a:solidFill>
                            <a:schemeClr val="tx1"/>
                          </a:solidFill>
                          <a:effectLst/>
                          <a:latin typeface="+mn-lt"/>
                          <a:ea typeface="+mn-ea"/>
                          <a:cs typeface="+mn-cs"/>
                        </a:rPr>
                        <a:t> </a:t>
                      </a:r>
                      <a:endParaRPr lang="en-GB" sz="1800" b="0" i="0" kern="120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birds had been driven down into this corner the day before by some shooting-party; and while those that had dropped dead under the shot, or had died before nightfall, had been searched for and carried off, many badly wounded birds had escaped and hidden themselves away, or risen among the thick boughs, where they had maintained their position till they grew weaker with loss of blood in the night-time, when they had fallen one by one as she had heard them</a:t>
                      </a:r>
                      <a:r>
                        <a:rPr lang="en-GB" sz="1200" b="0" i="0" kern="1200" dirty="0">
                          <a:solidFill>
                            <a:schemeClr val="tx1"/>
                          </a:solidFill>
                          <a:effectLst/>
                          <a:latin typeface="+mn-lt"/>
                          <a:ea typeface="+mn-ea"/>
                          <a:cs typeface="+mn-cs"/>
                        </a:rPr>
                        <a:t>.</a:t>
                      </a:r>
                      <a:endParaRPr lang="en-GB" sz="1200" b="1" baseline="0" dirty="0"/>
                    </a:p>
                    <a:p>
                      <a:r>
                        <a:rPr lang="en-GB" sz="1400" b="1" baseline="0" dirty="0"/>
                        <a:t>What can you infer about the birds from this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600" kern="1200" dirty="0">
                          <a:solidFill>
                            <a:schemeClr val="tx1"/>
                          </a:solidFill>
                          <a:effectLst/>
                          <a:latin typeface="+mn-lt"/>
                          <a:ea typeface="+mn-ea"/>
                          <a:cs typeface="+mn-cs"/>
                        </a:rPr>
                        <a:t>The snow stung my face, numbed my toes, and clung to my eyelashes with determination. </a:t>
                      </a:r>
                    </a:p>
                    <a:p>
                      <a:endParaRPr lang="en-GB" sz="1600" baseline="0"/>
                    </a:p>
                    <a:p>
                      <a:r>
                        <a:rPr lang="en-GB" sz="1600" baseline="0" dirty="0"/>
                        <a:t>What is this technique? ____________</a:t>
                      </a:r>
                    </a:p>
                    <a:p>
                      <a:endParaRPr lang="en-GB" sz="1600" baseline="0"/>
                    </a:p>
                    <a:p>
                      <a:r>
                        <a:rPr lang="en-GB" sz="1600" baseline="0" dirty="0"/>
                        <a:t>Challenge: what is the effect? 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Complete the connections</a:t>
                      </a:r>
                      <a:r>
                        <a:rPr lang="en-GB" sz="1600" baseline="0" dirty="0"/>
                        <a:t> map.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rtl="0" eaLnBrk="1" fontAlgn="auto" latinLnBrk="0" hangingPunct="1">
                        <a:lnSpc>
                          <a:spcPct val="100000"/>
                        </a:lnSpc>
                        <a:spcBef>
                          <a:spcPts val="0"/>
                        </a:spcBef>
                        <a:spcAft>
                          <a:spcPts val="0"/>
                        </a:spcAft>
                        <a:buClrTx/>
                        <a:buSzTx/>
                        <a:buFontTx/>
                        <a:buNone/>
                      </a:pPr>
                      <a:r>
                        <a:rPr lang="en-GB" sz="1800" baseline="0" dirty="0"/>
                        <a:t>ISOLATION        SCIENCE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aseline="0"/>
                    </a:p>
                    <a:p>
                      <a:pPr marL="0" marR="0" lvl="0" indent="0" algn="ctr" rtl="0" eaLnBrk="1" fontAlgn="auto" latinLnBrk="0" hangingPunct="1">
                        <a:lnSpc>
                          <a:spcPct val="100000"/>
                        </a:lnSpc>
                        <a:spcBef>
                          <a:spcPts val="0"/>
                        </a:spcBef>
                        <a:spcAft>
                          <a:spcPts val="0"/>
                        </a:spcAft>
                        <a:buClrTx/>
                        <a:buSzTx/>
                        <a:buFontTx/>
                        <a:buNone/>
                      </a:pPr>
                      <a:r>
                        <a:rPr lang="en-GB" sz="1800" baseline="0" dirty="0"/>
                        <a:t>DANGER                             GOTHIC</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aseline="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baseline="0"/>
                    </a:p>
                    <a:p>
                      <a:pPr marL="0" marR="0" lvl="0" indent="0" algn="ctr" rtl="0" eaLnBrk="1" fontAlgn="auto" latinLnBrk="0" hangingPunct="1">
                        <a:lnSpc>
                          <a:spcPct val="100000"/>
                        </a:lnSpc>
                        <a:spcBef>
                          <a:spcPts val="0"/>
                        </a:spcBef>
                        <a:spcAft>
                          <a:spcPts val="0"/>
                        </a:spcAft>
                        <a:buClrTx/>
                        <a:buSzTx/>
                        <a:buFontTx/>
                        <a:buNone/>
                      </a:pPr>
                      <a:r>
                        <a:rPr lang="en-GB" sz="1800" baseline="0" dirty="0"/>
                        <a:t>WOMEN             FAMILY</a:t>
                      </a:r>
                    </a:p>
                    <a:p>
                      <a:pPr marL="0" marR="0" lvl="0" indent="0" algn="ctr" defTabSz="914400" rtl="0" eaLnBrk="1" fontAlgn="auto" latinLnBrk="0" hangingPunct="1">
                        <a:lnSpc>
                          <a:spcPct val="100000"/>
                        </a:lnSpc>
                        <a:spcBef>
                          <a:spcPts val="0"/>
                        </a:spcBef>
                        <a:spcAft>
                          <a:spcPts val="0"/>
                        </a:spcAft>
                        <a:buClrTx/>
                        <a:buSzTx/>
                        <a:buFontTx/>
                        <a:buNone/>
                        <a:tabLst/>
                        <a:defRPr/>
                      </a:pPr>
                      <a:br>
                        <a:rPr lang="en-GB" altLang="en-US" sz="1600" dirty="0"/>
                      </a:br>
                      <a:endParaRPr lang="en-GB" sz="1200" b="1" i="1" dirty="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2.7</a:t>
            </a:r>
          </a:p>
        </p:txBody>
      </p:sp>
    </p:spTree>
    <p:extLst>
      <p:ext uri="{BB962C8B-B14F-4D97-AF65-F5344CB8AC3E}">
        <p14:creationId xmlns:p14="http://schemas.microsoft.com/office/powerpoint/2010/main" val="272084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2.7</a:t>
            </a:r>
            <a:r>
              <a:rPr lang="en-GB" dirty="0"/>
              <a:t>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2938130315"/>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400" b="0" i="0" u="none" strike="noStrike" baseline="0" noProof="0" dirty="0">
                          <a:latin typeface="Calibri"/>
                        </a:rPr>
                        <a:t>When you studied texts in the Shakespeare unit, you learned the following concepts:</a:t>
                      </a:r>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Choose two concepts and explain how they link to The Lie Tree.</a:t>
                      </a:r>
                      <a:endParaRPr lang="en-US" sz="1400" b="0" i="0" u="none" strike="noStrike" baseline="0" noProof="0" dirty="0">
                        <a:latin typeface="Calibri"/>
                      </a:endParaRPr>
                    </a:p>
                    <a:p>
                      <a:pPr marL="0" marR="0" lvl="0" indent="0" algn="l">
                        <a:lnSpc>
                          <a:spcPct val="100000"/>
                        </a:lnSpc>
                        <a:spcBef>
                          <a:spcPts val="0"/>
                        </a:spcBef>
                        <a:spcAft>
                          <a:spcPts val="0"/>
                        </a:spcAft>
                        <a:buNone/>
                      </a:pPr>
                      <a:r>
                        <a:rPr lang="en-GB" sz="1400" b="0" i="0" u="none" strike="noStrike" baseline="0" noProof="0" dirty="0">
                          <a:latin typeface="Calibri"/>
                        </a:rPr>
                        <a:t>Concept: </a:t>
                      </a:r>
                      <a:endParaRPr lang="en-US"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__________________________________________</a:t>
                      </a:r>
                      <a:endParaRPr lang="en-US"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Link: ______________________________________________________________________________________________________________________________</a:t>
                      </a:r>
                      <a:endParaRPr lang="en-US" sz="1400" b="0" i="0" u="none" strike="noStrike" baseline="0" noProof="0"/>
                    </a:p>
                    <a:p>
                      <a:pPr marL="0" marR="0" lvl="0" indent="0" algn="l">
                        <a:lnSpc>
                          <a:spcPct val="100000"/>
                        </a:lnSpc>
                        <a:spcBef>
                          <a:spcPts val="0"/>
                        </a:spcBef>
                        <a:spcAft>
                          <a:spcPts val="0"/>
                        </a:spcAft>
                        <a:buNone/>
                      </a:pPr>
                      <a:r>
                        <a:rPr lang="en-GB" sz="1400" b="0" i="0" u="none" strike="noStrike" baseline="0" noProof="0" dirty="0">
                          <a:latin typeface="Calibri"/>
                        </a:rPr>
                        <a:t>Concept: </a:t>
                      </a:r>
                      <a:endParaRPr lang="en-GB"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__________________________________________</a:t>
                      </a:r>
                      <a:endParaRPr lang="en-GB"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Link: ______________________________________________________________________________________________________________________________</a:t>
                      </a:r>
                      <a:endParaRPr lang="en-GB" dirty="0"/>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a:rPr>
                        <a:t>When you were learning </a:t>
                      </a:r>
                      <a:r>
                        <a:rPr lang="en-GB" sz="1400" dirty="0" err="1">
                          <a:latin typeface="Arial"/>
                        </a:rPr>
                        <a:t>Privare</a:t>
                      </a:r>
                      <a:r>
                        <a:rPr lang="en-GB" sz="1400" dirty="0">
                          <a:latin typeface="Arial"/>
                        </a:rPr>
                        <a:t> Peaceful, you learned the following words. What do they mean? (Use Page 71 of your KB)</a:t>
                      </a:r>
                      <a:endParaRPr lang="en-GB" sz="1400" b="0" i="0" u="none" strike="noStrike" noProof="0" dirty="0">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a:rPr>
                        <a:t>During your study of Grammar, you learned about apostrophes. Using the definition below and your knowledge book (p.3), try creating 3 of your own sentences using apostrophes for possession.</a:t>
                      </a:r>
                    </a:p>
                    <a:p>
                      <a:pPr marL="0" marR="0" lvl="0" indent="0" algn="l">
                        <a:lnSpc>
                          <a:spcPct val="100000"/>
                        </a:lnSpc>
                        <a:spcBef>
                          <a:spcPts val="0"/>
                        </a:spcBef>
                        <a:spcAft>
                          <a:spcPts val="0"/>
                        </a:spcAft>
                        <a:buClrTx/>
                        <a:buSzTx/>
                        <a:buFontTx/>
                        <a:buNone/>
                      </a:pPr>
                      <a:endParaRPr lang="en-GB" sz="1400">
                        <a:latin typeface="Arial"/>
                      </a:endParaRPr>
                    </a:p>
                    <a:p>
                      <a:pPr marL="0" marR="0" lvl="0" indent="0" algn="l">
                        <a:lnSpc>
                          <a:spcPct val="100000"/>
                        </a:lnSpc>
                        <a:spcBef>
                          <a:spcPts val="0"/>
                        </a:spcBef>
                        <a:spcAft>
                          <a:spcPts val="0"/>
                        </a:spcAft>
                        <a:buClrTx/>
                        <a:buSzTx/>
                        <a:buFontTx/>
                        <a:buNone/>
                      </a:pPr>
                      <a:endParaRPr lang="en-GB" sz="1400">
                        <a:latin typeface="Arial"/>
                      </a:endParaRPr>
                    </a:p>
                  </a:txBody>
                  <a:tcPr/>
                </a:tc>
                <a:extLst>
                  <a:ext uri="{0D108BD9-81ED-4DB2-BD59-A6C34878D82A}">
                    <a16:rowId xmlns:a16="http://schemas.microsoft.com/office/drawing/2014/main" val="3075240843"/>
                  </a:ext>
                </a:extLst>
              </a:tr>
            </a:tbl>
          </a:graphicData>
        </a:graphic>
      </p:graphicFrame>
      <p:sp>
        <p:nvSpPr>
          <p:cNvPr id="5" name="Rounded Rectangle 4">
            <a:extLst>
              <a:ext uri="{FF2B5EF4-FFF2-40B4-BE49-F238E27FC236}">
                <a16:creationId xmlns:a16="http://schemas.microsoft.com/office/drawing/2014/main" id="{BF520226-19D3-5B35-CEC9-6A068A7FBAAD}"/>
              </a:ext>
            </a:extLst>
          </p:cNvPr>
          <p:cNvSpPr/>
          <p:nvPr/>
        </p:nvSpPr>
        <p:spPr>
          <a:xfrm>
            <a:off x="9008219" y="1827967"/>
            <a:ext cx="2934019" cy="1336413"/>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lnSpc>
                <a:spcPct val="150000"/>
              </a:lnSpc>
              <a:defRPr/>
            </a:pPr>
            <a:r>
              <a:rPr lang="en-US" sz="1200" dirty="0">
                <a:solidFill>
                  <a:srgbClr val="000000"/>
                </a:solidFill>
                <a:latin typeface="Arial"/>
                <a:cs typeface="Arial"/>
              </a:rPr>
              <a:t>An apostrophe is used to indicate </a:t>
            </a:r>
            <a:r>
              <a:rPr lang="en-US" sz="1200" b="1" dirty="0">
                <a:solidFill>
                  <a:srgbClr val="000000"/>
                </a:solidFill>
                <a:latin typeface="Arial"/>
                <a:cs typeface="Arial"/>
              </a:rPr>
              <a:t>possession </a:t>
            </a:r>
            <a:r>
              <a:rPr lang="en-US" sz="1200" dirty="0">
                <a:solidFill>
                  <a:srgbClr val="000000"/>
                </a:solidFill>
                <a:latin typeface="Arial"/>
                <a:cs typeface="Arial"/>
              </a:rPr>
              <a:t>- </a:t>
            </a:r>
            <a:r>
              <a:rPr lang="en-GB" sz="1200" dirty="0">
                <a:solidFill>
                  <a:schemeClr val="tx1"/>
                </a:solidFill>
                <a:latin typeface="Arial"/>
                <a:cs typeface="Arial"/>
              </a:rPr>
              <a:t>Using an apostrophe + s ('s) shows that one person/thing owns or is a member of something.</a:t>
            </a:r>
            <a:endParaRPr lang="en-US" sz="1200" dirty="0">
              <a:solidFill>
                <a:schemeClr val="tx1"/>
              </a:solidFill>
              <a:latin typeface="Arial"/>
              <a:cs typeface="Arial"/>
            </a:endParaRPr>
          </a:p>
        </p:txBody>
      </p:sp>
      <p:sp>
        <p:nvSpPr>
          <p:cNvPr id="7" name="Rounded Rectangle 4">
            <a:extLst>
              <a:ext uri="{FF2B5EF4-FFF2-40B4-BE49-F238E27FC236}">
                <a16:creationId xmlns:a16="http://schemas.microsoft.com/office/drawing/2014/main" id="{90D8DCAB-3FB9-1760-A4EE-C748C355C652}"/>
              </a:ext>
            </a:extLst>
          </p:cNvPr>
          <p:cNvSpPr/>
          <p:nvPr/>
        </p:nvSpPr>
        <p:spPr>
          <a:xfrm>
            <a:off x="8198016" y="3280079"/>
            <a:ext cx="3597640" cy="3205468"/>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lnSpc>
                <a:spcPct val="150000"/>
              </a:lnSpc>
              <a:defRPr/>
            </a:pPr>
            <a:r>
              <a:rPr lang="en-GB" sz="1200" b="1" dirty="0">
                <a:solidFill>
                  <a:schemeClr val="tx1"/>
                </a:solidFill>
                <a:latin typeface="Arial"/>
                <a:ea typeface="+mn-lt"/>
                <a:cs typeface="Arial"/>
              </a:rPr>
              <a:t>Recce's ballet class was in the centre of town.</a:t>
            </a:r>
            <a:endParaRPr lang="en-US" sz="1200" b="1" dirty="0">
              <a:solidFill>
                <a:schemeClr val="tx1"/>
              </a:solidFill>
              <a:ea typeface="+mn-lt"/>
              <a:cs typeface="+mn-lt"/>
            </a:endParaRPr>
          </a:p>
          <a:p>
            <a:pPr defTabSz="742950">
              <a:lnSpc>
                <a:spcPct val="150000"/>
              </a:lnSpc>
              <a:defRPr/>
            </a:pPr>
            <a:r>
              <a:rPr lang="en-GB" sz="1200" b="1" dirty="0">
                <a:solidFill>
                  <a:schemeClr val="tx1"/>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dirty="0">
                <a:latin typeface="Arial"/>
                <a:cs typeface="Arial"/>
              </a:rPr>
              <a:t>______________</a:t>
            </a:r>
          </a:p>
        </p:txBody>
      </p:sp>
      <p:pic>
        <p:nvPicPr>
          <p:cNvPr id="8" name="Picture 8" descr="Diagram&#10;&#10;Description automatically generated">
            <a:extLst>
              <a:ext uri="{FF2B5EF4-FFF2-40B4-BE49-F238E27FC236}">
                <a16:creationId xmlns:a16="http://schemas.microsoft.com/office/drawing/2014/main" id="{63C0356E-7728-8E41-F046-E89DA1E466E9}"/>
              </a:ext>
            </a:extLst>
          </p:cNvPr>
          <p:cNvPicPr>
            <a:picLocks noChangeAspect="1"/>
          </p:cNvPicPr>
          <p:nvPr/>
        </p:nvPicPr>
        <p:blipFill>
          <a:blip r:embed="rId2"/>
          <a:stretch>
            <a:fillRect/>
          </a:stretch>
        </p:blipFill>
        <p:spPr>
          <a:xfrm>
            <a:off x="865239" y="1129587"/>
            <a:ext cx="2460523" cy="2558635"/>
          </a:xfrm>
          <a:prstGeom prst="rect">
            <a:avLst/>
          </a:prstGeom>
        </p:spPr>
      </p:pic>
      <p:graphicFrame>
        <p:nvGraphicFramePr>
          <p:cNvPr id="10" name="Table 9">
            <a:extLst>
              <a:ext uri="{FF2B5EF4-FFF2-40B4-BE49-F238E27FC236}">
                <a16:creationId xmlns:a16="http://schemas.microsoft.com/office/drawing/2014/main" id="{2288EDB3-0F44-2009-49BA-B6DF9B847CD6}"/>
              </a:ext>
            </a:extLst>
          </p:cNvPr>
          <p:cNvGraphicFramePr>
            <a:graphicFrameLocks noGrp="1"/>
          </p:cNvGraphicFramePr>
          <p:nvPr>
            <p:extLst>
              <p:ext uri="{D42A27DB-BD31-4B8C-83A1-F6EECF244321}">
                <p14:modId xmlns:p14="http://schemas.microsoft.com/office/powerpoint/2010/main" val="3500160409"/>
              </p:ext>
            </p:extLst>
          </p:nvPr>
        </p:nvGraphicFramePr>
        <p:xfrm>
          <a:off x="4272691" y="1818069"/>
          <a:ext cx="3548250" cy="4509148"/>
        </p:xfrm>
        <a:graphic>
          <a:graphicData uri="http://schemas.openxmlformats.org/drawingml/2006/table">
            <a:tbl>
              <a:tblPr firstRow="1" bandRow="1">
                <a:tableStyleId>{9D7B26C5-4107-4FEC-AEDC-1716B250A1EF}</a:tableStyleId>
              </a:tblPr>
              <a:tblGrid>
                <a:gridCol w="974483">
                  <a:extLst>
                    <a:ext uri="{9D8B030D-6E8A-4147-A177-3AD203B41FA5}">
                      <a16:colId xmlns:a16="http://schemas.microsoft.com/office/drawing/2014/main" val="1873422955"/>
                    </a:ext>
                  </a:extLst>
                </a:gridCol>
                <a:gridCol w="2573767">
                  <a:extLst>
                    <a:ext uri="{9D8B030D-6E8A-4147-A177-3AD203B41FA5}">
                      <a16:colId xmlns:a16="http://schemas.microsoft.com/office/drawing/2014/main" val="1875192609"/>
                    </a:ext>
                  </a:extLst>
                </a:gridCol>
              </a:tblGrid>
              <a:tr h="536404">
                <a:tc>
                  <a:txBody>
                    <a:bodyPr/>
                    <a:lstStyle/>
                    <a:p>
                      <a:pPr rtl="0" fontAlgn="base"/>
                      <a:r>
                        <a:rPr lang="en-GB" sz="1400" dirty="0">
                          <a:effectLst/>
                        </a:rPr>
                        <a:t>WORD​</a:t>
                      </a:r>
                      <a:endParaRPr lang="en-GB" sz="1400">
                        <a:effectLst/>
                      </a:endParaRPr>
                    </a:p>
                  </a:txBody>
                  <a:tcPr/>
                </a:tc>
                <a:tc>
                  <a:txBody>
                    <a:bodyPr/>
                    <a:lstStyle/>
                    <a:p>
                      <a:pPr rtl="0" fontAlgn="base"/>
                      <a:r>
                        <a:rPr lang="en-GB" sz="1400" dirty="0">
                          <a:effectLst/>
                        </a:rPr>
                        <a:t>DEFINITION​</a:t>
                      </a:r>
                      <a:endParaRPr lang="en-GB" sz="1400">
                        <a:effectLst/>
                      </a:endParaRPr>
                    </a:p>
                  </a:txBody>
                  <a:tcPr/>
                </a:tc>
                <a:extLst>
                  <a:ext uri="{0D108BD9-81ED-4DB2-BD59-A6C34878D82A}">
                    <a16:rowId xmlns:a16="http://schemas.microsoft.com/office/drawing/2014/main" val="26923547"/>
                  </a:ext>
                </a:extLst>
              </a:tr>
              <a:tr h="905182">
                <a:tc>
                  <a:txBody>
                    <a:bodyPr/>
                    <a:lstStyle/>
                    <a:p>
                      <a:pPr rtl="0" fontAlgn="base"/>
                      <a:r>
                        <a:rPr lang="en-US" sz="1400" dirty="0">
                          <a:effectLst/>
                        </a:rPr>
                        <a:t>Alliance​</a:t>
                      </a:r>
                    </a:p>
                  </a:txBody>
                  <a:tcPr/>
                </a:tc>
                <a:tc>
                  <a:txBody>
                    <a:bodyPr/>
                    <a:lstStyle/>
                    <a:p>
                      <a:pPr rtl="0" fontAlgn="base"/>
                      <a:endParaRPr lang="en-GB" sz="1400" dirty="0">
                        <a:effectLst/>
                      </a:endParaRPr>
                    </a:p>
                  </a:txBody>
                  <a:tcPr/>
                </a:tc>
                <a:extLst>
                  <a:ext uri="{0D108BD9-81ED-4DB2-BD59-A6C34878D82A}">
                    <a16:rowId xmlns:a16="http://schemas.microsoft.com/office/drawing/2014/main" val="2804087923"/>
                  </a:ext>
                </a:extLst>
              </a:tr>
              <a:tr h="972233">
                <a:tc>
                  <a:txBody>
                    <a:bodyPr/>
                    <a:lstStyle/>
                    <a:p>
                      <a:pPr rtl="0" fontAlgn="base"/>
                      <a:r>
                        <a:rPr lang="en-GB" sz="1400" dirty="0">
                          <a:effectLst/>
                        </a:rPr>
                        <a:t>Conflict​</a:t>
                      </a:r>
                    </a:p>
                  </a:txBody>
                  <a:tcPr/>
                </a:tc>
                <a:tc>
                  <a:txBody>
                    <a:bodyPr/>
                    <a:lstStyle/>
                    <a:p>
                      <a:pPr rtl="0" fontAlgn="base"/>
                      <a:endParaRPr lang="en-GB" sz="1400" dirty="0">
                        <a:effectLst/>
                      </a:endParaRPr>
                    </a:p>
                  </a:txBody>
                  <a:tcPr/>
                </a:tc>
                <a:extLst>
                  <a:ext uri="{0D108BD9-81ED-4DB2-BD59-A6C34878D82A}">
                    <a16:rowId xmlns:a16="http://schemas.microsoft.com/office/drawing/2014/main" val="104038252"/>
                  </a:ext>
                </a:extLst>
              </a:tr>
              <a:tr h="1056045">
                <a:tc>
                  <a:txBody>
                    <a:bodyPr/>
                    <a:lstStyle/>
                    <a:p>
                      <a:pPr rtl="0" fontAlgn="base"/>
                      <a:r>
                        <a:rPr lang="en-GB" sz="1400" dirty="0">
                          <a:effectLst/>
                        </a:rPr>
                        <a:t>Cowardice​</a:t>
                      </a:r>
                    </a:p>
                  </a:txBody>
                  <a:tcPr/>
                </a:tc>
                <a:tc>
                  <a:txBody>
                    <a:bodyPr/>
                    <a:lstStyle/>
                    <a:p>
                      <a:pPr rtl="0" fontAlgn="base"/>
                      <a:endParaRPr lang="en-GB" sz="1400" dirty="0">
                        <a:effectLst/>
                      </a:endParaRPr>
                    </a:p>
                  </a:txBody>
                  <a:tcPr/>
                </a:tc>
                <a:extLst>
                  <a:ext uri="{0D108BD9-81ED-4DB2-BD59-A6C34878D82A}">
                    <a16:rowId xmlns:a16="http://schemas.microsoft.com/office/drawing/2014/main" val="124486530"/>
                  </a:ext>
                </a:extLst>
              </a:tr>
              <a:tr h="1039284">
                <a:tc>
                  <a:txBody>
                    <a:bodyPr/>
                    <a:lstStyle/>
                    <a:p>
                      <a:pPr rtl="0" fontAlgn="base"/>
                      <a:r>
                        <a:rPr lang="en-US" sz="1400" dirty="0">
                          <a:effectLst/>
                        </a:rPr>
                        <a:t>Justice​</a:t>
                      </a:r>
                    </a:p>
                  </a:txBody>
                  <a:tcPr/>
                </a:tc>
                <a:tc>
                  <a:txBody>
                    <a:bodyPr/>
                    <a:lstStyle/>
                    <a:p>
                      <a:pPr rtl="0" fontAlgn="base"/>
                      <a:endParaRPr lang="en-GB" sz="1400" dirty="0">
                        <a:effectLst/>
                      </a:endParaRPr>
                    </a:p>
                  </a:txBody>
                  <a:tcPr/>
                </a:tc>
                <a:extLst>
                  <a:ext uri="{0D108BD9-81ED-4DB2-BD59-A6C34878D82A}">
                    <a16:rowId xmlns:a16="http://schemas.microsoft.com/office/drawing/2014/main" val="3117355013"/>
                  </a:ext>
                </a:extLst>
              </a:tr>
            </a:tbl>
          </a:graphicData>
        </a:graphic>
      </p:graphicFrame>
      <p:pic>
        <p:nvPicPr>
          <p:cNvPr id="11" name="Picture 11" descr="Icon&#10;&#10;Description automatically generated">
            <a:extLst>
              <a:ext uri="{FF2B5EF4-FFF2-40B4-BE49-F238E27FC236}">
                <a16:creationId xmlns:a16="http://schemas.microsoft.com/office/drawing/2014/main" id="{D5DE16B5-2B62-9F35-5444-878A3F3F1DD5}"/>
              </a:ext>
            </a:extLst>
          </p:cNvPr>
          <p:cNvPicPr>
            <a:picLocks noChangeAspect="1"/>
          </p:cNvPicPr>
          <p:nvPr/>
        </p:nvPicPr>
        <p:blipFill>
          <a:blip r:embed="rId3"/>
          <a:stretch>
            <a:fillRect/>
          </a:stretch>
        </p:blipFill>
        <p:spPr>
          <a:xfrm>
            <a:off x="8198414" y="2120235"/>
            <a:ext cx="809625" cy="847725"/>
          </a:xfrm>
          <a:prstGeom prst="rect">
            <a:avLst/>
          </a:prstGeom>
        </p:spPr>
      </p:pic>
    </p:spTree>
    <p:extLst>
      <p:ext uri="{BB962C8B-B14F-4D97-AF65-F5344CB8AC3E}">
        <p14:creationId xmlns:p14="http://schemas.microsoft.com/office/powerpoint/2010/main" val="4253912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73616960"/>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400" b="1"/>
                        <a:t>Noes</a:t>
                      </a:r>
                    </a:p>
                    <a:p>
                      <a:pPr algn="ctr"/>
                      <a:endParaRPr lang="en-GB" sz="2400" b="1"/>
                    </a:p>
                    <a:p>
                      <a:pPr algn="ctr"/>
                      <a:r>
                        <a:rPr lang="en-GB" sz="2400" b="1"/>
                        <a:t>Knows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Create</a:t>
                      </a:r>
                      <a:r>
                        <a:rPr lang="en-GB" sz="1600" baseline="0"/>
                        <a:t> two compound</a:t>
                      </a:r>
                      <a:r>
                        <a:rPr lang="en-GB" sz="160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a:t>Frank</a:t>
                      </a:r>
                      <a:r>
                        <a:rPr lang="en-GB" sz="1600" baseline="0"/>
                        <a:t> + so + bacon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Alice + but +cakes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Guilt</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400" i="1" kern="1200">
                          <a:solidFill>
                            <a:schemeClr val="tx1"/>
                          </a:solidFill>
                          <a:effectLst/>
                          <a:latin typeface="+mn-lt"/>
                          <a:ea typeface="+mn-ea"/>
                          <a:cs typeface="+mn-cs"/>
                        </a:rPr>
                        <a:t>She had occasionally caught glimpses of these men in girlhood, looking over hedges, or peeping through bushes, and pointing their guns, strangely accoutred, a bloodthirsty light in their eyes. She had been told that, rough and brutal as they seemed just then, they were not like this all the year round, but were, in fact, quite civil persons save during certain weeks of autumn and winter</a:t>
                      </a:r>
                      <a:endParaRPr lang="en-GB" sz="1400" b="0" i="1" kern="1200" baseline="0">
                        <a:solidFill>
                          <a:schemeClr val="tx1"/>
                        </a:solidFill>
                        <a:effectLst/>
                        <a:latin typeface="+mn-lt"/>
                        <a:ea typeface="+mn-ea"/>
                        <a:cs typeface="+mn-cs"/>
                      </a:endParaRPr>
                    </a:p>
                    <a:p>
                      <a:pPr algn="l"/>
                      <a:r>
                        <a:rPr lang="en-GB" sz="1600" b="1" i="0" kern="1200" baseline="0">
                          <a:solidFill>
                            <a:schemeClr val="tx1"/>
                          </a:solidFill>
                          <a:effectLst/>
                          <a:latin typeface="+mn-lt"/>
                          <a:ea typeface="+mn-ea"/>
                          <a:cs typeface="+mn-cs"/>
                        </a:rPr>
                        <a:t>What does this passage about men?</a:t>
                      </a:r>
                      <a:endParaRPr lang="en-GB" sz="1400" b="1" i="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20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The sound of the traffic seemed muffled by the thick blanket of pelting snow</a:t>
                      </a:r>
                      <a:endParaRPr lang="en-GB" sz="160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2.8</a:t>
            </a:r>
          </a:p>
        </p:txBody>
      </p:sp>
    </p:spTree>
    <p:extLst>
      <p:ext uri="{BB962C8B-B14F-4D97-AF65-F5344CB8AC3E}">
        <p14:creationId xmlns:p14="http://schemas.microsoft.com/office/powerpoint/2010/main" val="280597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cs typeface="Calibri"/>
              </a:rPr>
              <a:t>How to complete the homework grids (Tasks 1-3)</a:t>
            </a:r>
          </a:p>
        </p:txBody>
      </p:sp>
      <p:graphicFrame>
        <p:nvGraphicFramePr>
          <p:cNvPr id="5" name="Table 4"/>
          <p:cNvGraphicFramePr>
            <a:graphicFrameLocks noGrp="1"/>
          </p:cNvGraphicFramePr>
          <p:nvPr>
            <p:extLst>
              <p:ext uri="{D42A27DB-BD31-4B8C-83A1-F6EECF244321}">
                <p14:modId xmlns:p14="http://schemas.microsoft.com/office/powerpoint/2010/main" val="4242056289"/>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Pupils will see two words: one spelled correctly, the other is a common way of misspelling it. They should circle or highlight the </a:t>
                      </a:r>
                      <a:r>
                        <a:rPr lang="en-GB" sz="1600" b="1"/>
                        <a:t>correct</a:t>
                      </a:r>
                      <a:r>
                        <a:rPr lang="en-GB" sz="1600"/>
                        <a:t> spelling. </a:t>
                      </a:r>
                      <a:endParaRPr lang="en-GB"/>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baseline="0"/>
                    </a:p>
                    <a:p>
                      <a:pPr defTabSz="914400">
                        <a:buClrTx/>
                        <a:buSzTx/>
                        <a:tabLst/>
                        <a:defRPr/>
                      </a:pP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rtl="0" eaLnBrk="1" fontAlgn="auto" latinLnBrk="0" hangingPunct="1">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This task will check pupils general knowledge of how to proof-read and correctly structure sentences. They might need to add missing capital letters and punctuation, or create sentences using key words. Tasks may also focus on securing grammatical terms.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rtl="0" eaLnBrk="1" fontAlgn="auto" latinLnBrk="0" hangingPunct="1">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endParaRPr lang="en-GB" sz="1600" baseline="0"/>
                    </a:p>
                    <a:p>
                      <a:pPr marL="0" marR="0" lvl="0" indent="0" algn="l">
                        <a:lnSpc>
                          <a:spcPct val="100000"/>
                        </a:lnSpc>
                        <a:spcBef>
                          <a:spcPts val="0"/>
                        </a:spcBef>
                        <a:spcAft>
                          <a:spcPts val="0"/>
                        </a:spcAft>
                        <a:buFontTx/>
                        <a:buNone/>
                      </a:pPr>
                      <a:r>
                        <a:rPr lang="en-GB" sz="1600" baseline="0"/>
                        <a:t>Pupils will be asked to find out the definition of a word. This word will be linked to the topic being studied in English. They can copy a definition from the dictionary or write it in their own words.</a:t>
                      </a:r>
                      <a:endParaRPr lang="en-GB"/>
                    </a:p>
                  </a:txBody>
                  <a:tcPr/>
                </a:tc>
                <a:extLst>
                  <a:ext uri="{0D108BD9-81ED-4DB2-BD59-A6C34878D82A}">
                    <a16:rowId xmlns:a16="http://schemas.microsoft.com/office/drawing/2014/main" val="3075240843"/>
                  </a:ext>
                </a:extLst>
              </a:tr>
              <a:tr h="3410608">
                <a:tc>
                  <a:txBody>
                    <a:bodyPr/>
                    <a:lstStyle/>
                    <a:p>
                      <a:r>
                        <a:rPr lang="en-GB" sz="1600" b="1" i="1" kern="1200">
                          <a:solidFill>
                            <a:schemeClr val="tx1"/>
                          </a:solidFill>
                          <a:effectLst/>
                          <a:latin typeface="+mn-lt"/>
                          <a:ea typeface="+mn-ea"/>
                          <a:cs typeface="+mn-cs"/>
                        </a:rPr>
                        <a:t>Example:</a:t>
                      </a:r>
                    </a:p>
                    <a:p>
                      <a:pPr lvl="0">
                        <a:buNone/>
                      </a:pPr>
                      <a:endParaRPr lang="en-GB" sz="1600" kern="1200">
                        <a:solidFill>
                          <a:schemeClr val="tx1"/>
                        </a:solidFill>
                        <a:effectLst/>
                        <a:latin typeface="+mn-lt"/>
                        <a:ea typeface="+mn-ea"/>
                        <a:cs typeface="+mn-cs"/>
                      </a:endParaRPr>
                    </a:p>
                    <a:p>
                      <a:pPr lvl="0">
                        <a:buNone/>
                      </a:pPr>
                      <a:endParaRPr lang="en-GB" sz="16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School</a:t>
                      </a:r>
                    </a:p>
                    <a:p>
                      <a:pPr lvl="0" algn="ctr">
                        <a:buNone/>
                      </a:pPr>
                      <a:endParaRPr lang="en-GB" sz="2000" kern="1200">
                        <a:solidFill>
                          <a:schemeClr val="tx1"/>
                        </a:solidFill>
                        <a:effectLst/>
                        <a:latin typeface="+mn-lt"/>
                        <a:ea typeface="+mn-ea"/>
                        <a:cs typeface="+mn-cs"/>
                      </a:endParaRPr>
                    </a:p>
                    <a:p>
                      <a:pPr lvl="0" algn="ctr">
                        <a:buNone/>
                      </a:pPr>
                      <a:endParaRPr lang="en-GB" sz="2000" kern="1200">
                        <a:solidFill>
                          <a:schemeClr val="tx1"/>
                        </a:solidFill>
                        <a:effectLst/>
                        <a:latin typeface="+mn-lt"/>
                        <a:ea typeface="+mn-ea"/>
                        <a:cs typeface="+mn-cs"/>
                      </a:endParaRPr>
                    </a:p>
                    <a:p>
                      <a:pPr lvl="0" algn="ctr">
                        <a:buNone/>
                      </a:pPr>
                      <a:r>
                        <a:rPr lang="en-GB" sz="2000" kern="1200">
                          <a:solidFill>
                            <a:schemeClr val="tx1"/>
                          </a:solidFill>
                          <a:effectLst/>
                          <a:latin typeface="+mn-lt"/>
                          <a:ea typeface="+mn-ea"/>
                          <a:cs typeface="+mn-cs"/>
                        </a:rPr>
                        <a:t>Skool</a:t>
                      </a:r>
                    </a:p>
                  </a:txBody>
                  <a:tcPr/>
                </a:tc>
                <a:tc>
                  <a:txBody>
                    <a:bodyPr/>
                    <a:lstStyle/>
                    <a:p>
                      <a:pPr marL="0" marR="0" lvl="0" indent="0" algn="l">
                        <a:lnSpc>
                          <a:spcPct val="100000"/>
                        </a:lnSpc>
                        <a:spcBef>
                          <a:spcPts val="0"/>
                        </a:spcBef>
                        <a:spcAft>
                          <a:spcPts val="0"/>
                        </a:spcAft>
                        <a:buNone/>
                      </a:pPr>
                      <a:r>
                        <a:rPr lang="en-GB" sz="1600" b="1" i="1" u="none" strike="noStrike" baseline="0" noProof="0">
                          <a:latin typeface="Calibri"/>
                        </a:rPr>
                        <a:t>Key terms:</a:t>
                      </a:r>
                      <a:endParaRPr lang="en-US" sz="1600" b="1" i="1"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complex sentence has a </a:t>
                      </a:r>
                      <a:r>
                        <a:rPr lang="en-GB" sz="1400" b="0" i="0" u="none" strike="noStrike" baseline="0" noProof="0">
                          <a:solidFill>
                            <a:srgbClr val="FF0000"/>
                          </a:solidFill>
                          <a:latin typeface="Calibri"/>
                        </a:rPr>
                        <a:t>major</a:t>
                      </a:r>
                      <a:r>
                        <a:rPr lang="en-GB" sz="1400" b="0" i="0" u="none" strike="noStrike" baseline="0" noProof="0">
                          <a:latin typeface="Calibri"/>
                        </a:rPr>
                        <a:t> and </a:t>
                      </a:r>
                      <a:r>
                        <a:rPr lang="en-GB" sz="1400" b="0" i="0" u="none" strike="noStrike" baseline="0" noProof="0">
                          <a:solidFill>
                            <a:srgbClr val="00B0F0"/>
                          </a:solidFill>
                          <a:latin typeface="Calibri"/>
                        </a:rPr>
                        <a:t>minor</a:t>
                      </a:r>
                      <a:r>
                        <a:rPr lang="en-GB" sz="1400" b="0" i="0" u="none" strike="noStrike" baseline="0" noProof="0">
                          <a:latin typeface="Calibri"/>
                        </a:rPr>
                        <a:t> clause or part. The </a:t>
                      </a:r>
                      <a:r>
                        <a:rPr lang="en-GB" sz="1400" b="0" i="0" u="none" strike="noStrike" baseline="0" noProof="0">
                          <a:solidFill>
                            <a:srgbClr val="00B0F0"/>
                          </a:solidFill>
                          <a:latin typeface="Calibri"/>
                        </a:rPr>
                        <a:t>minor </a:t>
                      </a:r>
                      <a:r>
                        <a:rPr lang="en-GB" sz="1400" b="0" i="0" u="none" strike="noStrike" baseline="0" noProof="0">
                          <a:latin typeface="Calibri"/>
                        </a:rPr>
                        <a:t>clause won't make sense without the </a:t>
                      </a:r>
                      <a:r>
                        <a:rPr lang="en-GB" sz="1400" b="0" i="0" u="none" strike="noStrike" baseline="0" noProof="0">
                          <a:solidFill>
                            <a:srgbClr val="FF0000"/>
                          </a:solidFill>
                          <a:latin typeface="Calibri"/>
                        </a:rPr>
                        <a:t>major</a:t>
                      </a:r>
                      <a:r>
                        <a:rPr lang="en-GB" sz="1400" b="0" i="0" u="none" strike="noStrike" baseline="0" noProof="0">
                          <a:latin typeface="Calibri"/>
                        </a:rPr>
                        <a:t> clause.</a:t>
                      </a:r>
                      <a:endParaRPr lang="en-US" sz="1400" b="0" i="0" u="none" strike="noStrike" baseline="0" noProof="0">
                        <a:latin typeface="Calibri"/>
                      </a:endParaRP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F0"/>
                          </a:solidFill>
                          <a:latin typeface="Calibri"/>
                        </a:rPr>
                        <a:t>Although it was raining,</a:t>
                      </a:r>
                      <a:r>
                        <a:rPr lang="en-GB" sz="1400" b="0" i="0" u="none" strike="noStrike" baseline="0" noProof="0">
                          <a:latin typeface="Calibri"/>
                        </a:rPr>
                        <a:t> </a:t>
                      </a:r>
                      <a:r>
                        <a:rPr lang="en-GB" sz="1400" b="0" i="0" u="none" strike="noStrike" baseline="0" noProof="0">
                          <a:solidFill>
                            <a:srgbClr val="FF0000"/>
                          </a:solidFill>
                          <a:latin typeface="Calibri"/>
                        </a:rPr>
                        <a:t>Laura didn't put her hood up.</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latin typeface="Calibri"/>
                        </a:rPr>
                        <a:t>A compound sentence is when </a:t>
                      </a:r>
                      <a:r>
                        <a:rPr lang="en-GB" sz="1400" b="0" i="0" u="none" strike="noStrike" baseline="0" noProof="0">
                          <a:solidFill>
                            <a:srgbClr val="00B050"/>
                          </a:solidFill>
                          <a:latin typeface="Calibri"/>
                        </a:rPr>
                        <a:t>two clauses</a:t>
                      </a:r>
                      <a:r>
                        <a:rPr lang="en-GB" sz="1400" b="0" i="0" u="none" strike="noStrike" baseline="0" noProof="0">
                          <a:latin typeface="Calibri"/>
                        </a:rPr>
                        <a:t> are joined by a </a:t>
                      </a:r>
                      <a:r>
                        <a:rPr lang="en-GB" sz="1400" b="0" i="0" u="none" strike="noStrike" baseline="0" noProof="0">
                          <a:solidFill>
                            <a:srgbClr val="7030A0"/>
                          </a:solidFill>
                          <a:latin typeface="Calibri"/>
                        </a:rPr>
                        <a:t>connective</a:t>
                      </a:r>
                      <a:r>
                        <a:rPr lang="en-GB" sz="1400" b="0" i="0" u="none" strike="noStrike" baseline="0" noProof="0">
                          <a:latin typeface="Calibri"/>
                        </a:rPr>
                        <a:t>. These do make sense on their own.</a:t>
                      </a:r>
                    </a:p>
                    <a:p>
                      <a:pPr marL="0" marR="0" lvl="0" indent="0" algn="l">
                        <a:lnSpc>
                          <a:spcPct val="100000"/>
                        </a:lnSpc>
                        <a:spcBef>
                          <a:spcPts val="0"/>
                        </a:spcBef>
                        <a:spcAft>
                          <a:spcPts val="0"/>
                        </a:spcAft>
                        <a:buNone/>
                      </a:pPr>
                      <a:endParaRPr lang="en-GB" sz="1400" b="0" i="0" u="none" strike="noStrike" baseline="0" noProof="0">
                        <a:latin typeface="Calibri"/>
                      </a:endParaRPr>
                    </a:p>
                    <a:p>
                      <a:pPr marL="0" marR="0" lvl="0" indent="0" algn="l">
                        <a:lnSpc>
                          <a:spcPct val="100000"/>
                        </a:lnSpc>
                        <a:spcBef>
                          <a:spcPts val="0"/>
                        </a:spcBef>
                        <a:spcAft>
                          <a:spcPts val="0"/>
                        </a:spcAft>
                        <a:buNone/>
                      </a:pPr>
                      <a:r>
                        <a:rPr lang="en-GB" sz="1400" b="0" i="0" u="none" strike="noStrike" baseline="0" noProof="0">
                          <a:solidFill>
                            <a:srgbClr val="00B050"/>
                          </a:solidFill>
                          <a:latin typeface="Calibri"/>
                        </a:rPr>
                        <a:t>Laura brought her umbrella</a:t>
                      </a:r>
                      <a:r>
                        <a:rPr lang="en-GB" sz="1400" b="0" i="0" u="none" strike="noStrike" baseline="0" noProof="0">
                          <a:latin typeface="Calibri"/>
                        </a:rPr>
                        <a:t> </a:t>
                      </a:r>
                      <a:r>
                        <a:rPr lang="en-GB" sz="1400" b="0" i="0" u="none" strike="noStrike" baseline="0" noProof="0">
                          <a:solidFill>
                            <a:srgbClr val="7030A0"/>
                          </a:solidFill>
                          <a:latin typeface="Calibri"/>
                        </a:rPr>
                        <a:t>so</a:t>
                      </a:r>
                      <a:r>
                        <a:rPr lang="en-GB" sz="1400" b="0" i="0" u="none" strike="noStrike" baseline="0" noProof="0">
                          <a:latin typeface="Calibri"/>
                        </a:rPr>
                        <a:t> </a:t>
                      </a:r>
                      <a:r>
                        <a:rPr lang="en-GB" sz="1400" b="0" i="0" u="none" strike="noStrike" baseline="0" noProof="0">
                          <a:solidFill>
                            <a:srgbClr val="00B050"/>
                          </a:solidFill>
                          <a:latin typeface="Calibri"/>
                        </a:rPr>
                        <a:t>she didn't need to wear her hood.</a:t>
                      </a:r>
                      <a:endParaRPr lang="en-GB" sz="1400">
                        <a:solidFill>
                          <a:srgbClr val="00B050"/>
                        </a:solidFill>
                      </a:endParaRPr>
                    </a:p>
                  </a:txBody>
                  <a:tcPr/>
                </a:tc>
                <a:tc>
                  <a:txBody>
                    <a:bodyPr/>
                    <a:lstStyle/>
                    <a:p>
                      <a:pPr defTabSz="914400">
                        <a:buClrTx/>
                        <a:buSzTx/>
                        <a:tabLst/>
                        <a:defRPr/>
                      </a:pPr>
                      <a:r>
                        <a:rPr lang="en-GB" sz="1600" b="1" i="1"/>
                        <a:t>Example:</a:t>
                      </a:r>
                    </a:p>
                    <a:p>
                      <a:pPr lvl="0">
                        <a:buNone/>
                      </a:pPr>
                      <a:endParaRPr lang="en-GB" sz="1600" b="1" i="1"/>
                    </a:p>
                    <a:p>
                      <a:pPr lvl="0">
                        <a:buNone/>
                      </a:pPr>
                      <a:r>
                        <a:rPr lang="en-GB" sz="1600" b="0" i="0"/>
                        <a:t>As you can see from the example below, pupils must state the word type as well as the </a:t>
                      </a:r>
                      <a:r>
                        <a:rPr lang="en-GB" sz="1600" b="0" i="0" err="1"/>
                        <a:t>defintion</a:t>
                      </a:r>
                      <a:r>
                        <a:rPr lang="en-GB" sz="1600" b="0" i="0"/>
                        <a:t>:</a:t>
                      </a:r>
                      <a:endParaRPr lang="en-GB" sz="1600" b="1" i="1"/>
                    </a:p>
                    <a:p>
                      <a:pPr lvl="0">
                        <a:buNone/>
                      </a:pPr>
                      <a:endParaRPr lang="en-GB" sz="1600" b="1" i="1"/>
                    </a:p>
                    <a:p>
                      <a:pPr lvl="0">
                        <a:buNone/>
                      </a:pPr>
                      <a:r>
                        <a:rPr lang="en-GB" sz="1600" b="1" i="1"/>
                        <a:t>Education </a:t>
                      </a:r>
                      <a:r>
                        <a:rPr lang="en-GB" sz="1600" b="0" i="0" u="sng">
                          <a:solidFill>
                            <a:schemeClr val="accent2"/>
                          </a:solidFill>
                        </a:rPr>
                        <a:t>noun</a:t>
                      </a:r>
                    </a:p>
                    <a:p>
                      <a:pPr lvl="0">
                        <a:buNone/>
                      </a:pPr>
                      <a:endParaRPr lang="en-GB" sz="1600" b="0" i="0" u="sng"/>
                    </a:p>
                    <a:p>
                      <a:pPr lvl="0">
                        <a:buNone/>
                      </a:pPr>
                      <a:r>
                        <a:rPr lang="en-GB" sz="1600" b="0" i="0" u="sng">
                          <a:solidFill>
                            <a:schemeClr val="accent2"/>
                          </a:solidFill>
                        </a:rPr>
                        <a:t>This means </a:t>
                      </a:r>
                      <a:r>
                        <a:rPr lang="en-GB" sz="1600" b="0" i="0" u="sng" strike="noStrike" noProof="0">
                          <a:solidFill>
                            <a:schemeClr val="accent2"/>
                          </a:solidFill>
                          <a:latin typeface="Calibri"/>
                        </a:rPr>
                        <a:t>the process of receiving or giving systematic instruction, especially at a school or university, in order to learn.</a:t>
                      </a:r>
                      <a:endParaRPr lang="en-GB" sz="1600" b="0" i="0" u="sng">
                        <a:solidFill>
                          <a:schemeClr val="accent2"/>
                        </a:solidFill>
                      </a:endParaRPr>
                    </a:p>
                  </a:txBody>
                  <a:tcPr/>
                </a:tc>
                <a:extLst>
                  <a:ext uri="{0D108BD9-81ED-4DB2-BD59-A6C34878D82A}">
                    <a16:rowId xmlns:a16="http://schemas.microsoft.com/office/drawing/2014/main" val="765756520"/>
                  </a:ext>
                </a:extLst>
              </a:tr>
            </a:tbl>
          </a:graphicData>
        </a:graphic>
      </p:graphicFrame>
      <p:sp>
        <p:nvSpPr>
          <p:cNvPr id="2" name="Oval 1">
            <a:extLst>
              <a:ext uri="{FF2B5EF4-FFF2-40B4-BE49-F238E27FC236}">
                <a16:creationId xmlns:a16="http://schemas.microsoft.com/office/drawing/2014/main" id="{794BE5E3-ECFF-4D0A-A26E-BC949AF28A41}"/>
              </a:ext>
            </a:extLst>
          </p:cNvPr>
          <p:cNvSpPr/>
          <p:nvPr/>
        </p:nvSpPr>
        <p:spPr>
          <a:xfrm>
            <a:off x="4410500" y="3743242"/>
            <a:ext cx="1440740" cy="545911"/>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CD385F62-90F3-4319-9972-833D781B66A3}"/>
              </a:ext>
            </a:extLst>
          </p:cNvPr>
          <p:cNvSpPr/>
          <p:nvPr/>
        </p:nvSpPr>
        <p:spPr>
          <a:xfrm>
            <a:off x="3567684"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Down 5">
            <a:extLst>
              <a:ext uri="{FF2B5EF4-FFF2-40B4-BE49-F238E27FC236}">
                <a16:creationId xmlns:a16="http://schemas.microsoft.com/office/drawing/2014/main" id="{811B12EC-77D3-429A-8B4C-02E14F68FDB3}"/>
              </a:ext>
            </a:extLst>
          </p:cNvPr>
          <p:cNvSpPr/>
          <p:nvPr/>
        </p:nvSpPr>
        <p:spPr>
          <a:xfrm>
            <a:off x="7492702" y="2954172"/>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Down 6">
            <a:extLst>
              <a:ext uri="{FF2B5EF4-FFF2-40B4-BE49-F238E27FC236}">
                <a16:creationId xmlns:a16="http://schemas.microsoft.com/office/drawing/2014/main" id="{47EFA480-B481-484C-B3BA-F560FC034C71}"/>
              </a:ext>
            </a:extLst>
          </p:cNvPr>
          <p:cNvSpPr/>
          <p:nvPr/>
        </p:nvSpPr>
        <p:spPr>
          <a:xfrm>
            <a:off x="11518363" y="2954173"/>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150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2.8</a:t>
            </a:r>
            <a:r>
              <a:rPr lang="en-GB" dirty="0"/>
              <a:t>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4169353203"/>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600" b="0" i="0" u="none" strike="noStrike" baseline="0" noProof="0" dirty="0">
                          <a:latin typeface="Calibri"/>
                        </a:rPr>
                        <a:t>When you studied texts in year 7 and the beginning of this year, you learned about these techniques. How are these techniques used in </a:t>
                      </a:r>
                      <a:r>
                        <a:rPr lang="en-GB" sz="1600" b="0" i="1" u="none" strike="noStrike" baseline="0" noProof="0" dirty="0">
                          <a:latin typeface="Calibri"/>
                        </a:rPr>
                        <a:t>The Lie Tree</a:t>
                      </a:r>
                      <a:r>
                        <a:rPr lang="en-GB" sz="1600" b="0" i="0" u="none" strike="noStrike" baseline="0" noProof="0" dirty="0">
                          <a:latin typeface="Calibri"/>
                        </a:rPr>
                        <a:t>?</a:t>
                      </a:r>
                    </a:p>
                  </a:txBody>
                  <a:tcPr/>
                </a:tc>
                <a:tc>
                  <a:txBody>
                    <a:bodyPr/>
                    <a:lstStyle/>
                    <a:p>
                      <a:pPr marL="0" marR="0" lvl="0" indent="0" algn="l">
                        <a:lnSpc>
                          <a:spcPct val="100000"/>
                        </a:lnSpc>
                        <a:spcBef>
                          <a:spcPts val="0"/>
                        </a:spcBef>
                        <a:spcAft>
                          <a:spcPts val="0"/>
                        </a:spcAft>
                        <a:buNone/>
                      </a:pPr>
                      <a:r>
                        <a:rPr lang="en-GB" sz="1600" b="0" i="0" u="none" strike="noStrike" noProof="0" dirty="0"/>
                        <a:t>When you were reading novels in Year 7, you studied narrative structures. In your own words, summarise what each stage of a story does (page 14 of your KB) </a:t>
                      </a:r>
                      <a:endParaRPr lang="en-US"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r>
                        <a:rPr lang="en-GB" sz="1600" b="0" i="0" u="none" strike="noStrike" noProof="0" dirty="0"/>
                        <a:t>Exposition: ___________________________</a:t>
                      </a:r>
                      <a:endParaRPr lang="en-US" sz="1600" b="0" i="0" u="none" strike="noStrike" noProof="0" dirty="0"/>
                    </a:p>
                    <a:p>
                      <a:pPr marL="0" marR="0" lvl="0" indent="0" algn="l">
                        <a:lnSpc>
                          <a:spcPct val="100000"/>
                        </a:lnSpc>
                        <a:spcBef>
                          <a:spcPts val="0"/>
                        </a:spcBef>
                        <a:spcAft>
                          <a:spcPts val="0"/>
                        </a:spcAft>
                        <a:buNone/>
                      </a:pPr>
                      <a:r>
                        <a:rPr lang="en-GB" sz="1600" b="0" i="0" u="none" strike="noStrike" noProof="0" dirty="0"/>
                        <a:t>_______________________________________________________________________________________________________________</a:t>
                      </a:r>
                      <a:endParaRPr lang="en-US"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r>
                        <a:rPr lang="en-GB" sz="1600" b="0" i="0" u="none" strike="noStrike" noProof="0" dirty="0"/>
                        <a:t>Climax: ______________________________</a:t>
                      </a:r>
                      <a:endParaRPr lang="en-US" sz="1600" b="0" i="0" u="none" strike="noStrike" noProof="0" dirty="0"/>
                    </a:p>
                    <a:p>
                      <a:pPr marL="0" marR="0" lvl="0" indent="0" algn="l">
                        <a:lnSpc>
                          <a:spcPct val="100000"/>
                        </a:lnSpc>
                        <a:spcBef>
                          <a:spcPts val="0"/>
                        </a:spcBef>
                        <a:spcAft>
                          <a:spcPts val="0"/>
                        </a:spcAft>
                        <a:buNone/>
                      </a:pPr>
                      <a:r>
                        <a:rPr lang="en-GB" sz="1600" b="0" i="0" u="none" strike="noStrike" noProof="0" dirty="0"/>
                        <a:t>_______________________________________________________________________________________________________________</a:t>
                      </a:r>
                      <a:endParaRPr lang="en-US"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r>
                        <a:rPr lang="en-GB" sz="1600" b="0" i="0" u="none" strike="noStrike" noProof="0" dirty="0"/>
                        <a:t>Resolution : _________________________</a:t>
                      </a:r>
                      <a:endParaRPr lang="en-US" sz="1600" b="0" i="0" u="none" strike="noStrike" noProof="0" dirty="0"/>
                    </a:p>
                    <a:p>
                      <a:pPr marL="0" marR="0" lvl="0" indent="0" algn="l">
                        <a:lnSpc>
                          <a:spcPct val="100000"/>
                        </a:lnSpc>
                        <a:spcBef>
                          <a:spcPts val="0"/>
                        </a:spcBef>
                        <a:spcAft>
                          <a:spcPts val="0"/>
                        </a:spcAft>
                        <a:buNone/>
                      </a:pPr>
                      <a:r>
                        <a:rPr lang="en-GB" sz="1600" b="0" i="0" u="none" strike="noStrike" noProof="0" dirty="0"/>
                        <a:t>_______________________________________________________________________________________________________________</a:t>
                      </a:r>
                      <a:endParaRPr lang="en-US"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latin typeface="Calibri"/>
                      </a:endParaRPr>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During your study of Grammar, you learned about ISPACE sentences. Using the definition below and your knowledge book (p.3), try creating 3 of your own ISP sentences.</a:t>
                      </a:r>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075240843"/>
                  </a:ext>
                </a:extLst>
              </a:tr>
            </a:tbl>
          </a:graphicData>
        </a:graphic>
      </p:graphicFrame>
      <p:graphicFrame>
        <p:nvGraphicFramePr>
          <p:cNvPr id="5" name="Table 4">
            <a:extLst>
              <a:ext uri="{FF2B5EF4-FFF2-40B4-BE49-F238E27FC236}">
                <a16:creationId xmlns:a16="http://schemas.microsoft.com/office/drawing/2014/main" id="{41D1A96E-18BF-347B-0E71-C060FBDD2873}"/>
              </a:ext>
            </a:extLst>
          </p:cNvPr>
          <p:cNvGraphicFramePr>
            <a:graphicFrameLocks noGrp="1"/>
          </p:cNvGraphicFramePr>
          <p:nvPr>
            <p:extLst>
              <p:ext uri="{D42A27DB-BD31-4B8C-83A1-F6EECF244321}">
                <p14:modId xmlns:p14="http://schemas.microsoft.com/office/powerpoint/2010/main" val="1476018343"/>
              </p:ext>
            </p:extLst>
          </p:nvPr>
        </p:nvGraphicFramePr>
        <p:xfrm>
          <a:off x="410530" y="1885335"/>
          <a:ext cx="3443658" cy="4360727"/>
        </p:xfrm>
        <a:graphic>
          <a:graphicData uri="http://schemas.openxmlformats.org/drawingml/2006/table">
            <a:tbl>
              <a:tblPr firstRow="1" bandRow="1">
                <a:tableStyleId>{9D7B26C5-4107-4FEC-AEDC-1716B250A1EF}</a:tableStyleId>
              </a:tblPr>
              <a:tblGrid>
                <a:gridCol w="1302774">
                  <a:extLst>
                    <a:ext uri="{9D8B030D-6E8A-4147-A177-3AD203B41FA5}">
                      <a16:colId xmlns:a16="http://schemas.microsoft.com/office/drawing/2014/main" val="1138232490"/>
                    </a:ext>
                  </a:extLst>
                </a:gridCol>
                <a:gridCol w="2140884">
                  <a:extLst>
                    <a:ext uri="{9D8B030D-6E8A-4147-A177-3AD203B41FA5}">
                      <a16:colId xmlns:a16="http://schemas.microsoft.com/office/drawing/2014/main" val="706329930"/>
                    </a:ext>
                  </a:extLst>
                </a:gridCol>
              </a:tblGrid>
              <a:tr h="1460151">
                <a:tc>
                  <a:txBody>
                    <a:bodyPr/>
                    <a:lstStyle/>
                    <a:p>
                      <a:pPr rtl="0" fontAlgn="base"/>
                      <a:r>
                        <a:rPr lang="en-GB" sz="1400" dirty="0">
                          <a:effectLst/>
                        </a:rPr>
                        <a:t>Pathetic fallacy​</a:t>
                      </a:r>
                    </a:p>
                  </a:txBody>
                  <a:tcPr/>
                </a:tc>
                <a:tc>
                  <a:txBody>
                    <a:bodyPr/>
                    <a:lstStyle/>
                    <a:p>
                      <a:pPr rtl="0" fontAlgn="base"/>
                      <a:endParaRPr lang="en-US" sz="1400" dirty="0">
                        <a:effectLst/>
                      </a:endParaRPr>
                    </a:p>
                  </a:txBody>
                  <a:tcPr/>
                </a:tc>
                <a:extLst>
                  <a:ext uri="{0D108BD9-81ED-4DB2-BD59-A6C34878D82A}">
                    <a16:rowId xmlns:a16="http://schemas.microsoft.com/office/drawing/2014/main" val="1393922443"/>
                  </a:ext>
                </a:extLst>
              </a:tr>
              <a:tr h="1440425">
                <a:tc>
                  <a:txBody>
                    <a:bodyPr/>
                    <a:lstStyle/>
                    <a:p>
                      <a:pPr rtl="0" fontAlgn="base"/>
                      <a:r>
                        <a:rPr lang="en-GB" sz="1400" b="1" dirty="0">
                          <a:effectLst/>
                        </a:rPr>
                        <a:t>Personification​</a:t>
                      </a:r>
                    </a:p>
                  </a:txBody>
                  <a:tcPr/>
                </a:tc>
                <a:tc>
                  <a:txBody>
                    <a:bodyPr/>
                    <a:lstStyle/>
                    <a:p>
                      <a:pPr rtl="0" fontAlgn="base"/>
                      <a:endParaRPr lang="en-GB" sz="1400" dirty="0">
                        <a:effectLst/>
                      </a:endParaRPr>
                    </a:p>
                  </a:txBody>
                  <a:tcPr/>
                </a:tc>
                <a:extLst>
                  <a:ext uri="{0D108BD9-81ED-4DB2-BD59-A6C34878D82A}">
                    <a16:rowId xmlns:a16="http://schemas.microsoft.com/office/drawing/2014/main" val="13964229"/>
                  </a:ext>
                </a:extLst>
              </a:tr>
              <a:tr h="1460151">
                <a:tc>
                  <a:txBody>
                    <a:bodyPr/>
                    <a:lstStyle/>
                    <a:p>
                      <a:pPr rtl="0" fontAlgn="base"/>
                      <a:r>
                        <a:rPr lang="en-GB" sz="1400" b="1" dirty="0">
                          <a:effectLst/>
                        </a:rPr>
                        <a:t>Simile​</a:t>
                      </a:r>
                    </a:p>
                  </a:txBody>
                  <a:tcPr/>
                </a:tc>
                <a:tc>
                  <a:txBody>
                    <a:bodyPr/>
                    <a:lstStyle/>
                    <a:p>
                      <a:pPr rtl="0" fontAlgn="base"/>
                      <a:endParaRPr lang="en-GB" sz="1400" dirty="0">
                        <a:effectLst/>
                      </a:endParaRPr>
                    </a:p>
                  </a:txBody>
                  <a:tcPr/>
                </a:tc>
                <a:extLst>
                  <a:ext uri="{0D108BD9-81ED-4DB2-BD59-A6C34878D82A}">
                    <a16:rowId xmlns:a16="http://schemas.microsoft.com/office/drawing/2014/main" val="2645231107"/>
                  </a:ext>
                </a:extLst>
              </a:tr>
            </a:tbl>
          </a:graphicData>
        </a:graphic>
      </p:graphicFrame>
      <p:sp>
        <p:nvSpPr>
          <p:cNvPr id="9" name="TextBox 8">
            <a:extLst>
              <a:ext uri="{FF2B5EF4-FFF2-40B4-BE49-F238E27FC236}">
                <a16:creationId xmlns:a16="http://schemas.microsoft.com/office/drawing/2014/main" id="{024AB747-2955-5A99-C056-10FD1E49AD41}"/>
              </a:ext>
            </a:extLst>
          </p:cNvPr>
          <p:cNvSpPr txBox="1"/>
          <p:nvPr/>
        </p:nvSpPr>
        <p:spPr>
          <a:xfrm>
            <a:off x="9136625" y="2118852"/>
            <a:ext cx="253426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latin typeface="Arial"/>
                <a:cs typeface="Segoe UI"/>
              </a:rPr>
              <a:t>ISPACE</a:t>
            </a:r>
            <a:r>
              <a:rPr lang="en-US" sz="1200">
                <a:latin typeface="Arial"/>
                <a:cs typeface="Segoe UI"/>
              </a:rPr>
              <a:t> indicates the various ways you can start a sentence. ​</a:t>
            </a:r>
          </a:p>
          <a:p>
            <a:r>
              <a:rPr lang="en-US" sz="1200">
                <a:latin typeface="Arial"/>
                <a:cs typeface="Segoe UI"/>
              </a:rPr>
              <a:t>It stands for –ING verbs, Simile, Preposition, Adverb, Connective, -ED verbs.</a:t>
            </a:r>
          </a:p>
        </p:txBody>
      </p:sp>
      <p:pic>
        <p:nvPicPr>
          <p:cNvPr id="11" name="Picture 11" descr="A picture containing text, clock, watch&#10;&#10;Description automatically generated">
            <a:extLst>
              <a:ext uri="{FF2B5EF4-FFF2-40B4-BE49-F238E27FC236}">
                <a16:creationId xmlns:a16="http://schemas.microsoft.com/office/drawing/2014/main" id="{1C01E23E-08E1-79F7-20BE-6B2E75FC354D}"/>
              </a:ext>
            </a:extLst>
          </p:cNvPr>
          <p:cNvPicPr>
            <a:picLocks noChangeAspect="1"/>
          </p:cNvPicPr>
          <p:nvPr/>
        </p:nvPicPr>
        <p:blipFill>
          <a:blip r:embed="rId2"/>
          <a:stretch>
            <a:fillRect/>
          </a:stretch>
        </p:blipFill>
        <p:spPr>
          <a:xfrm>
            <a:off x="8289055" y="2217636"/>
            <a:ext cx="677505" cy="677505"/>
          </a:xfrm>
          <a:prstGeom prst="rect">
            <a:avLst/>
          </a:prstGeom>
        </p:spPr>
      </p:pic>
      <p:sp>
        <p:nvSpPr>
          <p:cNvPr id="12" name="Rounded Rectangle 4">
            <a:extLst>
              <a:ext uri="{FF2B5EF4-FFF2-40B4-BE49-F238E27FC236}">
                <a16:creationId xmlns:a16="http://schemas.microsoft.com/office/drawing/2014/main" id="{B72211C3-8C7E-E387-A6D8-85E62C1D62F6}"/>
              </a:ext>
            </a:extLst>
          </p:cNvPr>
          <p:cNvSpPr/>
          <p:nvPr/>
        </p:nvSpPr>
        <p:spPr>
          <a:xfrm>
            <a:off x="8075428" y="4485941"/>
            <a:ext cx="1240306" cy="657825"/>
          </a:xfrm>
          <a:prstGeom prst="roundRect">
            <a:avLst/>
          </a:prstGeom>
          <a:solidFill>
            <a:schemeClr val="bg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Simile</a:t>
            </a:r>
            <a:endParaRPr kumimoji="0" lang="en-US" sz="14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3" name="Rounded Rectangle 4">
            <a:extLst>
              <a:ext uri="{FF2B5EF4-FFF2-40B4-BE49-F238E27FC236}">
                <a16:creationId xmlns:a16="http://schemas.microsoft.com/office/drawing/2014/main" id="{532ABD7D-371F-87CF-4A9B-43F495068D32}"/>
              </a:ext>
            </a:extLst>
          </p:cNvPr>
          <p:cNvSpPr/>
          <p:nvPr/>
        </p:nvSpPr>
        <p:spPr>
          <a:xfrm>
            <a:off x="8075428" y="3478350"/>
            <a:ext cx="1240306" cy="684075"/>
          </a:xfrm>
          <a:prstGeom prst="roundRect">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–ING verb</a:t>
            </a:r>
            <a:endParaRPr kumimoji="0" lang="en-US" sz="14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4" name="Rounded Rectangle 4">
            <a:extLst>
              <a:ext uri="{FF2B5EF4-FFF2-40B4-BE49-F238E27FC236}">
                <a16:creationId xmlns:a16="http://schemas.microsoft.com/office/drawing/2014/main" id="{51F2FDE4-4CFD-68A6-37AC-D90E6C7CD512}"/>
              </a:ext>
            </a:extLst>
          </p:cNvPr>
          <p:cNvSpPr/>
          <p:nvPr/>
        </p:nvSpPr>
        <p:spPr>
          <a:xfrm>
            <a:off x="8075430" y="5422086"/>
            <a:ext cx="1240305" cy="657334"/>
          </a:xfrm>
          <a:prstGeom prst="roundRect">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Preposition</a:t>
            </a:r>
            <a:endParaRPr kumimoji="0" lang="en-US" sz="14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849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15262423"/>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400" b="1" dirty="0" err="1"/>
                        <a:t>Inclucivity</a:t>
                      </a:r>
                      <a:endParaRPr lang="en-GB" sz="2400" b="1" dirty="0"/>
                    </a:p>
                    <a:p>
                      <a:pPr lvl="0" algn="ctr">
                        <a:buNone/>
                      </a:pPr>
                      <a:endParaRPr lang="en-GB" sz="2400" b="1" dirty="0"/>
                    </a:p>
                    <a:p>
                      <a:pPr lvl="0" algn="ctr">
                        <a:buNone/>
                      </a:pPr>
                      <a:r>
                        <a:rPr lang="en-GB" sz="2400" b="1" dirty="0"/>
                        <a:t>Inclusivity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2. Grammar and punctuation</a:t>
                      </a:r>
                      <a:endParaRPr lang="en-GB"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Create</a:t>
                      </a:r>
                      <a:r>
                        <a:rPr lang="en-GB" sz="1600" baseline="0" dirty="0"/>
                        <a:t> two compound</a:t>
                      </a:r>
                      <a:r>
                        <a:rPr lang="en-GB" sz="1600" dirty="0"/>
                        <a:t> sentences: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rtl="0" eaLnBrk="1" fontAlgn="auto" latinLnBrk="0" hangingPunct="1">
                        <a:lnSpc>
                          <a:spcPct val="100000"/>
                        </a:lnSpc>
                        <a:spcBef>
                          <a:spcPts val="0"/>
                        </a:spcBef>
                        <a:spcAft>
                          <a:spcPts val="0"/>
                        </a:spcAft>
                        <a:buClrTx/>
                        <a:buSzTx/>
                        <a:buFontTx/>
                        <a:buNone/>
                      </a:pPr>
                      <a:r>
                        <a:rPr lang="en-GB" sz="1600" baseline="0" dirty="0"/>
                        <a:t>Dan + so + pizza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dirty="0"/>
                        <a:t>__________________________________________________________________________</a:t>
                      </a:r>
                    </a:p>
                    <a:p>
                      <a:pPr marL="0" marR="0" lvl="0" indent="0" algn="ctr">
                        <a:lnSpc>
                          <a:spcPct val="100000"/>
                        </a:lnSpc>
                        <a:spcBef>
                          <a:spcPts val="0"/>
                        </a:spcBef>
                        <a:spcAft>
                          <a:spcPts val="0"/>
                        </a:spcAft>
                        <a:buClrTx/>
                        <a:buSzTx/>
                        <a:buFontTx/>
                        <a:buNone/>
                      </a:pPr>
                      <a:endParaRPr lang="en-GB" sz="1600"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dirty="0"/>
                        <a:t>Carolina + but +cakes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dirty="0"/>
                        <a:t>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What</a:t>
                      </a:r>
                      <a:r>
                        <a:rPr lang="en-GB" sz="1600" baseline="0" dirty="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dirty="0"/>
                        <a:t>Fear</a:t>
                      </a:r>
                    </a:p>
                    <a:p>
                      <a:endParaRPr lang="en-GB" sz="1600"/>
                    </a:p>
                    <a:p>
                      <a:r>
                        <a:rPr lang="en-GB" sz="1600" dirty="0"/>
                        <a:t>Type of word _______</a:t>
                      </a:r>
                    </a:p>
                    <a:p>
                      <a:endParaRPr lang="en-GB" sz="1600"/>
                    </a:p>
                    <a:p>
                      <a:r>
                        <a:rPr lang="en-GB" sz="1600" dirty="0"/>
                        <a:t>Definition</a:t>
                      </a:r>
                      <a:r>
                        <a:rPr lang="en-GB" sz="1600" baseline="0" dirty="0"/>
                        <a:t> ____________________________ __________________________________________________________________________</a:t>
                      </a:r>
                      <a:endParaRPr lang="en-GB" sz="1600" dirty="0"/>
                    </a:p>
                  </a:txBody>
                  <a:tcPr/>
                </a:tc>
                <a:extLst>
                  <a:ext uri="{0D108BD9-81ED-4DB2-BD59-A6C34878D82A}">
                    <a16:rowId xmlns:a16="http://schemas.microsoft.com/office/drawing/2014/main" val="3075240843"/>
                  </a:ext>
                </a:extLst>
              </a:tr>
              <a:tr h="3410608">
                <a:tc>
                  <a:txBody>
                    <a:bodyPr/>
                    <a:lstStyle/>
                    <a:p>
                      <a:r>
                        <a:rPr lang="en-GB" sz="1600" b="1" i="1" dirty="0"/>
                        <a:t>4.</a:t>
                      </a:r>
                      <a:r>
                        <a:rPr lang="en-GB" sz="1600" b="1" i="1" baseline="0" dirty="0"/>
                        <a:t> Reading Comprehension.</a:t>
                      </a:r>
                    </a:p>
                    <a:p>
                      <a:pPr lvl="0">
                        <a:buNone/>
                      </a:pPr>
                      <a:r>
                        <a:rPr lang="en-GB" sz="1200" b="0" i="1" u="none" strike="noStrike" kern="1200" noProof="0" dirty="0">
                          <a:effectLst/>
                        </a:rPr>
                        <a:t>Plagued by an unspoken scandal, Faith and her family are forced to flee their home in Kent to start a new life. But news travels fast, and the gossip they’re running from soon reaches them, to devastating effect. When Faith’s father is found dead under mysterious circumstances, she is determined to untangle the truth from the lies. Following the trail left behind in her father’s books, and their secret father-daughter night-time boat ride, Faith discovers her father’s biggest secret . . .</a:t>
                      </a:r>
                      <a:endParaRPr lang="en-GB" sz="1200"/>
                    </a:p>
                    <a:p>
                      <a:pPr algn="l"/>
                      <a:r>
                        <a:rPr lang="en-GB" sz="1600" b="1" i="0" kern="1200" baseline="0" dirty="0">
                          <a:solidFill>
                            <a:schemeClr val="tx1"/>
                          </a:solidFill>
                          <a:effectLst/>
                          <a:latin typeface="+mn-lt"/>
                          <a:ea typeface="+mn-ea"/>
                          <a:cs typeface="+mn-cs"/>
                        </a:rPr>
                        <a:t>What does this passage about Faith?</a:t>
                      </a:r>
                      <a:endParaRPr lang="en-GB" sz="1400" b="1" i="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kern="1200">
                        <a:solidFill>
                          <a:schemeClr val="tx1"/>
                        </a:solidFill>
                        <a:effectLst/>
                        <a:latin typeface="+mn-lt"/>
                        <a:ea typeface="+mn-ea"/>
                        <a:cs typeface="+mn-cs"/>
                      </a:endParaRPr>
                    </a:p>
                    <a:p>
                      <a:pPr marL="0" marR="0" lvl="0" indent="0" algn="ctr" rtl="0" eaLnBrk="1" fontAlgn="auto" latinLnBrk="0" hangingPunct="1">
                        <a:lnSpc>
                          <a:spcPct val="100000"/>
                        </a:lnSpc>
                        <a:spcBef>
                          <a:spcPts val="0"/>
                        </a:spcBef>
                        <a:spcAft>
                          <a:spcPts val="0"/>
                        </a:spcAft>
                        <a:buClrTx/>
                        <a:buSzTx/>
                        <a:buFontTx/>
                        <a:buNone/>
                      </a:pPr>
                      <a:r>
                        <a:rPr lang="en-GB" sz="1800" kern="1200" dirty="0">
                          <a:solidFill>
                            <a:schemeClr val="tx1"/>
                          </a:solidFill>
                          <a:effectLst/>
                          <a:latin typeface="+mn-lt"/>
                          <a:ea typeface="+mn-ea"/>
                          <a:cs typeface="+mn-cs"/>
                        </a:rPr>
                        <a:t>She tapped, then knocked, then banged on the door.</a:t>
                      </a:r>
                    </a:p>
                    <a:p>
                      <a:endParaRPr lang="en-GB" sz="1600" baseline="0"/>
                    </a:p>
                    <a:p>
                      <a:r>
                        <a:rPr lang="en-GB" sz="1600" baseline="0" dirty="0"/>
                        <a:t>What is this technique? ____________</a:t>
                      </a:r>
                    </a:p>
                    <a:p>
                      <a:endParaRPr lang="en-GB" sz="1600" baseline="0"/>
                    </a:p>
                    <a:p>
                      <a:r>
                        <a:rPr lang="en-GB" sz="1600" baseline="0" dirty="0"/>
                        <a:t>Challenge: what is the effect? 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dirty="0"/>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Which of the tasks</a:t>
                      </a:r>
                      <a:r>
                        <a:rPr lang="en-GB" sz="1600" baseline="0" dirty="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dirty="0"/>
                        <a:t>Answer:</a:t>
                      </a:r>
                      <a:r>
                        <a:rPr lang="en-GB" sz="1600" baseline="0" dirty="0"/>
                        <a:t> Task  </a:t>
                      </a:r>
                      <a:r>
                        <a:rPr lang="en-GB" sz="1600" dirty="0"/>
                        <a:t>_____</a:t>
                      </a:r>
                    </a:p>
                    <a:p>
                      <a:endParaRPr lang="en-GB" sz="1600"/>
                    </a:p>
                    <a:p>
                      <a:r>
                        <a:rPr lang="en-GB" sz="1600" dirty="0"/>
                        <a:t>Reason:</a:t>
                      </a:r>
                      <a:r>
                        <a:rPr lang="en-GB" sz="1600" baseline="0" dirty="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dirty="0"/>
                    </a:p>
                    <a:p>
                      <a:endParaRPr lang="en-GB" sz="160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8 English Weekly Recall 							Spring 2.9</a:t>
            </a:r>
          </a:p>
        </p:txBody>
      </p:sp>
    </p:spTree>
    <p:extLst>
      <p:ext uri="{BB962C8B-B14F-4D97-AF65-F5344CB8AC3E}">
        <p14:creationId xmlns:p14="http://schemas.microsoft.com/office/powerpoint/2010/main" val="81229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2.9</a:t>
            </a:r>
            <a:r>
              <a:rPr lang="en-GB" dirty="0"/>
              <a:t>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939743114"/>
              </p:ext>
            </p:extLst>
          </p:nvPr>
        </p:nvGraphicFramePr>
        <p:xfrm>
          <a:off x="179477" y="533479"/>
          <a:ext cx="11836401" cy="6194322"/>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6194322">
                <a:tc>
                  <a:txBody>
                    <a:bodyPr/>
                    <a:lstStyle/>
                    <a:p>
                      <a:pPr marL="0" marR="0" lvl="0" indent="0" algn="l">
                        <a:lnSpc>
                          <a:spcPct val="100000"/>
                        </a:lnSpc>
                        <a:spcBef>
                          <a:spcPts val="0"/>
                        </a:spcBef>
                        <a:spcAft>
                          <a:spcPts val="0"/>
                        </a:spcAft>
                        <a:buNone/>
                      </a:pPr>
                      <a:r>
                        <a:rPr lang="en-GB" sz="1600" b="0" i="0" u="none" strike="noStrike" baseline="0" noProof="0" dirty="0">
                          <a:latin typeface="Calibri"/>
                        </a:rPr>
                        <a:t>When you studied Life, Labour and Loss, you learned the following words. What do they mean? (Use Page 77 of your KB)</a:t>
                      </a:r>
                      <a:endParaRPr lang="en-GB" sz="1600" b="0" i="0" baseline="0" dirty="0"/>
                    </a:p>
                  </a:txBody>
                  <a:tcPr/>
                </a:tc>
                <a:tc>
                  <a:txBody>
                    <a:bodyPr/>
                    <a:lstStyle/>
                    <a:p>
                      <a:pPr marL="0" marR="0" lvl="0" indent="0" algn="l">
                        <a:lnSpc>
                          <a:spcPct val="100000"/>
                        </a:lnSpc>
                        <a:spcBef>
                          <a:spcPts val="0"/>
                        </a:spcBef>
                        <a:spcAft>
                          <a:spcPts val="0"/>
                        </a:spcAft>
                        <a:buNone/>
                      </a:pPr>
                      <a:r>
                        <a:rPr lang="en-GB" sz="1400" b="0" i="0" u="none" strike="noStrike" noProof="0" dirty="0">
                          <a:latin typeface="Calibri"/>
                        </a:rPr>
                        <a:t>When you studied Life, Labour and Loss, you learned the words from the previous task. Choose two words and explain how they link to a character or characters from 'Of Mice and Men' so far (page 27 of your KB).</a:t>
                      </a:r>
                    </a:p>
                    <a:p>
                      <a:pPr marL="0" marR="0" lvl="0" indent="0" algn="l">
                        <a:lnSpc>
                          <a:spcPct val="100000"/>
                        </a:lnSpc>
                        <a:spcBef>
                          <a:spcPts val="0"/>
                        </a:spcBef>
                        <a:spcAft>
                          <a:spcPts val="0"/>
                        </a:spcAft>
                        <a:buNone/>
                      </a:pPr>
                      <a:endParaRPr lang="en-GB" sz="1400" b="0" i="0" u="none" strike="noStrike" noProof="0" dirty="0">
                        <a:latin typeface="Calibri"/>
                      </a:endParaRPr>
                    </a:p>
                    <a:p>
                      <a:pPr marL="0" marR="0" lvl="0" indent="0" algn="l">
                        <a:lnSpc>
                          <a:spcPct val="100000"/>
                        </a:lnSpc>
                        <a:spcBef>
                          <a:spcPts val="0"/>
                        </a:spcBef>
                        <a:spcAft>
                          <a:spcPts val="0"/>
                        </a:spcAft>
                        <a:buNone/>
                      </a:pPr>
                      <a:r>
                        <a:rPr lang="en-GB" sz="1400" b="0" i="0" u="none" strike="noStrike" noProof="0" dirty="0">
                          <a:latin typeface="Calibri"/>
                        </a:rPr>
                        <a:t>Word: ___________________________</a:t>
                      </a:r>
                      <a:endParaRPr lang="en-US" sz="1400" b="0" i="0" u="none" strike="noStrike" noProof="0" dirty="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___________________________________________________________________________________________________________________________________________________________________________________________________</a:t>
                      </a:r>
                      <a:endParaRPr lang="en-US" sz="1600" b="0" i="0" u="none" strike="noStrike" noProof="0" dirty="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400" b="0" i="0" u="none" strike="noStrike" noProof="0" dirty="0">
                          <a:latin typeface="Calibri"/>
                        </a:rPr>
                        <a:t>Word: ___________________________</a:t>
                      </a:r>
                      <a:endParaRPr lang="en-US" sz="1400" b="0" i="0" u="none" strike="noStrike" noProof="0" dirty="0"/>
                    </a:p>
                    <a:p>
                      <a:pPr marL="0" marR="0" lvl="0" indent="0" algn="l">
                        <a:lnSpc>
                          <a:spcPct val="100000"/>
                        </a:lnSpc>
                        <a:spcBef>
                          <a:spcPts val="0"/>
                        </a:spcBef>
                        <a:spcAft>
                          <a:spcPts val="0"/>
                        </a:spcAft>
                        <a:buNone/>
                      </a:pPr>
                      <a:endParaRPr lang="en-GB" sz="14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_____________________________________________________________________________________________________________________________________________________________________________________________________</a:t>
                      </a:r>
                      <a:endParaRPr lang="en-GB" sz="1600" dirty="0"/>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During your study of Grammar, you learned about ISPACE sentences. Using the definition below and your knowledge book (p.3), try creating 3 of your own ISP sentences.</a:t>
                      </a:r>
                      <a:endParaRPr lang="en-US"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r>
                        <a:rPr lang="en-GB" sz="1600" b="0" i="0" u="none" strike="noStrike"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1600" b="0" i="0" u="none" strike="noStrike" noProof="0" dirty="0"/>
                    </a:p>
                    <a:p>
                      <a:pPr marL="0" marR="0" lvl="0" indent="0" algn="l">
                        <a:lnSpc>
                          <a:spcPct val="100000"/>
                        </a:lnSpc>
                        <a:spcBef>
                          <a:spcPts val="0"/>
                        </a:spcBef>
                        <a:spcAft>
                          <a:spcPts val="0"/>
                        </a:spcAft>
                        <a:buNone/>
                      </a:pPr>
                      <a:endParaRPr lang="en-GB" sz="1600" b="0" i="0" u="none" strike="noStrike" noProof="0" dirty="0">
                        <a:latin typeface="Calibri"/>
                      </a:endParaRPr>
                    </a:p>
                  </a:txBody>
                  <a:tcPr/>
                </a:tc>
                <a:extLst>
                  <a:ext uri="{0D108BD9-81ED-4DB2-BD59-A6C34878D82A}">
                    <a16:rowId xmlns:a16="http://schemas.microsoft.com/office/drawing/2014/main" val="3075240843"/>
                  </a:ext>
                </a:extLst>
              </a:tr>
            </a:tbl>
          </a:graphicData>
        </a:graphic>
      </p:graphicFrame>
      <p:sp>
        <p:nvSpPr>
          <p:cNvPr id="5" name="TextBox 4">
            <a:extLst>
              <a:ext uri="{FF2B5EF4-FFF2-40B4-BE49-F238E27FC236}">
                <a16:creationId xmlns:a16="http://schemas.microsoft.com/office/drawing/2014/main" id="{17D13D0D-9EB8-CF89-6A28-DB576A99EA72}"/>
              </a:ext>
            </a:extLst>
          </p:cNvPr>
          <p:cNvSpPr txBox="1"/>
          <p:nvPr/>
        </p:nvSpPr>
        <p:spPr>
          <a:xfrm>
            <a:off x="9136625" y="2118852"/>
            <a:ext cx="253426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a:latin typeface="Arial"/>
                <a:cs typeface="Segoe UI"/>
              </a:rPr>
              <a:t>ISPACE</a:t>
            </a:r>
            <a:r>
              <a:rPr lang="en-US" sz="1200">
                <a:latin typeface="Arial"/>
                <a:cs typeface="Segoe UI"/>
              </a:rPr>
              <a:t> indicates the various ways you can start a sentence. ​</a:t>
            </a:r>
          </a:p>
          <a:p>
            <a:r>
              <a:rPr lang="en-US" sz="1200">
                <a:latin typeface="Arial"/>
                <a:cs typeface="Segoe UI"/>
              </a:rPr>
              <a:t>It stands for –ING verbs, Simile, Preposition, Adverb, Connective, -ED verbs.</a:t>
            </a:r>
          </a:p>
        </p:txBody>
      </p:sp>
      <p:pic>
        <p:nvPicPr>
          <p:cNvPr id="10" name="Picture 11" descr="A picture containing text, clock, watch&#10;&#10;Description automatically generated">
            <a:extLst>
              <a:ext uri="{FF2B5EF4-FFF2-40B4-BE49-F238E27FC236}">
                <a16:creationId xmlns:a16="http://schemas.microsoft.com/office/drawing/2014/main" id="{60349345-31CF-A246-3837-8B20BA9FB0C9}"/>
              </a:ext>
            </a:extLst>
          </p:cNvPr>
          <p:cNvPicPr>
            <a:picLocks noChangeAspect="1"/>
          </p:cNvPicPr>
          <p:nvPr/>
        </p:nvPicPr>
        <p:blipFill>
          <a:blip r:embed="rId2"/>
          <a:stretch>
            <a:fillRect/>
          </a:stretch>
        </p:blipFill>
        <p:spPr>
          <a:xfrm>
            <a:off x="8289055" y="2217636"/>
            <a:ext cx="677505" cy="677505"/>
          </a:xfrm>
          <a:prstGeom prst="rect">
            <a:avLst/>
          </a:prstGeom>
        </p:spPr>
      </p:pic>
      <p:sp>
        <p:nvSpPr>
          <p:cNvPr id="11" name="Rounded Rectangle 4">
            <a:extLst>
              <a:ext uri="{FF2B5EF4-FFF2-40B4-BE49-F238E27FC236}">
                <a16:creationId xmlns:a16="http://schemas.microsoft.com/office/drawing/2014/main" id="{89AEFB99-3026-4EE4-CA4A-1E3F28F4FE50}"/>
              </a:ext>
            </a:extLst>
          </p:cNvPr>
          <p:cNvSpPr/>
          <p:nvPr/>
        </p:nvSpPr>
        <p:spPr>
          <a:xfrm>
            <a:off x="8112301" y="3492578"/>
            <a:ext cx="1252596" cy="603828"/>
          </a:xfrm>
          <a:prstGeom prst="roundRect">
            <a:avLst/>
          </a:prstGeom>
          <a:solidFill>
            <a:schemeClr val="bg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Adverb</a:t>
            </a:r>
            <a:endParaRPr kumimoji="0" lang="en-US" sz="14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2" name="Rounded Rectangle 4">
            <a:extLst>
              <a:ext uri="{FF2B5EF4-FFF2-40B4-BE49-F238E27FC236}">
                <a16:creationId xmlns:a16="http://schemas.microsoft.com/office/drawing/2014/main" id="{77432B78-C3F1-81AC-7778-59D3C1D4E02F}"/>
              </a:ext>
            </a:extLst>
          </p:cNvPr>
          <p:cNvSpPr/>
          <p:nvPr/>
        </p:nvSpPr>
        <p:spPr>
          <a:xfrm>
            <a:off x="8112298" y="4406457"/>
            <a:ext cx="1252596" cy="669428"/>
          </a:xfrm>
          <a:prstGeom prst="roundRect">
            <a:avLst/>
          </a:prstGeom>
          <a:solidFill>
            <a:schemeClr val="bg1">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Connective</a:t>
            </a:r>
            <a:endParaRPr kumimoji="0" lang="en-US" sz="14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13" name="Rounded Rectangle 4">
            <a:extLst>
              <a:ext uri="{FF2B5EF4-FFF2-40B4-BE49-F238E27FC236}">
                <a16:creationId xmlns:a16="http://schemas.microsoft.com/office/drawing/2014/main" id="{5F21A5D1-600C-F150-B318-C5CE78E42847}"/>
              </a:ext>
            </a:extLst>
          </p:cNvPr>
          <p:cNvSpPr/>
          <p:nvPr/>
        </p:nvSpPr>
        <p:spPr>
          <a:xfrm>
            <a:off x="8112299" y="5410519"/>
            <a:ext cx="1252596" cy="603828"/>
          </a:xfrm>
          <a:prstGeom prst="roundRect">
            <a:avLst/>
          </a:prstGeom>
          <a:solidFill>
            <a:schemeClr val="bg2"/>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50000"/>
              </a:lnSpc>
              <a:spcBef>
                <a:spcPts val="0"/>
              </a:spcBef>
              <a:spcAft>
                <a:spcPts val="0"/>
              </a:spcAft>
              <a:buClrTx/>
              <a:buSzTx/>
              <a:buFontTx/>
              <a:buNone/>
              <a:tabLst/>
              <a:defRPr/>
            </a:pPr>
            <a:r>
              <a:rPr kumimoji="0" lang="en-US" sz="1400" b="1" i="0" u="none" strike="noStrike" kern="1200" cap="none" spc="0" normalizeH="0" baseline="0" noProof="0">
                <a:ln>
                  <a:noFill/>
                </a:ln>
                <a:solidFill>
                  <a:srgbClr val="000000"/>
                </a:solidFill>
                <a:effectLst/>
                <a:uLnTx/>
                <a:uFillTx/>
                <a:latin typeface="Arial" panose="020B0604020202020204" pitchFamily="34" charset="0"/>
                <a:cs typeface="Arial" panose="020B0604020202020204" pitchFamily="34" charset="0"/>
              </a:rPr>
              <a:t>-ED verb</a:t>
            </a:r>
            <a:endParaRPr kumimoji="0" lang="en-US" sz="14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graphicFrame>
        <p:nvGraphicFramePr>
          <p:cNvPr id="15" name="Table 14">
            <a:extLst>
              <a:ext uri="{FF2B5EF4-FFF2-40B4-BE49-F238E27FC236}">
                <a16:creationId xmlns:a16="http://schemas.microsoft.com/office/drawing/2014/main" id="{9DA39F99-F4C8-6E1F-F067-AA968F64E103}"/>
              </a:ext>
            </a:extLst>
          </p:cNvPr>
          <p:cNvGraphicFramePr>
            <a:graphicFrameLocks noGrp="1"/>
          </p:cNvGraphicFramePr>
          <p:nvPr>
            <p:extLst>
              <p:ext uri="{D42A27DB-BD31-4B8C-83A1-F6EECF244321}">
                <p14:modId xmlns:p14="http://schemas.microsoft.com/office/powerpoint/2010/main" val="706456071"/>
              </p:ext>
            </p:extLst>
          </p:nvPr>
        </p:nvGraphicFramePr>
        <p:xfrm>
          <a:off x="207887" y="1606591"/>
          <a:ext cx="3799798" cy="4653790"/>
        </p:xfrm>
        <a:graphic>
          <a:graphicData uri="http://schemas.openxmlformats.org/drawingml/2006/table">
            <a:tbl>
              <a:tblPr firstRow="1" bandRow="1">
                <a:tableStyleId>{9D7B26C5-4107-4FEC-AEDC-1716B250A1EF}</a:tableStyleId>
              </a:tblPr>
              <a:tblGrid>
                <a:gridCol w="1130623">
                  <a:extLst>
                    <a:ext uri="{9D8B030D-6E8A-4147-A177-3AD203B41FA5}">
                      <a16:colId xmlns:a16="http://schemas.microsoft.com/office/drawing/2014/main" val="909401053"/>
                    </a:ext>
                  </a:extLst>
                </a:gridCol>
                <a:gridCol w="2669175">
                  <a:extLst>
                    <a:ext uri="{9D8B030D-6E8A-4147-A177-3AD203B41FA5}">
                      <a16:colId xmlns:a16="http://schemas.microsoft.com/office/drawing/2014/main" val="230515014"/>
                    </a:ext>
                  </a:extLst>
                </a:gridCol>
              </a:tblGrid>
              <a:tr h="435862">
                <a:tc>
                  <a:txBody>
                    <a:bodyPr/>
                    <a:lstStyle/>
                    <a:p>
                      <a:pPr rtl="0" fontAlgn="base"/>
                      <a:r>
                        <a:rPr lang="en-GB" sz="1400" dirty="0">
                          <a:effectLst/>
                        </a:rPr>
                        <a:t>WORD​</a:t>
                      </a:r>
                      <a:endParaRPr lang="en-GB" sz="1400">
                        <a:effectLst/>
                      </a:endParaRPr>
                    </a:p>
                  </a:txBody>
                  <a:tcPr/>
                </a:tc>
                <a:tc>
                  <a:txBody>
                    <a:bodyPr/>
                    <a:lstStyle/>
                    <a:p>
                      <a:pPr rtl="0" fontAlgn="base"/>
                      <a:r>
                        <a:rPr lang="en-GB" sz="1400" dirty="0">
                          <a:effectLst/>
                        </a:rPr>
                        <a:t>DEFINITION​</a:t>
                      </a:r>
                      <a:endParaRPr lang="en-GB" sz="1400">
                        <a:effectLst/>
                      </a:endParaRPr>
                    </a:p>
                  </a:txBody>
                  <a:tcPr/>
                </a:tc>
                <a:extLst>
                  <a:ext uri="{0D108BD9-81ED-4DB2-BD59-A6C34878D82A}">
                    <a16:rowId xmlns:a16="http://schemas.microsoft.com/office/drawing/2014/main" val="3425809799"/>
                  </a:ext>
                </a:extLst>
              </a:tr>
              <a:tr h="576462">
                <a:tc>
                  <a:txBody>
                    <a:bodyPr/>
                    <a:lstStyle/>
                    <a:p>
                      <a:pPr rtl="0" fontAlgn="base"/>
                      <a:r>
                        <a:rPr lang="en-GB" sz="1400" dirty="0">
                          <a:effectLst/>
                        </a:rPr>
                        <a:t>Desperation​</a:t>
                      </a:r>
                    </a:p>
                  </a:txBody>
                  <a:tcPr/>
                </a:tc>
                <a:tc>
                  <a:txBody>
                    <a:bodyPr/>
                    <a:lstStyle/>
                    <a:p>
                      <a:pPr rtl="0" fontAlgn="base"/>
                      <a:endParaRPr lang="en-GB" sz="1400" dirty="0">
                        <a:effectLst/>
                      </a:endParaRPr>
                    </a:p>
                  </a:txBody>
                  <a:tcPr/>
                </a:tc>
                <a:extLst>
                  <a:ext uri="{0D108BD9-81ED-4DB2-BD59-A6C34878D82A}">
                    <a16:rowId xmlns:a16="http://schemas.microsoft.com/office/drawing/2014/main" val="741958787"/>
                  </a:ext>
                </a:extLst>
              </a:tr>
              <a:tr h="674883">
                <a:tc>
                  <a:txBody>
                    <a:bodyPr/>
                    <a:lstStyle/>
                    <a:p>
                      <a:pPr rtl="0" fontAlgn="base"/>
                      <a:r>
                        <a:rPr lang="en-GB" sz="1400" dirty="0">
                          <a:effectLst/>
                        </a:rPr>
                        <a:t>Despondent​</a:t>
                      </a:r>
                    </a:p>
                  </a:txBody>
                  <a:tcPr/>
                </a:tc>
                <a:tc>
                  <a:txBody>
                    <a:bodyPr/>
                    <a:lstStyle/>
                    <a:p>
                      <a:pPr rtl="0" fontAlgn="base"/>
                      <a:endParaRPr lang="en-GB" sz="1400" dirty="0">
                        <a:effectLst/>
                      </a:endParaRPr>
                    </a:p>
                  </a:txBody>
                  <a:tcPr/>
                </a:tc>
                <a:extLst>
                  <a:ext uri="{0D108BD9-81ED-4DB2-BD59-A6C34878D82A}">
                    <a16:rowId xmlns:a16="http://schemas.microsoft.com/office/drawing/2014/main" val="874704518"/>
                  </a:ext>
                </a:extLst>
              </a:tr>
              <a:tr h="674883">
                <a:tc>
                  <a:txBody>
                    <a:bodyPr/>
                    <a:lstStyle/>
                    <a:p>
                      <a:pPr rtl="0" fontAlgn="base"/>
                      <a:r>
                        <a:rPr lang="en-GB" sz="1400" dirty="0">
                          <a:effectLst/>
                        </a:rPr>
                        <a:t>Destitution​</a:t>
                      </a:r>
                    </a:p>
                  </a:txBody>
                  <a:tcPr/>
                </a:tc>
                <a:tc>
                  <a:txBody>
                    <a:bodyPr/>
                    <a:lstStyle/>
                    <a:p>
                      <a:pPr rtl="0" fontAlgn="base"/>
                      <a:endParaRPr lang="en-GB" sz="1400" dirty="0">
                        <a:effectLst/>
                      </a:endParaRPr>
                    </a:p>
                  </a:txBody>
                  <a:tcPr/>
                </a:tc>
                <a:extLst>
                  <a:ext uri="{0D108BD9-81ED-4DB2-BD59-A6C34878D82A}">
                    <a16:rowId xmlns:a16="http://schemas.microsoft.com/office/drawing/2014/main" val="579579820"/>
                  </a:ext>
                </a:extLst>
              </a:tr>
              <a:tr h="553064">
                <a:tc>
                  <a:txBody>
                    <a:bodyPr/>
                    <a:lstStyle/>
                    <a:p>
                      <a:pPr rtl="0" fontAlgn="base"/>
                      <a:r>
                        <a:rPr lang="en-GB" sz="1400" dirty="0">
                          <a:effectLst/>
                        </a:rPr>
                        <a:t>Dilapidated ​</a:t>
                      </a:r>
                    </a:p>
                  </a:txBody>
                  <a:tcPr/>
                </a:tc>
                <a:tc>
                  <a:txBody>
                    <a:bodyPr/>
                    <a:lstStyle/>
                    <a:p>
                      <a:pPr rtl="0" fontAlgn="base"/>
                      <a:endParaRPr lang="en-GB" sz="1400" dirty="0">
                        <a:effectLst/>
                      </a:endParaRPr>
                    </a:p>
                  </a:txBody>
                  <a:tcPr/>
                </a:tc>
                <a:extLst>
                  <a:ext uri="{0D108BD9-81ED-4DB2-BD59-A6C34878D82A}">
                    <a16:rowId xmlns:a16="http://schemas.microsoft.com/office/drawing/2014/main" val="4030133003"/>
                  </a:ext>
                </a:extLst>
              </a:tr>
              <a:tr h="651387">
                <a:tc>
                  <a:txBody>
                    <a:bodyPr/>
                    <a:lstStyle/>
                    <a:p>
                      <a:pPr rtl="0" fontAlgn="base"/>
                      <a:r>
                        <a:rPr lang="en-GB" sz="1400" dirty="0">
                          <a:effectLst/>
                        </a:rPr>
                        <a:t>Exploration​</a:t>
                      </a:r>
                    </a:p>
                  </a:txBody>
                  <a:tcPr/>
                </a:tc>
                <a:tc>
                  <a:txBody>
                    <a:bodyPr/>
                    <a:lstStyle/>
                    <a:p>
                      <a:pPr rtl="0" fontAlgn="base"/>
                      <a:endParaRPr lang="en-GB" sz="1400" dirty="0">
                        <a:effectLst/>
                      </a:endParaRPr>
                    </a:p>
                  </a:txBody>
                  <a:tcPr/>
                </a:tc>
                <a:extLst>
                  <a:ext uri="{0D108BD9-81ED-4DB2-BD59-A6C34878D82A}">
                    <a16:rowId xmlns:a16="http://schemas.microsoft.com/office/drawing/2014/main" val="3942998786"/>
                  </a:ext>
                </a:extLst>
              </a:tr>
              <a:tr h="651387">
                <a:tc>
                  <a:txBody>
                    <a:bodyPr/>
                    <a:lstStyle/>
                    <a:p>
                      <a:pPr rtl="0" fontAlgn="base"/>
                      <a:r>
                        <a:rPr lang="en-GB" sz="1400" dirty="0">
                          <a:effectLst/>
                        </a:rPr>
                        <a:t>Industrial ​</a:t>
                      </a:r>
                    </a:p>
                  </a:txBody>
                  <a:tcPr/>
                </a:tc>
                <a:tc>
                  <a:txBody>
                    <a:bodyPr/>
                    <a:lstStyle/>
                    <a:p>
                      <a:pPr rtl="0" fontAlgn="base"/>
                      <a:endParaRPr lang="en-GB" sz="1400" dirty="0">
                        <a:effectLst/>
                      </a:endParaRPr>
                    </a:p>
                  </a:txBody>
                  <a:tcPr/>
                </a:tc>
                <a:extLst>
                  <a:ext uri="{0D108BD9-81ED-4DB2-BD59-A6C34878D82A}">
                    <a16:rowId xmlns:a16="http://schemas.microsoft.com/office/drawing/2014/main" val="3859083819"/>
                  </a:ext>
                </a:extLst>
              </a:tr>
              <a:tr h="435862">
                <a:tc>
                  <a:txBody>
                    <a:bodyPr/>
                    <a:lstStyle/>
                    <a:p>
                      <a:pPr rtl="0" fontAlgn="base"/>
                      <a:r>
                        <a:rPr lang="en-GB" sz="1400" dirty="0">
                          <a:effectLst/>
                        </a:rPr>
                        <a:t>Inequality​</a:t>
                      </a:r>
                    </a:p>
                  </a:txBody>
                  <a:tcPr/>
                </a:tc>
                <a:tc>
                  <a:txBody>
                    <a:bodyPr/>
                    <a:lstStyle/>
                    <a:p>
                      <a:pPr rtl="0" fontAlgn="base"/>
                      <a:endParaRPr lang="en-GB" sz="1400" dirty="0">
                        <a:effectLst/>
                      </a:endParaRPr>
                    </a:p>
                  </a:txBody>
                  <a:tcPr/>
                </a:tc>
                <a:extLst>
                  <a:ext uri="{0D108BD9-81ED-4DB2-BD59-A6C34878D82A}">
                    <a16:rowId xmlns:a16="http://schemas.microsoft.com/office/drawing/2014/main" val="2624299349"/>
                  </a:ext>
                </a:extLst>
              </a:tr>
            </a:tbl>
          </a:graphicData>
        </a:graphic>
      </p:graphicFrame>
    </p:spTree>
    <p:extLst>
      <p:ext uri="{BB962C8B-B14F-4D97-AF65-F5344CB8AC3E}">
        <p14:creationId xmlns:p14="http://schemas.microsoft.com/office/powerpoint/2010/main" val="1791601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253711506"/>
              </p:ext>
            </p:extLst>
          </p:nvPr>
        </p:nvGraphicFramePr>
        <p:xfrm>
          <a:off x="165100" y="605366"/>
          <a:ext cx="11836401" cy="623546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a:t>
                      </a:r>
                      <a:r>
                        <a:rPr lang="en-GB" sz="1600" baseline="0"/>
                        <a:t> the incorrect spelling, then correct 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1" kern="1200">
                          <a:solidFill>
                            <a:schemeClr val="tx1"/>
                          </a:solidFill>
                          <a:effectLst/>
                          <a:latin typeface="+mn-lt"/>
                          <a:ea typeface="+mn-ea"/>
                          <a:cs typeface="+mn-cs"/>
                        </a:rPr>
                        <a:t>There are </a:t>
                      </a:r>
                      <a:r>
                        <a:rPr lang="en-GB" sz="1800" b="1" i="1" kern="1200" err="1">
                          <a:solidFill>
                            <a:schemeClr val="tx1"/>
                          </a:solidFill>
                          <a:effectLst/>
                          <a:latin typeface="+mn-lt"/>
                          <a:ea typeface="+mn-ea"/>
                          <a:cs typeface="+mn-cs"/>
                        </a:rPr>
                        <a:t>vairious</a:t>
                      </a:r>
                      <a:r>
                        <a:rPr lang="en-GB" sz="1800" b="1" i="1" kern="1200">
                          <a:solidFill>
                            <a:schemeClr val="tx1"/>
                          </a:solidFill>
                          <a:effectLst/>
                          <a:latin typeface="+mn-lt"/>
                          <a:ea typeface="+mn-ea"/>
                          <a:cs typeface="+mn-cs"/>
                        </a:rPr>
                        <a:t> ways to stay healthy.</a:t>
                      </a:r>
                      <a:endParaRPr lang="en-GB" sz="18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_____________________________________</a:t>
                      </a:r>
                      <a:endParaRPr lang="en-GB" sz="1600"/>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Create two complex sentences,</a:t>
                      </a:r>
                      <a:r>
                        <a:rPr lang="en-GB" sz="1600" baseline="0"/>
                        <a:t> suing the following words: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aseline="0"/>
                        <a:t>Jack + then + hill</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baseline="0"/>
                        <a:t>Jill + but + fell</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i="0" baseline="0"/>
                        <a:t>__________________________________________________________________________</a:t>
                      </a:r>
                      <a:endParaRPr lang="en-GB" sz="1600" b="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Jealousy</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US" sz="1200" b="0" kern="1200">
                          <a:solidFill>
                            <a:schemeClr val="tx1"/>
                          </a:solidFill>
                          <a:effectLst/>
                          <a:latin typeface="+mn-lt"/>
                          <a:ea typeface="+mn-ea"/>
                          <a:cs typeface="+mn-cs"/>
                        </a:rPr>
                        <a:t>As </a:t>
                      </a:r>
                      <a:r>
                        <a:rPr lang="en-US" sz="1200" b="0" kern="1200" err="1">
                          <a:solidFill>
                            <a:schemeClr val="tx1"/>
                          </a:solidFill>
                          <a:effectLst/>
                          <a:latin typeface="+mn-lt"/>
                          <a:ea typeface="+mn-ea"/>
                          <a:cs typeface="+mn-cs"/>
                        </a:rPr>
                        <a:t>Conor</a:t>
                      </a:r>
                      <a:r>
                        <a:rPr lang="en-US" sz="1200" b="0" kern="1200">
                          <a:solidFill>
                            <a:schemeClr val="tx1"/>
                          </a:solidFill>
                          <a:effectLst/>
                          <a:latin typeface="+mn-lt"/>
                          <a:ea typeface="+mn-ea"/>
                          <a:cs typeface="+mn-cs"/>
                        </a:rPr>
                        <a:t> watched, the uppermost branches of the tree gathered themselves into a great and terrible face, shimmering into a mouth and nose and even eyes, peering back at him. Other branches twisted around one another, always creaking, always groaning, until they formed two long arms and a second leg to set down beside the main trunk. The rest of the tree gathered itself into a spine and then a torso, the thin, needle-like leaves weaving together to make a green, furry skin that moved and breathed as if there were muscles and lungs underneath.</a:t>
                      </a:r>
                      <a:endParaRPr lang="en-GB"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a:solidFill>
                            <a:schemeClr val="tx1"/>
                          </a:solidFill>
                          <a:effectLst/>
                          <a:latin typeface="+mn-lt"/>
                          <a:ea typeface="+mn-ea"/>
                          <a:cs typeface="+mn-cs"/>
                        </a:rPr>
                        <a:t>What</a:t>
                      </a:r>
                      <a:r>
                        <a:rPr lang="en-GB" sz="1400" kern="1200" baseline="0">
                          <a:solidFill>
                            <a:schemeClr val="tx1"/>
                          </a:solidFill>
                          <a:effectLst/>
                          <a:latin typeface="+mn-lt"/>
                          <a:ea typeface="+mn-ea"/>
                          <a:cs typeface="+mn-cs"/>
                        </a:rPr>
                        <a:t> can you infer about the Monster?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a:solidFill>
                            <a:schemeClr val="tx1"/>
                          </a:solidFill>
                          <a:effectLst/>
                          <a:latin typeface="+mn-lt"/>
                          <a:ea typeface="+mn-ea"/>
                          <a:cs typeface="+mn-cs"/>
                        </a:rPr>
                        <a:t>_</a:t>
                      </a: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1800" b="0" kern="1200">
                          <a:solidFill>
                            <a:schemeClr val="tx1"/>
                          </a:solidFill>
                          <a:effectLst/>
                          <a:latin typeface="+mn-lt"/>
                          <a:ea typeface="+mn-ea"/>
                          <a:cs typeface="+mn-cs"/>
                        </a:rPr>
                        <a:t>She sat still and silent and bleeding in my arms</a:t>
                      </a:r>
                      <a:endParaRPr lang="en-GB" sz="1600" b="0" i="1" baseline="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a:solidFill>
                            <a:prstClr val="black"/>
                          </a:solidFill>
                        </a:rPr>
                        <a:t>Prioritise: </a:t>
                      </a:r>
                      <a:r>
                        <a:rPr lang="en-GB" sz="1600">
                          <a:solidFill>
                            <a:prstClr val="black"/>
                          </a:solidFill>
                        </a:rPr>
                        <a:t>What is the </a:t>
                      </a:r>
                      <a:r>
                        <a:rPr lang="en-GB" sz="1600" b="1" i="1">
                          <a:solidFill>
                            <a:prstClr val="black"/>
                          </a:solidFill>
                        </a:rPr>
                        <a:t>single most important </a:t>
                      </a:r>
                      <a:r>
                        <a:rPr lang="en-GB" sz="1600">
                          <a:solidFill>
                            <a:prstClr val="black"/>
                          </a:solidFill>
                        </a:rPr>
                        <a:t>sentence here? Explain your thinking.</a:t>
                      </a:r>
                    </a:p>
                    <a:p>
                      <a:endParaRPr lang="en-GB" sz="1600"/>
                    </a:p>
                    <a:p>
                      <a:pPr algn="ctr"/>
                      <a:r>
                        <a:rPr lang="en-GB" sz="1400" kern="1200">
                          <a:solidFill>
                            <a:schemeClr val="tx1"/>
                          </a:solidFill>
                          <a:effectLst/>
                          <a:latin typeface="+mn-lt"/>
                          <a:ea typeface="+mn-ea"/>
                          <a:cs typeface="+mn-cs"/>
                        </a:rPr>
                        <a:t>Nothing in her life was sufficiently interesting or shameful to merit hiding; no one wanted to know. None of this was particularly an affliction; or rather, it appeared so only in retrospect, once a solution had been found.</a:t>
                      </a:r>
                      <a:endParaRPr lang="en-GB" sz="1200"/>
                    </a:p>
                    <a:p>
                      <a:pPr algn="ctr"/>
                      <a:endParaRPr lang="en-GB" sz="1200" b="0" i="1" kern="1200">
                        <a:solidFill>
                          <a:schemeClr val="tx1"/>
                        </a:solidFill>
                        <a:effectLst/>
                        <a:latin typeface="+mn-lt"/>
                        <a:ea typeface="+mn-ea"/>
                        <a:cs typeface="+mn-cs"/>
                      </a:endParaRPr>
                    </a:p>
                    <a:p>
                      <a:pPr algn="ctr"/>
                      <a:r>
                        <a:rPr lang="en-GB" sz="1600" baseline="0"/>
                        <a:t>____________________________________________________________________________________________________________________________________________________</a:t>
                      </a:r>
                      <a:endParaRPr lang="en-GB" sz="1600" i="1"/>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2.10</a:t>
            </a:r>
          </a:p>
        </p:txBody>
      </p:sp>
    </p:spTree>
    <p:extLst>
      <p:ext uri="{BB962C8B-B14F-4D97-AF65-F5344CB8AC3E}">
        <p14:creationId xmlns:p14="http://schemas.microsoft.com/office/powerpoint/2010/main" val="2711417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a:t>
            </a:r>
            <a:r>
              <a:rPr lang="en-GB" dirty="0"/>
              <a:t>.10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2538520696"/>
              </p:ext>
            </p:extLst>
          </p:nvPr>
        </p:nvGraphicFramePr>
        <p:xfrm>
          <a:off x="165100" y="605366"/>
          <a:ext cx="11836401" cy="61264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400" b="0" i="0" u="none" strike="noStrike" baseline="0" noProof="0" dirty="0">
                          <a:latin typeface="Calibri"/>
                        </a:rPr>
                        <a:t>When reading The Lie Tree, you explored the following themes:</a:t>
                      </a:r>
                      <a:endParaRPr lang="en-US"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endParaRPr lang="en-GB"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Think back over everything you've learned in Year 7 and 8. Name two topics that cover similar themes to the ones above.</a:t>
                      </a:r>
                    </a:p>
                    <a:p>
                      <a:pPr marL="0" marR="0" lvl="0" indent="0" algn="l">
                        <a:lnSpc>
                          <a:spcPct val="100000"/>
                        </a:lnSpc>
                        <a:spcBef>
                          <a:spcPts val="0"/>
                        </a:spcBef>
                        <a:spcAft>
                          <a:spcPts val="0"/>
                        </a:spcAft>
                        <a:buNone/>
                      </a:pPr>
                      <a:endParaRPr lang="en-GB" sz="1400" b="0" i="0" u="none" strike="noStrike" baseline="0" noProof="0" dirty="0">
                        <a:latin typeface="Calibri"/>
                      </a:endParaRPr>
                    </a:p>
                    <a:p>
                      <a:pPr marL="0" marR="0" lvl="0" indent="0" algn="l">
                        <a:lnSpc>
                          <a:spcPct val="100000"/>
                        </a:lnSpc>
                        <a:spcBef>
                          <a:spcPts val="0"/>
                        </a:spcBef>
                        <a:spcAft>
                          <a:spcPts val="0"/>
                        </a:spcAft>
                        <a:buNone/>
                      </a:pPr>
                      <a:r>
                        <a:rPr lang="en-GB" sz="1400" b="0" i="0" u="none" strike="noStrike" baseline="0" noProof="0" dirty="0">
                          <a:latin typeface="Calibri"/>
                        </a:rPr>
                        <a:t>Topic: ___________________________________</a:t>
                      </a:r>
                      <a:endParaRPr lang="en-US"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Link: __________________________________________________________________________________________________________________________</a:t>
                      </a:r>
                    </a:p>
                    <a:p>
                      <a:pPr marL="0" marR="0" lvl="0" indent="0" algn="l">
                        <a:lnSpc>
                          <a:spcPct val="100000"/>
                        </a:lnSpc>
                        <a:spcBef>
                          <a:spcPts val="0"/>
                        </a:spcBef>
                        <a:spcAft>
                          <a:spcPts val="0"/>
                        </a:spcAft>
                        <a:buNone/>
                      </a:pPr>
                      <a:r>
                        <a:rPr lang="en-GB" sz="1400" b="0" i="0" u="none" strike="noStrike" baseline="0" noProof="0" dirty="0">
                          <a:latin typeface="Calibri"/>
                        </a:rPr>
                        <a:t>Topic: __________________________________</a:t>
                      </a:r>
                      <a:endParaRPr lang="en-GB" sz="1400" b="0" i="0" u="none" strike="noStrike" baseline="0" noProof="0" dirty="0"/>
                    </a:p>
                    <a:p>
                      <a:pPr marL="0" marR="0" lvl="0" indent="0" algn="l">
                        <a:lnSpc>
                          <a:spcPct val="100000"/>
                        </a:lnSpc>
                        <a:spcBef>
                          <a:spcPts val="0"/>
                        </a:spcBef>
                        <a:spcAft>
                          <a:spcPts val="0"/>
                        </a:spcAft>
                        <a:buNone/>
                      </a:pPr>
                      <a:r>
                        <a:rPr lang="en-GB" sz="1400" b="0" i="0" u="none" strike="noStrike" baseline="0" noProof="0" dirty="0">
                          <a:latin typeface="Calibri"/>
                        </a:rPr>
                        <a:t>Link: __________________________________________________________________________________________________________________________</a:t>
                      </a:r>
                    </a:p>
                    <a:p>
                      <a:pPr marL="0" marR="0" lvl="0" indent="0" algn="l">
                        <a:lnSpc>
                          <a:spcPct val="100000"/>
                        </a:lnSpc>
                        <a:spcBef>
                          <a:spcPts val="0"/>
                        </a:spcBef>
                        <a:spcAft>
                          <a:spcPts val="0"/>
                        </a:spcAft>
                        <a:buClrTx/>
                        <a:buSzTx/>
                        <a:buNone/>
                      </a:pPr>
                      <a:endParaRPr lang="en-GB" sz="1800" dirty="0">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a:rPr>
                        <a:t>When you were learning William Blake, you learned the following words. What do they mean? (Use Page 71 of your KB)</a:t>
                      </a:r>
                      <a:endParaRPr lang="en-GB" sz="1400" b="0" i="0" u="none" strike="noStrike" noProof="0" dirty="0">
                        <a:latin typeface="Arial"/>
                      </a:endParaRPr>
                    </a:p>
                  </a:txBody>
                  <a:tcPr/>
                </a:tc>
                <a:tc>
                  <a:txBody>
                    <a:bodyPr/>
                    <a:lstStyle/>
                    <a:p>
                      <a:pPr lvl="0" algn="l">
                        <a:lnSpc>
                          <a:spcPct val="100000"/>
                        </a:lnSpc>
                        <a:spcBef>
                          <a:spcPts val="0"/>
                        </a:spcBef>
                        <a:spcAft>
                          <a:spcPts val="0"/>
                        </a:spcAft>
                        <a:buNone/>
                      </a:pPr>
                      <a:r>
                        <a:rPr lang="en-GB" sz="1400" b="0" i="0" u="none" strike="noStrike" noProof="0" dirty="0">
                          <a:latin typeface="Arial"/>
                        </a:rPr>
                        <a:t>During your study of Grammar, you learned about apostrophes. Using the definition below and your knowledge book (p.3), try creating 3 of your own sentences using apostrophes for omission.</a:t>
                      </a:r>
                      <a:endParaRPr lang="en-GB" sz="1400" b="0" i="0" u="none" strike="noStrike" noProof="0" dirty="0"/>
                    </a:p>
                    <a:p>
                      <a:pPr marL="0" marR="0" lvl="0" indent="0" algn="l">
                        <a:lnSpc>
                          <a:spcPct val="100000"/>
                        </a:lnSpc>
                        <a:spcBef>
                          <a:spcPts val="0"/>
                        </a:spcBef>
                        <a:spcAft>
                          <a:spcPts val="0"/>
                        </a:spcAft>
                        <a:buClrTx/>
                        <a:buSzTx/>
                        <a:buFontTx/>
                        <a:buNone/>
                      </a:pPr>
                      <a:endParaRPr lang="en-GB" sz="1400" dirty="0">
                        <a:latin typeface="Arial"/>
                      </a:endParaRPr>
                    </a:p>
                    <a:p>
                      <a:pPr marL="0" marR="0" lvl="0" indent="0" algn="l">
                        <a:lnSpc>
                          <a:spcPct val="100000"/>
                        </a:lnSpc>
                        <a:spcBef>
                          <a:spcPts val="0"/>
                        </a:spcBef>
                        <a:spcAft>
                          <a:spcPts val="0"/>
                        </a:spcAft>
                        <a:buClrTx/>
                        <a:buSzTx/>
                        <a:buFontTx/>
                        <a:buNone/>
                      </a:pPr>
                      <a:endParaRPr lang="en-GB" sz="1400">
                        <a:latin typeface="Arial"/>
                      </a:endParaRPr>
                    </a:p>
                    <a:p>
                      <a:pPr marL="0" marR="0" lvl="0" indent="0" algn="l">
                        <a:lnSpc>
                          <a:spcPct val="100000"/>
                        </a:lnSpc>
                        <a:spcBef>
                          <a:spcPts val="0"/>
                        </a:spcBef>
                        <a:spcAft>
                          <a:spcPts val="0"/>
                        </a:spcAft>
                        <a:buClrTx/>
                        <a:buSzTx/>
                        <a:buFontTx/>
                        <a:buNone/>
                      </a:pPr>
                      <a:endParaRPr lang="en-GB" sz="1400">
                        <a:latin typeface="Arial"/>
                      </a:endParaRPr>
                    </a:p>
                  </a:txBody>
                  <a:tcPr/>
                </a:tc>
                <a:extLst>
                  <a:ext uri="{0D108BD9-81ED-4DB2-BD59-A6C34878D82A}">
                    <a16:rowId xmlns:a16="http://schemas.microsoft.com/office/drawing/2014/main" val="3075240843"/>
                  </a:ext>
                </a:extLst>
              </a:tr>
            </a:tbl>
          </a:graphicData>
        </a:graphic>
      </p:graphicFrame>
      <p:graphicFrame>
        <p:nvGraphicFramePr>
          <p:cNvPr id="6" name="Table 5">
            <a:extLst>
              <a:ext uri="{FF2B5EF4-FFF2-40B4-BE49-F238E27FC236}">
                <a16:creationId xmlns:a16="http://schemas.microsoft.com/office/drawing/2014/main" id="{E3CE664E-7304-F7B4-0A23-806A6BC43C22}"/>
              </a:ext>
            </a:extLst>
          </p:cNvPr>
          <p:cNvGraphicFramePr>
            <a:graphicFrameLocks noGrp="1"/>
          </p:cNvGraphicFramePr>
          <p:nvPr>
            <p:extLst>
              <p:ext uri="{D42A27DB-BD31-4B8C-83A1-F6EECF244321}">
                <p14:modId xmlns:p14="http://schemas.microsoft.com/office/powerpoint/2010/main" val="478019193"/>
              </p:ext>
            </p:extLst>
          </p:nvPr>
        </p:nvGraphicFramePr>
        <p:xfrm>
          <a:off x="4111924" y="1815141"/>
          <a:ext cx="3930050" cy="4936355"/>
        </p:xfrm>
        <a:graphic>
          <a:graphicData uri="http://schemas.openxmlformats.org/drawingml/2006/table">
            <a:tbl>
              <a:tblPr firstRow="1" bandRow="1">
                <a:tableStyleId>{9D7B26C5-4107-4FEC-AEDC-1716B250A1EF}</a:tableStyleId>
              </a:tblPr>
              <a:tblGrid>
                <a:gridCol w="1077186">
                  <a:extLst>
                    <a:ext uri="{9D8B030D-6E8A-4147-A177-3AD203B41FA5}">
                      <a16:colId xmlns:a16="http://schemas.microsoft.com/office/drawing/2014/main" val="3976995460"/>
                    </a:ext>
                  </a:extLst>
                </a:gridCol>
                <a:gridCol w="2852864">
                  <a:extLst>
                    <a:ext uri="{9D8B030D-6E8A-4147-A177-3AD203B41FA5}">
                      <a16:colId xmlns:a16="http://schemas.microsoft.com/office/drawing/2014/main" val="1999757395"/>
                    </a:ext>
                  </a:extLst>
                </a:gridCol>
              </a:tblGrid>
              <a:tr h="654823">
                <a:tc>
                  <a:txBody>
                    <a:bodyPr/>
                    <a:lstStyle/>
                    <a:p>
                      <a:pPr fontAlgn="base"/>
                      <a:r>
                        <a:rPr lang="en-GB" sz="1400">
                          <a:effectLst/>
                        </a:rPr>
                        <a:t>WORD​</a:t>
                      </a:r>
                    </a:p>
                  </a:txBody>
                  <a:tcPr/>
                </a:tc>
                <a:tc>
                  <a:txBody>
                    <a:bodyPr/>
                    <a:lstStyle/>
                    <a:p>
                      <a:pPr fontAlgn="base"/>
                      <a:r>
                        <a:rPr lang="en-GB" sz="1400">
                          <a:effectLst/>
                        </a:rPr>
                        <a:t>Write a sentence using the word</a:t>
                      </a:r>
                    </a:p>
                  </a:txBody>
                  <a:tcPr/>
                </a:tc>
                <a:extLst>
                  <a:ext uri="{0D108BD9-81ED-4DB2-BD59-A6C34878D82A}">
                    <a16:rowId xmlns:a16="http://schemas.microsoft.com/office/drawing/2014/main" val="3091744322"/>
                  </a:ext>
                </a:extLst>
              </a:tr>
              <a:tr h="772355">
                <a:tc>
                  <a:txBody>
                    <a:bodyPr/>
                    <a:lstStyle/>
                    <a:p>
                      <a:pPr fontAlgn="base"/>
                      <a:r>
                        <a:rPr lang="en-GB" sz="1400">
                          <a:effectLst/>
                        </a:rPr>
                        <a:t>Childhood​</a:t>
                      </a:r>
                    </a:p>
                  </a:txBody>
                  <a:tcPr/>
                </a:tc>
                <a:tc>
                  <a:txBody>
                    <a:bodyPr/>
                    <a:lstStyle/>
                    <a:p>
                      <a:pPr fontAlgn="base"/>
                      <a:endParaRPr lang="en-GB" sz="1400">
                        <a:effectLst/>
                      </a:endParaRPr>
                    </a:p>
                  </a:txBody>
                  <a:tcPr/>
                </a:tc>
                <a:extLst>
                  <a:ext uri="{0D108BD9-81ED-4DB2-BD59-A6C34878D82A}">
                    <a16:rowId xmlns:a16="http://schemas.microsoft.com/office/drawing/2014/main" val="2905167194"/>
                  </a:ext>
                </a:extLst>
              </a:tr>
              <a:tr h="772355">
                <a:tc>
                  <a:txBody>
                    <a:bodyPr/>
                    <a:lstStyle/>
                    <a:p>
                      <a:pPr fontAlgn="base"/>
                      <a:r>
                        <a:rPr lang="en-GB" sz="1400">
                          <a:effectLst/>
                        </a:rPr>
                        <a:t>Industrial​</a:t>
                      </a:r>
                    </a:p>
                  </a:txBody>
                  <a:tcPr/>
                </a:tc>
                <a:tc>
                  <a:txBody>
                    <a:bodyPr/>
                    <a:lstStyle/>
                    <a:p>
                      <a:pPr fontAlgn="base"/>
                      <a:endParaRPr lang="en-GB" sz="1400">
                        <a:effectLst/>
                      </a:endParaRPr>
                    </a:p>
                  </a:txBody>
                  <a:tcPr/>
                </a:tc>
                <a:extLst>
                  <a:ext uri="{0D108BD9-81ED-4DB2-BD59-A6C34878D82A}">
                    <a16:rowId xmlns:a16="http://schemas.microsoft.com/office/drawing/2014/main" val="3154484051"/>
                  </a:ext>
                </a:extLst>
              </a:tr>
              <a:tr h="772355">
                <a:tc>
                  <a:txBody>
                    <a:bodyPr/>
                    <a:lstStyle/>
                    <a:p>
                      <a:pPr fontAlgn="base"/>
                      <a:r>
                        <a:rPr lang="en-GB" sz="1400">
                          <a:effectLst/>
                        </a:rPr>
                        <a:t>Inequality​</a:t>
                      </a:r>
                    </a:p>
                  </a:txBody>
                  <a:tcPr/>
                </a:tc>
                <a:tc>
                  <a:txBody>
                    <a:bodyPr/>
                    <a:lstStyle/>
                    <a:p>
                      <a:pPr fontAlgn="base"/>
                      <a:endParaRPr lang="en-GB" sz="1400">
                        <a:effectLst/>
                      </a:endParaRPr>
                    </a:p>
                  </a:txBody>
                  <a:tcPr/>
                </a:tc>
                <a:extLst>
                  <a:ext uri="{0D108BD9-81ED-4DB2-BD59-A6C34878D82A}">
                    <a16:rowId xmlns:a16="http://schemas.microsoft.com/office/drawing/2014/main" val="1628029956"/>
                  </a:ext>
                </a:extLst>
              </a:tr>
              <a:tr h="856306">
                <a:tc>
                  <a:txBody>
                    <a:bodyPr/>
                    <a:lstStyle/>
                    <a:p>
                      <a:pPr fontAlgn="base"/>
                      <a:r>
                        <a:rPr lang="en-GB" sz="1400">
                          <a:effectLst/>
                        </a:rPr>
                        <a:t>Morality​</a:t>
                      </a:r>
                    </a:p>
                  </a:txBody>
                  <a:tcPr/>
                </a:tc>
                <a:tc>
                  <a:txBody>
                    <a:bodyPr/>
                    <a:lstStyle/>
                    <a:p>
                      <a:pPr fontAlgn="base"/>
                      <a:endParaRPr lang="en-GB" sz="1400">
                        <a:effectLst/>
                      </a:endParaRPr>
                    </a:p>
                  </a:txBody>
                  <a:tcPr/>
                </a:tc>
                <a:extLst>
                  <a:ext uri="{0D108BD9-81ED-4DB2-BD59-A6C34878D82A}">
                    <a16:rowId xmlns:a16="http://schemas.microsoft.com/office/drawing/2014/main" val="2579661090"/>
                  </a:ext>
                </a:extLst>
              </a:tr>
              <a:tr h="1108161">
                <a:tc>
                  <a:txBody>
                    <a:bodyPr/>
                    <a:lstStyle/>
                    <a:p>
                      <a:pPr fontAlgn="base"/>
                      <a:r>
                        <a:rPr lang="en-GB" sz="1400">
                          <a:effectLst/>
                        </a:rPr>
                        <a:t>Poverty​</a:t>
                      </a:r>
                    </a:p>
                  </a:txBody>
                  <a:tcPr/>
                </a:tc>
                <a:tc>
                  <a:txBody>
                    <a:bodyPr/>
                    <a:lstStyle/>
                    <a:p>
                      <a:pPr fontAlgn="base"/>
                      <a:endParaRPr lang="en-GB" sz="1400">
                        <a:effectLst/>
                      </a:endParaRPr>
                    </a:p>
                  </a:txBody>
                  <a:tcPr/>
                </a:tc>
                <a:extLst>
                  <a:ext uri="{0D108BD9-81ED-4DB2-BD59-A6C34878D82A}">
                    <a16:rowId xmlns:a16="http://schemas.microsoft.com/office/drawing/2014/main" val="3884424748"/>
                  </a:ext>
                </a:extLst>
              </a:tr>
            </a:tbl>
          </a:graphicData>
        </a:graphic>
      </p:graphicFrame>
      <p:sp>
        <p:nvSpPr>
          <p:cNvPr id="9" name="Rounded Rectangle 4">
            <a:extLst>
              <a:ext uri="{FF2B5EF4-FFF2-40B4-BE49-F238E27FC236}">
                <a16:creationId xmlns:a16="http://schemas.microsoft.com/office/drawing/2014/main" id="{A8CBBCA4-3AAB-32DF-CE36-9376957C89F0}"/>
              </a:ext>
            </a:extLst>
          </p:cNvPr>
          <p:cNvSpPr/>
          <p:nvPr/>
        </p:nvSpPr>
        <p:spPr>
          <a:xfrm>
            <a:off x="9008219" y="1827967"/>
            <a:ext cx="2934019" cy="1336413"/>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lnSpc>
                <a:spcPct val="150000"/>
              </a:lnSpc>
              <a:defRPr/>
            </a:pPr>
            <a:r>
              <a:rPr lang="en-US" sz="1100" dirty="0">
                <a:solidFill>
                  <a:srgbClr val="000000"/>
                </a:solidFill>
                <a:latin typeface="Arial"/>
                <a:cs typeface="Arial"/>
              </a:rPr>
              <a:t>An apostrophe is used to indicate </a:t>
            </a:r>
            <a:r>
              <a:rPr lang="en-US" sz="1100" b="1" dirty="0">
                <a:solidFill>
                  <a:srgbClr val="000000"/>
                </a:solidFill>
                <a:latin typeface="Arial"/>
                <a:cs typeface="Arial"/>
              </a:rPr>
              <a:t>omission </a:t>
            </a:r>
            <a:r>
              <a:rPr lang="en-US" sz="1100" dirty="0">
                <a:solidFill>
                  <a:srgbClr val="000000"/>
                </a:solidFill>
                <a:latin typeface="Arial"/>
                <a:cs typeface="Arial"/>
              </a:rPr>
              <a:t>- </a:t>
            </a:r>
            <a:r>
              <a:rPr lang="en-GB" sz="1100" dirty="0">
                <a:solidFill>
                  <a:schemeClr val="tx1"/>
                </a:solidFill>
                <a:latin typeface="Arial"/>
                <a:cs typeface="Arial"/>
              </a:rPr>
              <a:t>When you combine two words to make a contraction, you will always take out some letters. In their place, use an apostrophe.</a:t>
            </a:r>
            <a:endParaRPr lang="en-US" sz="1100" dirty="0">
              <a:solidFill>
                <a:schemeClr val="tx1"/>
              </a:solidFill>
              <a:latin typeface="Arial"/>
              <a:cs typeface="Arial"/>
            </a:endParaRPr>
          </a:p>
        </p:txBody>
      </p:sp>
      <p:sp>
        <p:nvSpPr>
          <p:cNvPr id="11" name="Rounded Rectangle 4">
            <a:extLst>
              <a:ext uri="{FF2B5EF4-FFF2-40B4-BE49-F238E27FC236}">
                <a16:creationId xmlns:a16="http://schemas.microsoft.com/office/drawing/2014/main" id="{B1A48A8A-2767-B041-CB12-625956545D52}"/>
              </a:ext>
            </a:extLst>
          </p:cNvPr>
          <p:cNvSpPr/>
          <p:nvPr/>
        </p:nvSpPr>
        <p:spPr>
          <a:xfrm>
            <a:off x="8198016" y="3280079"/>
            <a:ext cx="3597640" cy="3205468"/>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lnSpc>
                <a:spcPct val="150000"/>
              </a:lnSpc>
              <a:defRPr/>
            </a:pPr>
            <a:r>
              <a:rPr lang="en-GB" sz="1200" b="1" dirty="0">
                <a:solidFill>
                  <a:schemeClr val="tx1"/>
                </a:solidFill>
                <a:latin typeface="Arial"/>
                <a:ea typeface="+mn-lt"/>
                <a:cs typeface="Arial"/>
              </a:rPr>
              <a:t>They'll [they will] be on time for school today.</a:t>
            </a:r>
          </a:p>
          <a:p>
            <a:pPr defTabSz="742950">
              <a:lnSpc>
                <a:spcPct val="150000"/>
              </a:lnSpc>
              <a:defRPr/>
            </a:pPr>
            <a:r>
              <a:rPr lang="en-GB" sz="1200" b="1" dirty="0">
                <a:solidFill>
                  <a:schemeClr val="tx1"/>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dirty="0">
                <a:latin typeface="Arial"/>
                <a:cs typeface="Arial"/>
              </a:rPr>
              <a:t>______________</a:t>
            </a:r>
          </a:p>
        </p:txBody>
      </p:sp>
      <p:pic>
        <p:nvPicPr>
          <p:cNvPr id="13" name="Picture 11" descr="Icon&#10;&#10;Description automatically generated">
            <a:extLst>
              <a:ext uri="{FF2B5EF4-FFF2-40B4-BE49-F238E27FC236}">
                <a16:creationId xmlns:a16="http://schemas.microsoft.com/office/drawing/2014/main" id="{D44C360B-E875-CF6A-689D-50FDA5E5F8DB}"/>
              </a:ext>
            </a:extLst>
          </p:cNvPr>
          <p:cNvPicPr>
            <a:picLocks noChangeAspect="1"/>
          </p:cNvPicPr>
          <p:nvPr/>
        </p:nvPicPr>
        <p:blipFill>
          <a:blip r:embed="rId2"/>
          <a:stretch>
            <a:fillRect/>
          </a:stretch>
        </p:blipFill>
        <p:spPr>
          <a:xfrm>
            <a:off x="8198414" y="2120235"/>
            <a:ext cx="809625" cy="847725"/>
          </a:xfrm>
          <a:prstGeom prst="rect">
            <a:avLst/>
          </a:prstGeom>
        </p:spPr>
      </p:pic>
      <p:pic>
        <p:nvPicPr>
          <p:cNvPr id="4" name="Picture 4" descr="Diagram&#10;&#10;Description automatically generated">
            <a:extLst>
              <a:ext uri="{FF2B5EF4-FFF2-40B4-BE49-F238E27FC236}">
                <a16:creationId xmlns:a16="http://schemas.microsoft.com/office/drawing/2014/main" id="{72792AC2-EBB8-3D97-6B9E-B9A52A8C2686}"/>
              </a:ext>
            </a:extLst>
          </p:cNvPr>
          <p:cNvPicPr>
            <a:picLocks noChangeAspect="1"/>
          </p:cNvPicPr>
          <p:nvPr/>
        </p:nvPicPr>
        <p:blipFill>
          <a:blip r:embed="rId3"/>
          <a:stretch>
            <a:fillRect/>
          </a:stretch>
        </p:blipFill>
        <p:spPr>
          <a:xfrm>
            <a:off x="840658" y="1211540"/>
            <a:ext cx="2743200" cy="2431600"/>
          </a:xfrm>
          <a:prstGeom prst="rect">
            <a:avLst/>
          </a:prstGeom>
        </p:spPr>
      </p:pic>
    </p:spTree>
    <p:extLst>
      <p:ext uri="{BB962C8B-B14F-4D97-AF65-F5344CB8AC3E}">
        <p14:creationId xmlns:p14="http://schemas.microsoft.com/office/powerpoint/2010/main" val="3562865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28023735"/>
              </p:ext>
            </p:extLst>
          </p:nvPr>
        </p:nvGraphicFramePr>
        <p:xfrm>
          <a:off x="165100" y="605366"/>
          <a:ext cx="11836401" cy="6049434"/>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err="1"/>
                        <a:t>Histry</a:t>
                      </a:r>
                      <a:endParaRPr lang="en-GB" sz="240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4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a:t>History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r>
                        <a:rPr lang="en-GB" sz="1600"/>
                        <a:t>Create</a:t>
                      </a:r>
                      <a:r>
                        <a:rPr lang="en-GB" sz="1600" baseline="0"/>
                        <a:t> a compound sentence:</a:t>
                      </a:r>
                    </a:p>
                    <a:p>
                      <a:endParaRPr lang="en-GB" sz="1600" baseline="0"/>
                    </a:p>
                    <a:p>
                      <a:pPr algn="ctr"/>
                      <a:r>
                        <a:rPr lang="en-GB" sz="1600" b="1" i="1" baseline="0"/>
                        <a:t>Sun + but + rain</a:t>
                      </a:r>
                    </a:p>
                    <a:p>
                      <a:pPr algn="ctr"/>
                      <a:r>
                        <a:rPr lang="en-GB" sz="1600" b="0" i="0" baseline="0"/>
                        <a:t>_______________________________________________________________________________________________________________</a:t>
                      </a:r>
                      <a:endParaRPr lang="en-GB" sz="1600" b="0" i="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Regret</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r>
                        <a:rPr lang="en-GB" sz="1200" i="1" kern="1200">
                          <a:solidFill>
                            <a:schemeClr val="tx1"/>
                          </a:solidFill>
                          <a:effectLst/>
                          <a:latin typeface="+mn-lt"/>
                          <a:ea typeface="+mn-ea"/>
                          <a:cs typeface="+mn-cs"/>
                        </a:rPr>
                        <a:t>A rustling in the sand dunes behind him made Adam turn. A large kangaroo was bounding straight towards him, paying him no attention. Adam jumped out of his way just in time. The wet sand felt cold, but not unpleasantly so, as it squirted between his toes. But he was not interested in his feet, or even the kangaroo. His eyes were drawn up and out towards the horizon.</a:t>
                      </a:r>
                      <a:endParaRPr lang="en-GB" sz="1200" i="1"/>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What</a:t>
                      </a:r>
                      <a:r>
                        <a:rPr lang="en-GB" sz="1600" kern="1200" baseline="0">
                          <a:solidFill>
                            <a:schemeClr val="tx1"/>
                          </a:solidFill>
                          <a:effectLst/>
                          <a:latin typeface="+mn-lt"/>
                          <a:ea typeface="+mn-ea"/>
                          <a:cs typeface="+mn-cs"/>
                        </a:rPr>
                        <a:t> can you infer about the place from the description?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baseline="0">
                          <a:solidFill>
                            <a:schemeClr val="tx1"/>
                          </a:solidFill>
                          <a:effectLst/>
                          <a:latin typeface="+mn-lt"/>
                          <a:ea typeface="+mn-ea"/>
                          <a:cs typeface="+mn-cs"/>
                        </a:rPr>
                        <a:t>_</a:t>
                      </a: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a flicker of hope wakes in my belly</a:t>
                      </a:r>
                      <a:endParaRPr lang="en-GB" sz="1600" b="1" i="1"/>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r>
                        <a:rPr lang="en-GB" sz="1600"/>
                        <a:t>Can you think of better</a:t>
                      </a:r>
                      <a:r>
                        <a:rPr lang="en-GB" sz="1600" baseline="0"/>
                        <a:t> synonyms for the word </a:t>
                      </a:r>
                      <a:r>
                        <a:rPr lang="en-GB" sz="1600" b="1" i="1" baseline="0"/>
                        <a:t>worried</a:t>
                      </a:r>
                      <a:r>
                        <a:rPr lang="en-GB" sz="1600" baseline="0"/>
                        <a:t>?</a:t>
                      </a:r>
                      <a:endParaRPr lang="en-GB" sz="160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2.11</a:t>
            </a:r>
          </a:p>
        </p:txBody>
      </p:sp>
      <p:pic>
        <p:nvPicPr>
          <p:cNvPr id="2" name="Picture 1"/>
          <p:cNvPicPr>
            <a:picLocks noChangeAspect="1"/>
          </p:cNvPicPr>
          <p:nvPr/>
        </p:nvPicPr>
        <p:blipFill>
          <a:blip r:embed="rId2"/>
          <a:stretch>
            <a:fillRect/>
          </a:stretch>
        </p:blipFill>
        <p:spPr>
          <a:xfrm>
            <a:off x="9435611" y="4440035"/>
            <a:ext cx="1126881" cy="1119267"/>
          </a:xfrm>
          <a:prstGeom prst="rect">
            <a:avLst/>
          </a:prstGeom>
        </p:spPr>
      </p:pic>
    </p:spTree>
    <p:extLst>
      <p:ext uri="{BB962C8B-B14F-4D97-AF65-F5344CB8AC3E}">
        <p14:creationId xmlns:p14="http://schemas.microsoft.com/office/powerpoint/2010/main" val="4173858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2.11</a:t>
            </a:r>
            <a:r>
              <a:rPr lang="en-GB" dirty="0"/>
              <a:t>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461500628"/>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600" b="0" i="0" u="none" strike="noStrike" baseline="0" noProof="0" dirty="0">
                          <a:latin typeface="Calibri"/>
                        </a:rPr>
                        <a:t>When you studied texts in the Life, Labour and Loss unit, you learned the following words. What do they mean? (Use Page 72 of your KB)</a:t>
                      </a:r>
                      <a:endParaRPr lang="en-GB" sz="1600" b="0" i="0" baseline="0" dirty="0">
                        <a:latin typeface="Calibri"/>
                      </a:endParaRPr>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According to page 38 of your Knowledge book, what must the following text types contain:</a:t>
                      </a: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r>
                        <a:rPr lang="en-GB" sz="1600" b="1" i="0" u="none" strike="noStrike" noProof="0" dirty="0">
                          <a:solidFill>
                            <a:schemeClr val="tx1"/>
                          </a:solidFill>
                          <a:latin typeface="Arial"/>
                        </a:rPr>
                        <a:t>___________________________________________________________________________________________________</a:t>
                      </a:r>
                      <a:endParaRPr lang="en-GB" dirty="0"/>
                    </a:p>
                    <a:p>
                      <a:pPr marL="0" marR="0" lvl="0" indent="0" algn="l">
                        <a:lnSpc>
                          <a:spcPct val="100000"/>
                        </a:lnSpc>
                        <a:spcBef>
                          <a:spcPts val="0"/>
                        </a:spcBef>
                        <a:spcAft>
                          <a:spcPts val="0"/>
                        </a:spcAft>
                        <a:buNone/>
                      </a:pPr>
                      <a:endParaRPr lang="en-GB" sz="1600" b="1" i="0" u="none" strike="noStrike" noProof="0" dirty="0">
                        <a:solidFill>
                          <a:schemeClr val="tx1"/>
                        </a:solidFill>
                        <a:latin typeface="Arial"/>
                      </a:endParaRPr>
                    </a:p>
                    <a:p>
                      <a:pPr marL="0" marR="0" lvl="0" indent="0" algn="l">
                        <a:lnSpc>
                          <a:spcPct val="100000"/>
                        </a:lnSpc>
                        <a:spcBef>
                          <a:spcPts val="0"/>
                        </a:spcBef>
                        <a:spcAft>
                          <a:spcPts val="0"/>
                        </a:spcAft>
                        <a:buNone/>
                      </a:pPr>
                      <a:r>
                        <a:rPr lang="en-GB" sz="1600" b="1" i="0" u="none" strike="noStrike" noProof="0" dirty="0">
                          <a:solidFill>
                            <a:schemeClr val="tx1"/>
                          </a:solidFill>
                          <a:latin typeface="Arial"/>
                        </a:rPr>
                        <a:t>___________________________________________________________________________________________________</a:t>
                      </a:r>
                      <a:endParaRPr lang="en-GB" dirty="0"/>
                    </a:p>
                    <a:p>
                      <a:pPr marL="0" marR="0" lvl="0" indent="0" algn="l">
                        <a:lnSpc>
                          <a:spcPct val="100000"/>
                        </a:lnSpc>
                        <a:spcBef>
                          <a:spcPts val="0"/>
                        </a:spcBef>
                        <a:spcAft>
                          <a:spcPts val="0"/>
                        </a:spcAft>
                        <a:buNone/>
                      </a:pPr>
                      <a:endParaRPr lang="en-GB" sz="1600" b="1" i="0" u="none" strike="noStrike" noProof="0" dirty="0">
                        <a:solidFill>
                          <a:schemeClr val="tx1"/>
                        </a:solidFill>
                        <a:latin typeface="Arial"/>
                      </a:endParaRPr>
                    </a:p>
                    <a:p>
                      <a:pPr marL="0" marR="0" lvl="0" indent="0" algn="l">
                        <a:lnSpc>
                          <a:spcPct val="100000"/>
                        </a:lnSpc>
                        <a:spcBef>
                          <a:spcPts val="0"/>
                        </a:spcBef>
                        <a:spcAft>
                          <a:spcPts val="0"/>
                        </a:spcAft>
                        <a:buNone/>
                      </a:pPr>
                      <a:r>
                        <a:rPr lang="en-GB" sz="1600" b="1" i="0" u="none" strike="noStrike" noProof="0" dirty="0">
                          <a:solidFill>
                            <a:schemeClr val="tx1"/>
                          </a:solidFill>
                          <a:latin typeface="Arial"/>
                        </a:rPr>
                        <a:t>___________________________________________________________________________________________________</a:t>
                      </a:r>
                      <a:endParaRPr lang="en-GB" dirty="0"/>
                    </a:p>
                    <a:p>
                      <a:pPr marL="0" marR="0" lvl="0" indent="0" algn="l">
                        <a:lnSpc>
                          <a:spcPct val="100000"/>
                        </a:lnSpc>
                        <a:spcBef>
                          <a:spcPts val="0"/>
                        </a:spcBef>
                        <a:spcAft>
                          <a:spcPts val="0"/>
                        </a:spcAft>
                        <a:buNone/>
                      </a:pPr>
                      <a:endParaRPr lang="en-GB" sz="1600" b="1" i="0" u="none" strike="noStrike" noProof="0" dirty="0">
                        <a:solidFill>
                          <a:schemeClr val="tx1"/>
                        </a:solidFill>
                        <a:latin typeface="Arial"/>
                      </a:endParaRPr>
                    </a:p>
                    <a:p>
                      <a:pPr marL="0" marR="0" lvl="0" indent="0" algn="l">
                        <a:lnSpc>
                          <a:spcPct val="100000"/>
                        </a:lnSpc>
                        <a:spcBef>
                          <a:spcPts val="0"/>
                        </a:spcBef>
                        <a:spcAft>
                          <a:spcPts val="0"/>
                        </a:spcAft>
                        <a:buNone/>
                      </a:pPr>
                      <a:r>
                        <a:rPr lang="en-GB" sz="1600" b="1" i="0" u="none" strike="noStrike" noProof="0" dirty="0">
                          <a:solidFill>
                            <a:schemeClr val="tx1"/>
                          </a:solidFill>
                          <a:latin typeface="Arial"/>
                        </a:rPr>
                        <a:t>___________________________________________________________________________________________________</a:t>
                      </a:r>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During your study of Grammar, you learned about three different sentence </a:t>
                      </a:r>
                      <a:r>
                        <a:rPr lang="en-GB" sz="1600" b="0" i="0" u="none" strike="noStrike" noProof="0">
                          <a:latin typeface="Calibri"/>
                        </a:rPr>
                        <a:t>types. </a:t>
                      </a:r>
                      <a:r>
                        <a:rPr lang="en-GB" sz="1600" b="0" i="0" u="none" strike="noStrike" noProof="0" dirty="0">
                          <a:latin typeface="Calibri"/>
                        </a:rPr>
                        <a:t>Using the definition below and your knowledge book (p.3), try creating 3 of your own  sentences.</a:t>
                      </a: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endParaRPr lang="en-GB" sz="1600" b="0" i="0" u="none" strike="noStrike" noProof="0" dirty="0">
                        <a:latin typeface="Calibri"/>
                      </a:endParaRPr>
                    </a:p>
                    <a:p>
                      <a:pPr marL="0" marR="0" lvl="0" indent="0" algn="l">
                        <a:lnSpc>
                          <a:spcPct val="100000"/>
                        </a:lnSpc>
                        <a:spcBef>
                          <a:spcPts val="0"/>
                        </a:spcBef>
                        <a:spcAft>
                          <a:spcPts val="0"/>
                        </a:spcAft>
                        <a:buNone/>
                      </a:pPr>
                      <a:r>
                        <a:rPr lang="en-GB" sz="1600" b="1" i="0" u="none" strike="noStrike" noProof="0" dirty="0">
                          <a:solidFill>
                            <a:schemeClr val="tx1"/>
                          </a:solidFill>
                          <a:latin typeface="Arial"/>
                        </a:rPr>
                        <a:t>___________________________________________________________________________________________________</a:t>
                      </a: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r>
                        <a:rPr lang="en-GB" sz="1600" b="1" i="0" u="none" strike="noStrike" noProof="0" dirty="0">
                          <a:solidFill>
                            <a:schemeClr val="tx1"/>
                          </a:solidFill>
                          <a:latin typeface="Arial"/>
                        </a:rPr>
                        <a:t>___________________________________________________________________________________________________</a:t>
                      </a: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endParaRPr lang="en-GB" sz="1600" b="0" i="0" u="none" strike="noStrike" noProof="0" dirty="0"/>
                    </a:p>
                    <a:p>
                      <a:pPr marL="0" marR="0" lvl="0" indent="0" algn="l">
                        <a:lnSpc>
                          <a:spcPct val="100000"/>
                        </a:lnSpc>
                        <a:spcBef>
                          <a:spcPts val="0"/>
                        </a:spcBef>
                        <a:spcAft>
                          <a:spcPts val="0"/>
                        </a:spcAft>
                        <a:buNone/>
                      </a:pPr>
                      <a:r>
                        <a:rPr lang="en-GB" sz="1600" b="1" i="0" u="none" strike="noStrike" noProof="0" dirty="0">
                          <a:solidFill>
                            <a:schemeClr val="tx1"/>
                          </a:solidFill>
                          <a:latin typeface="Arial"/>
                        </a:rPr>
                        <a:t>___________________________________________________________________________________________________</a:t>
                      </a:r>
                      <a:endParaRPr lang="en-GB" dirty="0"/>
                    </a:p>
                  </a:txBody>
                  <a:tcPr/>
                </a:tc>
                <a:extLst>
                  <a:ext uri="{0D108BD9-81ED-4DB2-BD59-A6C34878D82A}">
                    <a16:rowId xmlns:a16="http://schemas.microsoft.com/office/drawing/2014/main" val="3075240843"/>
                  </a:ext>
                </a:extLst>
              </a:tr>
            </a:tbl>
          </a:graphicData>
        </a:graphic>
      </p:graphicFrame>
      <p:graphicFrame>
        <p:nvGraphicFramePr>
          <p:cNvPr id="6" name="Table 5">
            <a:extLst>
              <a:ext uri="{FF2B5EF4-FFF2-40B4-BE49-F238E27FC236}">
                <a16:creationId xmlns:a16="http://schemas.microsoft.com/office/drawing/2014/main" id="{1D752D93-C975-73B8-06F9-08BBCDBAF010}"/>
              </a:ext>
            </a:extLst>
          </p:cNvPr>
          <p:cNvGraphicFramePr>
            <a:graphicFrameLocks noGrp="1"/>
          </p:cNvGraphicFramePr>
          <p:nvPr>
            <p:extLst>
              <p:ext uri="{D42A27DB-BD31-4B8C-83A1-F6EECF244321}">
                <p14:modId xmlns:p14="http://schemas.microsoft.com/office/powerpoint/2010/main" val="2592868217"/>
              </p:ext>
            </p:extLst>
          </p:nvPr>
        </p:nvGraphicFramePr>
        <p:xfrm>
          <a:off x="142875" y="1882775"/>
          <a:ext cx="3953694" cy="4798272"/>
        </p:xfrm>
        <a:graphic>
          <a:graphicData uri="http://schemas.openxmlformats.org/drawingml/2006/table">
            <a:tbl>
              <a:tblPr firstRow="1" bandRow="1">
                <a:tableStyleId>{9D7B26C5-4107-4FEC-AEDC-1716B250A1EF}</a:tableStyleId>
              </a:tblPr>
              <a:tblGrid>
                <a:gridCol w="1228725">
                  <a:extLst>
                    <a:ext uri="{9D8B030D-6E8A-4147-A177-3AD203B41FA5}">
                      <a16:colId xmlns:a16="http://schemas.microsoft.com/office/drawing/2014/main" val="2301868018"/>
                    </a:ext>
                  </a:extLst>
                </a:gridCol>
                <a:gridCol w="2724969">
                  <a:extLst>
                    <a:ext uri="{9D8B030D-6E8A-4147-A177-3AD203B41FA5}">
                      <a16:colId xmlns:a16="http://schemas.microsoft.com/office/drawing/2014/main" val="2515177394"/>
                    </a:ext>
                  </a:extLst>
                </a:gridCol>
              </a:tblGrid>
              <a:tr h="382471">
                <a:tc>
                  <a:txBody>
                    <a:bodyPr/>
                    <a:lstStyle/>
                    <a:p>
                      <a:pPr rtl="0" fontAlgn="base"/>
                      <a:r>
                        <a:rPr lang="en-GB" sz="1400">
                          <a:effectLst/>
                        </a:rPr>
                        <a:t>WORD​​</a:t>
                      </a:r>
                    </a:p>
                  </a:txBody>
                  <a:tcPr/>
                </a:tc>
                <a:tc>
                  <a:txBody>
                    <a:bodyPr/>
                    <a:lstStyle/>
                    <a:p>
                      <a:pPr rtl="0" fontAlgn="base"/>
                      <a:r>
                        <a:rPr lang="en-GB" sz="1400">
                          <a:effectLst/>
                        </a:rPr>
                        <a:t>Write a sentence using the word​</a:t>
                      </a:r>
                    </a:p>
                  </a:txBody>
                  <a:tcPr/>
                </a:tc>
                <a:extLst>
                  <a:ext uri="{0D108BD9-81ED-4DB2-BD59-A6C34878D82A}">
                    <a16:rowId xmlns:a16="http://schemas.microsoft.com/office/drawing/2014/main" val="2977139550"/>
                  </a:ext>
                </a:extLst>
              </a:tr>
              <a:tr h="764942">
                <a:tc>
                  <a:txBody>
                    <a:bodyPr/>
                    <a:lstStyle/>
                    <a:p>
                      <a:pPr rtl="0" fontAlgn="base"/>
                      <a:r>
                        <a:rPr lang="en-GB" sz="1400">
                          <a:effectLst/>
                        </a:rPr>
                        <a:t>Exploitation</a:t>
                      </a:r>
                    </a:p>
                  </a:txBody>
                  <a:tcPr/>
                </a:tc>
                <a:tc>
                  <a:txBody>
                    <a:bodyPr/>
                    <a:lstStyle/>
                    <a:p>
                      <a:pPr rtl="0" fontAlgn="auto"/>
                      <a:r>
                        <a:rPr lang="en-GB" sz="1400">
                          <a:effectLst/>
                        </a:rPr>
                        <a:t>​</a:t>
                      </a:r>
                    </a:p>
                  </a:txBody>
                  <a:tcPr/>
                </a:tc>
                <a:extLst>
                  <a:ext uri="{0D108BD9-81ED-4DB2-BD59-A6C34878D82A}">
                    <a16:rowId xmlns:a16="http://schemas.microsoft.com/office/drawing/2014/main" val="3498725691"/>
                  </a:ext>
                </a:extLst>
              </a:tr>
              <a:tr h="764942">
                <a:tc>
                  <a:txBody>
                    <a:bodyPr/>
                    <a:lstStyle/>
                    <a:p>
                      <a:pPr rtl="0" fontAlgn="base"/>
                      <a:r>
                        <a:rPr lang="en-GB" sz="1400">
                          <a:effectLst/>
                        </a:rPr>
                        <a:t>Despair</a:t>
                      </a:r>
                    </a:p>
                  </a:txBody>
                  <a:tcPr/>
                </a:tc>
                <a:tc>
                  <a:txBody>
                    <a:bodyPr/>
                    <a:lstStyle/>
                    <a:p>
                      <a:pPr rtl="0" fontAlgn="auto"/>
                      <a:r>
                        <a:rPr lang="en-GB" sz="1400">
                          <a:effectLst/>
                        </a:rPr>
                        <a:t>​</a:t>
                      </a:r>
                    </a:p>
                  </a:txBody>
                  <a:tcPr/>
                </a:tc>
                <a:extLst>
                  <a:ext uri="{0D108BD9-81ED-4DB2-BD59-A6C34878D82A}">
                    <a16:rowId xmlns:a16="http://schemas.microsoft.com/office/drawing/2014/main" val="3212021809"/>
                  </a:ext>
                </a:extLst>
              </a:tr>
              <a:tr h="764942">
                <a:tc>
                  <a:txBody>
                    <a:bodyPr/>
                    <a:lstStyle/>
                    <a:p>
                      <a:pPr rtl="0" fontAlgn="base"/>
                      <a:r>
                        <a:rPr lang="en-GB" sz="1400">
                          <a:effectLst/>
                        </a:rPr>
                        <a:t>Control</a:t>
                      </a:r>
                    </a:p>
                  </a:txBody>
                  <a:tcPr/>
                </a:tc>
                <a:tc>
                  <a:txBody>
                    <a:bodyPr/>
                    <a:lstStyle/>
                    <a:p>
                      <a:pPr rtl="0" fontAlgn="auto"/>
                      <a:r>
                        <a:rPr lang="en-GB" sz="1400">
                          <a:effectLst/>
                        </a:rPr>
                        <a:t>​</a:t>
                      </a:r>
                    </a:p>
                  </a:txBody>
                  <a:tcPr/>
                </a:tc>
                <a:extLst>
                  <a:ext uri="{0D108BD9-81ED-4DB2-BD59-A6C34878D82A}">
                    <a16:rowId xmlns:a16="http://schemas.microsoft.com/office/drawing/2014/main" val="1778777657"/>
                  </a:ext>
                </a:extLst>
              </a:tr>
              <a:tr h="1019922">
                <a:tc>
                  <a:txBody>
                    <a:bodyPr/>
                    <a:lstStyle/>
                    <a:p>
                      <a:pPr rtl="0" fontAlgn="base"/>
                      <a:r>
                        <a:rPr lang="en-GB" sz="1400">
                          <a:effectLst/>
                        </a:rPr>
                        <a:t>Despondent</a:t>
                      </a:r>
                    </a:p>
                  </a:txBody>
                  <a:tcPr/>
                </a:tc>
                <a:tc>
                  <a:txBody>
                    <a:bodyPr/>
                    <a:lstStyle/>
                    <a:p>
                      <a:pPr rtl="0" fontAlgn="auto"/>
                      <a:r>
                        <a:rPr lang="en-GB" sz="1400">
                          <a:effectLst/>
                        </a:rPr>
                        <a:t>​</a:t>
                      </a:r>
                    </a:p>
                  </a:txBody>
                  <a:tcPr/>
                </a:tc>
                <a:extLst>
                  <a:ext uri="{0D108BD9-81ED-4DB2-BD59-A6C34878D82A}">
                    <a16:rowId xmlns:a16="http://schemas.microsoft.com/office/drawing/2014/main" val="4222570752"/>
                  </a:ext>
                </a:extLst>
              </a:tr>
              <a:tr h="1101053">
                <a:tc>
                  <a:txBody>
                    <a:bodyPr/>
                    <a:lstStyle/>
                    <a:p>
                      <a:pPr rtl="0" fontAlgn="base"/>
                      <a:r>
                        <a:rPr lang="en-GB" sz="1400">
                          <a:effectLst/>
                        </a:rPr>
                        <a:t>Desperation</a:t>
                      </a:r>
                    </a:p>
                  </a:txBody>
                  <a:tcPr/>
                </a:tc>
                <a:tc>
                  <a:txBody>
                    <a:bodyPr/>
                    <a:lstStyle/>
                    <a:p>
                      <a:pPr rtl="0" fontAlgn="auto"/>
                      <a:r>
                        <a:rPr lang="en-GB" sz="1400">
                          <a:effectLst/>
                        </a:rPr>
                        <a:t>​</a:t>
                      </a:r>
                    </a:p>
                  </a:txBody>
                  <a:tcPr/>
                </a:tc>
                <a:extLst>
                  <a:ext uri="{0D108BD9-81ED-4DB2-BD59-A6C34878D82A}">
                    <a16:rowId xmlns:a16="http://schemas.microsoft.com/office/drawing/2014/main" val="3175392549"/>
                  </a:ext>
                </a:extLst>
              </a:tr>
            </a:tbl>
          </a:graphicData>
        </a:graphic>
      </p:graphicFrame>
      <p:pic>
        <p:nvPicPr>
          <p:cNvPr id="7" name="Picture 7" descr="Icon&#10;&#10;Description automatically generated">
            <a:extLst>
              <a:ext uri="{FF2B5EF4-FFF2-40B4-BE49-F238E27FC236}">
                <a16:creationId xmlns:a16="http://schemas.microsoft.com/office/drawing/2014/main" id="{0C7C9AAE-BEF1-FA04-245B-428E8D963378}"/>
              </a:ext>
            </a:extLst>
          </p:cNvPr>
          <p:cNvPicPr>
            <a:picLocks noChangeAspect="1"/>
          </p:cNvPicPr>
          <p:nvPr/>
        </p:nvPicPr>
        <p:blipFill>
          <a:blip r:embed="rId2"/>
          <a:stretch>
            <a:fillRect/>
          </a:stretch>
        </p:blipFill>
        <p:spPr>
          <a:xfrm>
            <a:off x="8231188" y="2073275"/>
            <a:ext cx="733425" cy="717550"/>
          </a:xfrm>
          <a:prstGeom prst="rect">
            <a:avLst/>
          </a:prstGeom>
        </p:spPr>
      </p:pic>
      <p:pic>
        <p:nvPicPr>
          <p:cNvPr id="4" name="Picture 4" descr="Icon&#10;&#10;Description automatically generated">
            <a:extLst>
              <a:ext uri="{FF2B5EF4-FFF2-40B4-BE49-F238E27FC236}">
                <a16:creationId xmlns:a16="http://schemas.microsoft.com/office/drawing/2014/main" id="{D6EF833E-1BA5-4C65-B5FA-CA6BA97EE3E2}"/>
              </a:ext>
            </a:extLst>
          </p:cNvPr>
          <p:cNvPicPr>
            <a:picLocks noChangeAspect="1"/>
          </p:cNvPicPr>
          <p:nvPr/>
        </p:nvPicPr>
        <p:blipFill>
          <a:blip r:embed="rId3"/>
          <a:stretch>
            <a:fillRect/>
          </a:stretch>
        </p:blipFill>
        <p:spPr>
          <a:xfrm>
            <a:off x="4112649" y="2121618"/>
            <a:ext cx="938365" cy="890740"/>
          </a:xfrm>
          <a:prstGeom prst="rect">
            <a:avLst/>
          </a:prstGeom>
        </p:spPr>
      </p:pic>
      <p:pic>
        <p:nvPicPr>
          <p:cNvPr id="5" name="Picture 8" descr="A picture containing text&#10;&#10;Description automatically generated">
            <a:extLst>
              <a:ext uri="{FF2B5EF4-FFF2-40B4-BE49-F238E27FC236}">
                <a16:creationId xmlns:a16="http://schemas.microsoft.com/office/drawing/2014/main" id="{AED9C055-2F08-E2CA-FF6C-8B80CC338AD1}"/>
              </a:ext>
            </a:extLst>
          </p:cNvPr>
          <p:cNvPicPr>
            <a:picLocks noChangeAspect="1"/>
          </p:cNvPicPr>
          <p:nvPr/>
        </p:nvPicPr>
        <p:blipFill>
          <a:blip r:embed="rId4"/>
          <a:stretch>
            <a:fillRect/>
          </a:stretch>
        </p:blipFill>
        <p:spPr>
          <a:xfrm>
            <a:off x="4181782" y="3198556"/>
            <a:ext cx="788116" cy="743257"/>
          </a:xfrm>
          <a:prstGeom prst="rect">
            <a:avLst/>
          </a:prstGeom>
        </p:spPr>
      </p:pic>
      <p:pic>
        <p:nvPicPr>
          <p:cNvPr id="9" name="Picture 10" descr="A picture containing scissors, tool&#10;&#10;Description automatically generated">
            <a:extLst>
              <a:ext uri="{FF2B5EF4-FFF2-40B4-BE49-F238E27FC236}">
                <a16:creationId xmlns:a16="http://schemas.microsoft.com/office/drawing/2014/main" id="{368ADDA8-EC4C-18F5-39AF-FF76D89C5585}"/>
              </a:ext>
            </a:extLst>
          </p:cNvPr>
          <p:cNvPicPr>
            <a:picLocks noChangeAspect="1"/>
          </p:cNvPicPr>
          <p:nvPr/>
        </p:nvPicPr>
        <p:blipFill>
          <a:blip r:embed="rId5"/>
          <a:stretch>
            <a:fillRect/>
          </a:stretch>
        </p:blipFill>
        <p:spPr>
          <a:xfrm>
            <a:off x="4189463" y="4189463"/>
            <a:ext cx="704543" cy="787503"/>
          </a:xfrm>
          <a:prstGeom prst="rect">
            <a:avLst/>
          </a:prstGeom>
        </p:spPr>
      </p:pic>
      <p:pic>
        <p:nvPicPr>
          <p:cNvPr id="11" name="Picture 11" descr="A picture containing icon&#10;&#10;Description automatically generated">
            <a:extLst>
              <a:ext uri="{FF2B5EF4-FFF2-40B4-BE49-F238E27FC236}">
                <a16:creationId xmlns:a16="http://schemas.microsoft.com/office/drawing/2014/main" id="{36EE02C8-62B8-AF31-223C-3D2A448B1211}"/>
              </a:ext>
            </a:extLst>
          </p:cNvPr>
          <p:cNvPicPr>
            <a:picLocks noChangeAspect="1"/>
          </p:cNvPicPr>
          <p:nvPr/>
        </p:nvPicPr>
        <p:blipFill>
          <a:blip r:embed="rId6"/>
          <a:stretch>
            <a:fillRect/>
          </a:stretch>
        </p:blipFill>
        <p:spPr>
          <a:xfrm>
            <a:off x="4184855" y="5168080"/>
            <a:ext cx="795492" cy="741107"/>
          </a:xfrm>
          <a:prstGeom prst="rect">
            <a:avLst/>
          </a:prstGeom>
        </p:spPr>
      </p:pic>
      <p:pic>
        <p:nvPicPr>
          <p:cNvPr id="13" name="Picture 12" descr="A picture containing drawing, table&#10;&#10;Description generated with very high confidence">
            <a:extLst>
              <a:ext uri="{FF2B5EF4-FFF2-40B4-BE49-F238E27FC236}">
                <a16:creationId xmlns:a16="http://schemas.microsoft.com/office/drawing/2014/main" id="{688AE51F-A3C8-FE51-8ED4-6ABA352E6342}"/>
              </a:ext>
            </a:extLst>
          </p:cNvPr>
          <p:cNvPicPr>
            <a:picLocks noChangeAspect="1"/>
          </p:cNvPicPr>
          <p:nvPr/>
        </p:nvPicPr>
        <p:blipFill>
          <a:blip r:embed="rId7"/>
          <a:stretch>
            <a:fillRect/>
          </a:stretch>
        </p:blipFill>
        <p:spPr>
          <a:xfrm>
            <a:off x="8168134" y="3476756"/>
            <a:ext cx="727828" cy="714725"/>
          </a:xfrm>
          <a:prstGeom prst="rect">
            <a:avLst/>
          </a:prstGeom>
          <a:ln>
            <a:solidFill>
              <a:schemeClr val="bg1"/>
            </a:solidFill>
          </a:ln>
        </p:spPr>
      </p:pic>
      <p:pic>
        <p:nvPicPr>
          <p:cNvPr id="17" name="Picture 8">
            <a:extLst>
              <a:ext uri="{FF2B5EF4-FFF2-40B4-BE49-F238E27FC236}">
                <a16:creationId xmlns:a16="http://schemas.microsoft.com/office/drawing/2014/main" id="{6B9E8862-4716-7DCD-0BCD-A7879DA43756}"/>
              </a:ext>
            </a:extLst>
          </p:cNvPr>
          <p:cNvPicPr>
            <a:picLocks noChangeAspect="1"/>
          </p:cNvPicPr>
          <p:nvPr/>
        </p:nvPicPr>
        <p:blipFill>
          <a:blip r:embed="rId8"/>
          <a:stretch>
            <a:fillRect/>
          </a:stretch>
        </p:blipFill>
        <p:spPr>
          <a:xfrm>
            <a:off x="8167989" y="4972239"/>
            <a:ext cx="668727" cy="692450"/>
          </a:xfrm>
          <a:prstGeom prst="rect">
            <a:avLst/>
          </a:prstGeom>
        </p:spPr>
      </p:pic>
    </p:spTree>
    <p:extLst>
      <p:ext uri="{BB962C8B-B14F-4D97-AF65-F5344CB8AC3E}">
        <p14:creationId xmlns:p14="http://schemas.microsoft.com/office/powerpoint/2010/main" val="1148682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b="1">
                <a:ea typeface="+mn-lt"/>
                <a:cs typeface="+mn-lt"/>
              </a:rPr>
              <a:t>How to complete the homework grids (Tasks 4-6)</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27364496"/>
              </p:ext>
            </p:extLst>
          </p:nvPr>
        </p:nvGraphicFramePr>
        <p:xfrm>
          <a:off x="165100" y="605366"/>
          <a:ext cx="11836401" cy="627888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884795">
                <a:tc>
                  <a:txBody>
                    <a:bodyPr/>
                    <a:lstStyle/>
                    <a:p>
                      <a:r>
                        <a:rPr lang="en-GB" sz="1600" b="1" i="1"/>
                        <a:t>4.</a:t>
                      </a:r>
                      <a:r>
                        <a:rPr lang="en-GB" sz="1600" b="1" i="1" baseline="0"/>
                        <a:t> Reading Comprehension</a:t>
                      </a:r>
                    </a:p>
                    <a:p>
                      <a:pPr lvl="0">
                        <a:buNone/>
                      </a:pPr>
                      <a:endParaRPr lang="en-GB" sz="1600" baseline="0"/>
                    </a:p>
                    <a:p>
                      <a:pPr lvl="0">
                        <a:buNone/>
                      </a:pPr>
                      <a:endParaRPr lang="en-GB" sz="1600" baseline="0"/>
                    </a:p>
                    <a:p>
                      <a:pPr lvl="0">
                        <a:buNone/>
                      </a:pPr>
                      <a:r>
                        <a:rPr lang="en-GB" sz="1600" baseline="0"/>
                        <a:t>Pupils will be required to read a passage from a text related to their English studies. They should read the passage then answer the question underneath it.</a:t>
                      </a:r>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a:lnSpc>
                          <a:spcPct val="100000"/>
                        </a:lnSpc>
                        <a:spcBef>
                          <a:spcPts val="0"/>
                        </a:spcBef>
                        <a:spcAft>
                          <a:spcPts val="0"/>
                        </a:spcAft>
                        <a:buFontTx/>
                        <a:buNone/>
                      </a:pPr>
                      <a:r>
                        <a:rPr lang="en-GB" sz="1600"/>
                        <a:t>Pupils will be given a brief sentence or quote from a familiar text studied in class. The will need to work out what language technique has been used in the sentence/quote and write this in the space provided.</a:t>
                      </a:r>
                    </a:p>
                    <a:p>
                      <a:pPr marL="0" marR="0" lvl="0" indent="0" algn="l">
                        <a:lnSpc>
                          <a:spcPct val="100000"/>
                        </a:lnSpc>
                        <a:spcBef>
                          <a:spcPts val="0"/>
                        </a:spcBef>
                        <a:spcAft>
                          <a:spcPts val="0"/>
                        </a:spcAft>
                        <a:buFontTx/>
                        <a:buNone/>
                      </a:pPr>
                      <a:endParaRPr lang="en-GB" sz="1600"/>
                    </a:p>
                    <a:p>
                      <a:pPr marL="0" marR="0" lvl="0" indent="0" algn="l">
                        <a:lnSpc>
                          <a:spcPct val="100000"/>
                        </a:lnSpc>
                        <a:spcBef>
                          <a:spcPts val="0"/>
                        </a:spcBef>
                        <a:spcAft>
                          <a:spcPts val="0"/>
                        </a:spcAft>
                        <a:buFontTx/>
                        <a:buNone/>
                      </a:pPr>
                      <a:r>
                        <a:rPr lang="en-GB" sz="1600"/>
                        <a:t>The challenge task will require them to think about what is suggested by the technique and explain what it helps them to imagine or feel. (</a:t>
                      </a:r>
                      <a:r>
                        <a:rPr lang="en-GB" sz="1600" b="1"/>
                        <a:t>Please note</a:t>
                      </a:r>
                      <a:r>
                        <a:rPr lang="en-GB" sz="1600"/>
                        <a:t>: challenge tasks are NOT compulsory).</a:t>
                      </a:r>
                    </a:p>
                  </a:txBody>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6. Challenge</a:t>
                      </a:r>
                    </a:p>
                    <a:p>
                      <a:pPr marL="0" marR="0" lvl="0" indent="0" algn="l">
                        <a:lnSpc>
                          <a:spcPct val="100000"/>
                        </a:lnSpc>
                        <a:spcBef>
                          <a:spcPts val="0"/>
                        </a:spcBef>
                        <a:spcAft>
                          <a:spcPts val="0"/>
                        </a:spcAft>
                        <a:buNone/>
                      </a:pPr>
                      <a:endParaRPr lang="en-GB" sz="1600"/>
                    </a:p>
                    <a:p>
                      <a:pPr marL="0" marR="0" lvl="0" indent="0" algn="l">
                        <a:lnSpc>
                          <a:spcPct val="100000"/>
                        </a:lnSpc>
                        <a:spcBef>
                          <a:spcPts val="0"/>
                        </a:spcBef>
                        <a:spcAft>
                          <a:spcPts val="0"/>
                        </a:spcAft>
                        <a:buNone/>
                      </a:pPr>
                      <a:r>
                        <a:rPr lang="en-GB" sz="1600"/>
                        <a:t>This final homework task will require pupils to complete a random task aimed at stretching and challenging them. The tasks will be a selection of the following:</a:t>
                      </a:r>
                      <a:endParaRPr lang="en-GB"/>
                    </a:p>
                    <a:p>
                      <a:pPr marL="285750" marR="0" lvl="0" indent="-285750" algn="l">
                        <a:lnSpc>
                          <a:spcPct val="100000"/>
                        </a:lnSpc>
                        <a:spcBef>
                          <a:spcPts val="0"/>
                        </a:spcBef>
                        <a:spcAft>
                          <a:spcPts val="0"/>
                        </a:spcAft>
                        <a:buFont typeface="Arial"/>
                        <a:buChar char="•"/>
                      </a:pPr>
                      <a:r>
                        <a:rPr lang="en-GB" sz="1600" b="1">
                          <a:solidFill>
                            <a:srgbClr val="7030A0"/>
                          </a:solidFill>
                        </a:rPr>
                        <a:t>Transformation</a:t>
                      </a:r>
                      <a:r>
                        <a:rPr lang="en-GB" sz="1600"/>
                        <a:t> – turn a piece of text into a simple image/turn an image into a description.</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Connections Map</a:t>
                      </a:r>
                      <a:r>
                        <a:rPr lang="en-GB" sz="1600"/>
                        <a:t> – make links between the given words and explain how they link.</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Triangle</a:t>
                      </a:r>
                      <a:r>
                        <a:rPr lang="en-GB" sz="1600"/>
                        <a:t> – rank order the given subject from best to worst, first to last, etc.</a:t>
                      </a:r>
                    </a:p>
                    <a:p>
                      <a:pPr marL="285750" marR="0" lvl="0" indent="-285750" algn="l">
                        <a:lnSpc>
                          <a:spcPct val="100000"/>
                        </a:lnSpc>
                        <a:spcBef>
                          <a:spcPts val="0"/>
                        </a:spcBef>
                        <a:spcAft>
                          <a:spcPts val="0"/>
                        </a:spcAft>
                        <a:buFont typeface="Arial"/>
                        <a:buChar char="•"/>
                      </a:pPr>
                      <a:endParaRPr lang="en-GB" sz="1600"/>
                    </a:p>
                    <a:p>
                      <a:pPr marL="285750" marR="0" lvl="0" indent="-285750" algn="l">
                        <a:lnSpc>
                          <a:spcPct val="100000"/>
                        </a:lnSpc>
                        <a:spcBef>
                          <a:spcPts val="0"/>
                        </a:spcBef>
                        <a:spcAft>
                          <a:spcPts val="0"/>
                        </a:spcAft>
                        <a:buFont typeface="Arial"/>
                        <a:buChar char="•"/>
                      </a:pPr>
                      <a:r>
                        <a:rPr lang="en-GB" sz="1600" b="1">
                          <a:solidFill>
                            <a:srgbClr val="7030A0"/>
                          </a:solidFill>
                        </a:rPr>
                        <a:t>Link to learning</a:t>
                      </a:r>
                      <a:r>
                        <a:rPr lang="en-GB" sz="1600"/>
                        <a:t> – identify the task that links to a previous English lesson and explain the link.</a:t>
                      </a:r>
                    </a:p>
                    <a:p>
                      <a:pPr marL="0" marR="0" lvl="0" indent="0" algn="l">
                        <a:lnSpc>
                          <a:spcPct val="100000"/>
                        </a:lnSpc>
                        <a:spcBef>
                          <a:spcPts val="0"/>
                        </a:spcBef>
                        <a:spcAft>
                          <a:spcPts val="0"/>
                        </a:spcAft>
                        <a:buNone/>
                      </a:pPr>
                      <a:endParaRPr lang="en-GB" sz="1600"/>
                    </a:p>
                    <a:p>
                      <a:endParaRPr lang="en-GB" sz="1600"/>
                    </a:p>
                    <a:p>
                      <a:endParaRPr lang="en-GB" sz="1600" baseline="0"/>
                    </a:p>
                    <a:p>
                      <a:endParaRPr lang="en-GB" sz="1600"/>
                    </a:p>
                  </a:txBody>
                  <a:tcPr/>
                </a:tc>
                <a:extLst>
                  <a:ext uri="{0D108BD9-81ED-4DB2-BD59-A6C34878D82A}">
                    <a16:rowId xmlns:a16="http://schemas.microsoft.com/office/drawing/2014/main" val="765756520"/>
                  </a:ext>
                </a:extLst>
              </a:tr>
              <a:tr h="2884795">
                <a:tc>
                  <a:txBody>
                    <a:bodyPr/>
                    <a:lstStyle/>
                    <a:p>
                      <a:pPr lvl="0">
                        <a:buNone/>
                      </a:pPr>
                      <a:r>
                        <a:rPr lang="en-GB" sz="1600" b="1" i="1" baseline="0"/>
                        <a:t>Key terms:</a:t>
                      </a:r>
                    </a:p>
                    <a:p>
                      <a:pPr lvl="0">
                        <a:buNone/>
                      </a:pPr>
                      <a:endParaRPr lang="en-GB" sz="1600" b="1" baseline="0"/>
                    </a:p>
                    <a:p>
                      <a:pPr lvl="0">
                        <a:buNone/>
                      </a:pPr>
                      <a:r>
                        <a:rPr lang="en-GB" sz="1600" b="1" baseline="0">
                          <a:solidFill>
                            <a:srgbClr val="00B050"/>
                          </a:solidFill>
                        </a:rPr>
                        <a:t>Infer</a:t>
                      </a:r>
                      <a:r>
                        <a:rPr lang="en-GB" sz="1600" b="0" baseline="0"/>
                        <a:t> – this means to read between the lines and make sensible guesses based on the evidence in the text.</a:t>
                      </a:r>
                    </a:p>
                    <a:p>
                      <a:pPr lvl="0">
                        <a:buNone/>
                      </a:pPr>
                      <a:endParaRPr lang="en-GB" sz="1600" b="0" baseline="0"/>
                    </a:p>
                    <a:p>
                      <a:pPr lvl="0">
                        <a:buNone/>
                      </a:pPr>
                      <a:r>
                        <a:rPr lang="en-GB" sz="1600" b="1" baseline="0">
                          <a:solidFill>
                            <a:srgbClr val="FF0000"/>
                          </a:solidFill>
                        </a:rPr>
                        <a:t>Analyse</a:t>
                      </a:r>
                      <a:r>
                        <a:rPr lang="en-GB" sz="1600" b="0" baseline="0"/>
                        <a:t> – this means your child will need to work out the effect or impact of the writers' language choices.</a:t>
                      </a:r>
                    </a:p>
                    <a:p>
                      <a:pPr lvl="0">
                        <a:buNone/>
                      </a:pPr>
                      <a:endParaRPr lang="en-GB" sz="1600" b="0" baseline="0"/>
                    </a:p>
                    <a:p>
                      <a:pPr lvl="0">
                        <a:buNone/>
                      </a:pPr>
                      <a:r>
                        <a:rPr lang="en-GB" sz="1600" b="1" baseline="0">
                          <a:solidFill>
                            <a:srgbClr val="00B0F0"/>
                          </a:solidFill>
                        </a:rPr>
                        <a:t>Listing</a:t>
                      </a:r>
                      <a:r>
                        <a:rPr lang="en-GB" sz="1600" b="0" baseline="0"/>
                        <a:t> – Pupils will need to select four key details from the text based on the question focus.</a:t>
                      </a:r>
                    </a:p>
                  </a:txBody>
                  <a:tcPr/>
                </a:tc>
                <a:tc>
                  <a:txBody>
                    <a:bodyPr/>
                    <a:lstStyle/>
                    <a:p>
                      <a:pPr lvl="0">
                        <a:buNone/>
                      </a:pPr>
                      <a:r>
                        <a:rPr lang="en-GB" sz="1600" b="1" i="1" baseline="0"/>
                        <a:t>Example:</a:t>
                      </a:r>
                    </a:p>
                    <a:p>
                      <a:pPr lvl="0">
                        <a:buNone/>
                      </a:pPr>
                      <a:endParaRPr lang="en-GB" sz="1600" b="1" baseline="0"/>
                    </a:p>
                    <a:p>
                      <a:pPr lvl="0" algn="ctr">
                        <a:buNone/>
                      </a:pPr>
                      <a:r>
                        <a:rPr lang="en-GB" sz="1600" b="1" i="1" u="none" strike="noStrike" baseline="0" noProof="0">
                          <a:latin typeface="Calibri"/>
                        </a:rPr>
                        <a:t>The cat fell heavily onto the mat.</a:t>
                      </a:r>
                    </a:p>
                    <a:p>
                      <a:pPr lvl="0">
                        <a:buNone/>
                      </a:pPr>
                      <a:endParaRPr lang="en-GB" sz="1600" b="0" i="0" u="none" strike="noStrike" baseline="0" noProof="0">
                        <a:latin typeface="Calibri"/>
                      </a:endParaRPr>
                    </a:p>
                    <a:p>
                      <a:pPr lvl="0">
                        <a:buNone/>
                      </a:pPr>
                      <a:r>
                        <a:rPr lang="en-GB" sz="1600" b="0" i="0" u="none" strike="noStrike" baseline="0" noProof="0">
                          <a:latin typeface="Calibri"/>
                        </a:rPr>
                        <a:t>What is this technique? </a:t>
                      </a:r>
                      <a:r>
                        <a:rPr lang="en-GB" sz="1600" b="0" i="0" u="sng" strike="noStrike" baseline="0" noProof="0">
                          <a:solidFill>
                            <a:schemeClr val="accent2"/>
                          </a:solidFill>
                          <a:latin typeface="Calibri"/>
                        </a:rPr>
                        <a:t>adverb</a:t>
                      </a:r>
                      <a:endParaRPr lang="en-US" sz="1600" b="0" i="0" u="sng" strike="noStrike" baseline="0" noProof="0">
                        <a:solidFill>
                          <a:schemeClr val="accent2"/>
                        </a:solidFill>
                        <a:latin typeface="Calibri"/>
                      </a:endParaRPr>
                    </a:p>
                    <a:p>
                      <a:pPr lvl="0">
                        <a:buNone/>
                      </a:pPr>
                      <a:endParaRPr lang="en-GB" sz="1600" b="0" i="0" u="none" strike="noStrike" baseline="0" noProof="0">
                        <a:latin typeface="Calibri"/>
                      </a:endParaRPr>
                    </a:p>
                    <a:p>
                      <a:pPr lvl="0">
                        <a:buNone/>
                      </a:pPr>
                      <a:r>
                        <a:rPr lang="en-GB" sz="1600" b="0" i="0" u="none" strike="noStrike" baseline="0" noProof="0">
                          <a:latin typeface="Calibri"/>
                        </a:rPr>
                        <a:t>Challenge: what is the effect?</a:t>
                      </a:r>
                      <a:endParaRPr lang="en-GB"/>
                    </a:p>
                    <a:p>
                      <a:pPr lvl="0">
                        <a:buNone/>
                      </a:pPr>
                      <a:r>
                        <a:rPr lang="en-GB" sz="1600" b="0" i="0" u="sng" strike="noStrike" baseline="0" noProof="0">
                          <a:solidFill>
                            <a:schemeClr val="accent2"/>
                          </a:solidFill>
                          <a:latin typeface="Calibri"/>
                        </a:rPr>
                        <a:t>The word heavily makes me imagine a very tired cat, who cannot walk any further. The fact that the cat fell, rather than sat or lay, suggests that it had no control over lowering its body, and the word heavily reinforces this lack of control.</a:t>
                      </a:r>
                    </a:p>
                  </a:txBody>
                  <a:tcPr/>
                </a:tc>
                <a:tc vMerge="1">
                  <a:txBody>
                    <a:bodyPr/>
                    <a:lstStyle/>
                    <a:p>
                      <a:endParaRPr lang="en-US"/>
                    </a:p>
                  </a:txBody>
                  <a:tcPr/>
                </a:tc>
                <a:extLst>
                  <a:ext uri="{0D108BD9-81ED-4DB2-BD59-A6C34878D82A}">
                    <a16:rowId xmlns:a16="http://schemas.microsoft.com/office/drawing/2014/main" val="628249912"/>
                  </a:ext>
                </a:extLst>
              </a:tr>
            </a:tbl>
          </a:graphicData>
        </a:graphic>
      </p:graphicFrame>
      <p:sp>
        <p:nvSpPr>
          <p:cNvPr id="2" name="Oval 1">
            <a:extLst>
              <a:ext uri="{FF2B5EF4-FFF2-40B4-BE49-F238E27FC236}">
                <a16:creationId xmlns:a16="http://schemas.microsoft.com/office/drawing/2014/main" id="{1403A37A-7CD0-4549-9079-7E442BAE132F}"/>
              </a:ext>
            </a:extLst>
          </p:cNvPr>
          <p:cNvSpPr/>
          <p:nvPr/>
        </p:nvSpPr>
        <p:spPr>
          <a:xfrm>
            <a:off x="5589444" y="3930147"/>
            <a:ext cx="736249" cy="445270"/>
          </a:xfrm>
          <a:prstGeom prst="ellipse">
            <a:avLst/>
          </a:prstGeom>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3" name="Arrow: Down 2">
            <a:extLst>
              <a:ext uri="{FF2B5EF4-FFF2-40B4-BE49-F238E27FC236}">
                <a16:creationId xmlns:a16="http://schemas.microsoft.com/office/drawing/2014/main" id="{AFC6433D-CCE9-42DE-B60E-8C7C29BA8F9D}"/>
              </a:ext>
            </a:extLst>
          </p:cNvPr>
          <p:cNvSpPr/>
          <p:nvPr/>
        </p:nvSpPr>
        <p:spPr>
          <a:xfrm>
            <a:off x="3567684" y="3198588"/>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9E5FB28C-322A-4DA8-9075-07380FBF8807}"/>
              </a:ext>
            </a:extLst>
          </p:cNvPr>
          <p:cNvSpPr/>
          <p:nvPr/>
        </p:nvSpPr>
        <p:spPr>
          <a:xfrm>
            <a:off x="7558838" y="3235969"/>
            <a:ext cx="488830" cy="733245"/>
          </a:xfrm>
          <a:prstGeom prst="down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1">
            <a:extLst>
              <a:ext uri="{FF2B5EF4-FFF2-40B4-BE49-F238E27FC236}">
                <a16:creationId xmlns:a16="http://schemas.microsoft.com/office/drawing/2014/main" id="{E536E158-B961-DCA6-C5DF-1C57DB1B56F1}"/>
              </a:ext>
            </a:extLst>
          </p:cNvPr>
          <p:cNvSpPr txBox="1"/>
          <p:nvPr/>
        </p:nvSpPr>
        <p:spPr>
          <a:xfrm>
            <a:off x="8109119" y="4825735"/>
            <a:ext cx="3797862" cy="1323439"/>
          </a:xfrm>
          <a:prstGeom prst="rect">
            <a:avLst/>
          </a:prstGeom>
          <a:solidFill>
            <a:schemeClr val="bg2"/>
          </a:solidFill>
          <a:ln>
            <a:solidFill>
              <a:schemeClr val="tx1"/>
            </a:solidFill>
          </a:ln>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600" b="1">
                <a:ea typeface="Calibri"/>
                <a:cs typeface="Calibri"/>
              </a:rPr>
              <a:t>Revising the Curriculum: </a:t>
            </a:r>
          </a:p>
          <a:p>
            <a:r>
              <a:rPr lang="en-GB" sz="1600">
                <a:ea typeface="Calibri"/>
                <a:cs typeface="Calibri"/>
              </a:rPr>
              <a:t>Pupils have 3 tasks that are closely linked to securing the knowledge from their Knowledge Books. Knowledge Book pages are specified to go with the task. </a:t>
            </a:r>
          </a:p>
        </p:txBody>
      </p:sp>
    </p:spTree>
    <p:extLst>
      <p:ext uri="{BB962C8B-B14F-4D97-AF65-F5344CB8AC3E}">
        <p14:creationId xmlns:p14="http://schemas.microsoft.com/office/powerpoint/2010/main" val="466067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E5F8E-BEBE-49AE-9E09-E5819FF0C81D}"/>
              </a:ext>
            </a:extLst>
          </p:cNvPr>
          <p:cNvSpPr>
            <a:spLocks noGrp="1"/>
          </p:cNvSpPr>
          <p:nvPr>
            <p:ph type="title"/>
          </p:nvPr>
        </p:nvSpPr>
        <p:spPr>
          <a:xfrm>
            <a:off x="831850" y="1709738"/>
            <a:ext cx="10515600" cy="1285605"/>
          </a:xfrm>
        </p:spPr>
        <p:txBody>
          <a:bodyPr/>
          <a:lstStyle/>
          <a:p>
            <a:r>
              <a:rPr lang="en-GB" dirty="0">
                <a:cs typeface="Calibri Light"/>
              </a:rPr>
              <a:t>Homework Grids</a:t>
            </a:r>
            <a:endParaRPr lang="en-GB" dirty="0"/>
          </a:p>
        </p:txBody>
      </p:sp>
      <p:sp>
        <p:nvSpPr>
          <p:cNvPr id="4" name="TextBox 1">
            <a:extLst>
              <a:ext uri="{FF2B5EF4-FFF2-40B4-BE49-F238E27FC236}">
                <a16:creationId xmlns:a16="http://schemas.microsoft.com/office/drawing/2014/main" id="{61373B23-D147-43C1-AF4D-04D46F8E755F}"/>
              </a:ext>
            </a:extLst>
          </p:cNvPr>
          <p:cNvSpPr txBox="1"/>
          <p:nvPr/>
        </p:nvSpPr>
        <p:spPr>
          <a:xfrm>
            <a:off x="829762" y="3237282"/>
            <a:ext cx="10513972" cy="1711366"/>
          </a:xfrm>
          <a:prstGeom prst="rect">
            <a:avLst/>
          </a:prstGeom>
          <a:solidFill>
            <a:schemeClr val="bg1">
              <a:lumMod val="95000"/>
            </a:schemeClr>
          </a:solidFill>
        </p:spPr>
        <p:txBody>
          <a:bodyPr wrap="square" lIns="91440" tIns="45720" rIns="91440" bIns="45720" rtlCol="0" anchor="t">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GB" b="1" dirty="0"/>
              <a:t>Expectations</a:t>
            </a:r>
          </a:p>
          <a:p>
            <a:pPr marL="285750" indent="-285750">
              <a:lnSpc>
                <a:spcPct val="150000"/>
              </a:lnSpc>
              <a:buFontTx/>
              <a:buChar char="-"/>
            </a:pPr>
            <a:r>
              <a:rPr lang="en-GB" dirty="0"/>
              <a:t>Firstly, complete the homework grid assigned.</a:t>
            </a:r>
            <a:endParaRPr lang="en-GB" dirty="0">
              <a:cs typeface="Calibri"/>
            </a:endParaRPr>
          </a:p>
          <a:p>
            <a:pPr marL="285750" indent="-285750">
              <a:lnSpc>
                <a:spcPct val="150000"/>
              </a:lnSpc>
              <a:buFontTx/>
              <a:buChar char="-"/>
            </a:pPr>
            <a:r>
              <a:rPr lang="en-GB" dirty="0"/>
              <a:t>Secondly, use your Knowledge Book of the 'how to' pages the front to help you.</a:t>
            </a:r>
            <a:endParaRPr lang="en-GB" dirty="0">
              <a:cs typeface="Calibri"/>
            </a:endParaRPr>
          </a:p>
          <a:p>
            <a:pPr marL="285750" indent="-285750">
              <a:lnSpc>
                <a:spcPct val="150000"/>
              </a:lnSpc>
              <a:buFontTx/>
              <a:buChar char="-"/>
            </a:pPr>
            <a:r>
              <a:rPr lang="en-GB" dirty="0"/>
              <a:t>Thirdly, email your teacher BEFORE the day it's due of you are struggling.</a:t>
            </a:r>
            <a:endParaRPr lang="en-GB" dirty="0">
              <a:cs typeface="Calibri" panose="020F0502020204030204"/>
            </a:endParaRPr>
          </a:p>
        </p:txBody>
      </p:sp>
    </p:spTree>
    <p:extLst>
      <p:ext uri="{BB962C8B-B14F-4D97-AF65-F5344CB8AC3E}">
        <p14:creationId xmlns:p14="http://schemas.microsoft.com/office/powerpoint/2010/main" val="4234322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2.1</a:t>
            </a:r>
          </a:p>
        </p:txBody>
      </p:sp>
      <p:graphicFrame>
        <p:nvGraphicFramePr>
          <p:cNvPr id="5" name="Table 4"/>
          <p:cNvGraphicFramePr>
            <a:graphicFrameLocks noGrp="1"/>
          </p:cNvGraphicFramePr>
          <p:nvPr>
            <p:extLst>
              <p:ext uri="{D42A27DB-BD31-4B8C-83A1-F6EECF244321}">
                <p14:modId xmlns:p14="http://schemas.microsoft.com/office/powerpoint/2010/main" val="1761507750"/>
              </p:ext>
            </p:extLst>
          </p:nvPr>
        </p:nvGraphicFramePr>
        <p:xfrm>
          <a:off x="165100" y="605366"/>
          <a:ext cx="11836401" cy="620498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algn="ctr"/>
                      <a:r>
                        <a:rPr lang="en-GB" sz="2000" b="1" i="1"/>
                        <a:t>Weird</a:t>
                      </a:r>
                    </a:p>
                    <a:p>
                      <a:pPr algn="ctr"/>
                      <a:endParaRPr lang="en-GB" sz="2000" b="1" i="1"/>
                    </a:p>
                    <a:p>
                      <a:pPr algn="ctr"/>
                      <a:endParaRPr lang="en-GB" sz="2000" b="1" i="1"/>
                    </a:p>
                    <a:p>
                      <a:pPr algn="ctr"/>
                      <a:r>
                        <a:rPr lang="en-GB" sz="2000" b="1" i="1" err="1"/>
                        <a:t>Wierd</a:t>
                      </a:r>
                      <a:endParaRPr lang="en-GB" sz="2000" b="1" i="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i="0"/>
                        <a:t>Circle the proper</a:t>
                      </a:r>
                      <a:r>
                        <a:rPr lang="en-GB" sz="1600" b="0" i="0" baseline="0"/>
                        <a:t> nouns, nouns and adjectives.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i="1" kern="1200">
                          <a:solidFill>
                            <a:schemeClr val="tx1"/>
                          </a:solidFill>
                          <a:effectLst/>
                          <a:latin typeface="+mn-lt"/>
                          <a:ea typeface="+mn-ea"/>
                          <a:cs typeface="+mn-cs"/>
                        </a:rPr>
                        <a:t>Jill and her mother came on a plane from London. This is because Jill is going to perform for an audience in a concert. Jill plans to sing three songs,</a:t>
                      </a:r>
                      <a:r>
                        <a:rPr lang="en-GB" sz="1400" b="1" i="1" kern="1200" baseline="0">
                          <a:solidFill>
                            <a:schemeClr val="tx1"/>
                          </a:solidFill>
                          <a:effectLst/>
                          <a:latin typeface="+mn-lt"/>
                          <a:ea typeface="+mn-ea"/>
                          <a:cs typeface="+mn-cs"/>
                        </a:rPr>
                        <a:t> because she</a:t>
                      </a:r>
                      <a:r>
                        <a:rPr lang="en-GB" sz="1400" b="1" i="1" kern="1200">
                          <a:solidFill>
                            <a:schemeClr val="tx1"/>
                          </a:solidFill>
                          <a:effectLst/>
                          <a:latin typeface="+mn-lt"/>
                          <a:ea typeface="+mn-ea"/>
                          <a:cs typeface="+mn-cs"/>
                        </a:rPr>
                        <a:t> loves to play Italian, Greek and Irish music.</a:t>
                      </a:r>
                      <a:endParaRPr lang="en-GB" sz="1400"/>
                    </a:p>
                    <a:p>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r>
                        <a:rPr lang="en-GB" sz="1600" b="1" i="1"/>
                        <a:t>Fear</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i="1" kern="1200">
                          <a:solidFill>
                            <a:schemeClr val="tx1"/>
                          </a:solidFill>
                          <a:effectLst/>
                          <a:latin typeface="+mn-lt"/>
                          <a:ea typeface="+mn-ea"/>
                          <a:cs typeface="+mn-cs"/>
                        </a:rPr>
                        <a:t>This brand-new hotel and resort goes all out to impress, with highlights like couple-sized daybeds, a round-the-world spa experience, plus a great activities line-up.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i="1" baseline="0"/>
                    </a:p>
                    <a:p>
                      <a:r>
                        <a:rPr lang="en-GB" sz="1600" baseline="0"/>
                        <a:t>What can you infer about the hotel from this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The girls </a:t>
                      </a:r>
                      <a:r>
                        <a:rPr lang="en-GB" sz="1800" b="1" u="sng" kern="1200">
                          <a:solidFill>
                            <a:schemeClr val="tx1"/>
                          </a:solidFill>
                          <a:effectLst/>
                          <a:latin typeface="+mn-lt"/>
                          <a:ea typeface="+mn-ea"/>
                          <a:cs typeface="+mn-cs"/>
                        </a:rPr>
                        <a:t>giggled</a:t>
                      </a:r>
                      <a:r>
                        <a:rPr lang="en-GB" sz="1800" kern="1200">
                          <a:solidFill>
                            <a:schemeClr val="tx1"/>
                          </a:solidFill>
                          <a:effectLst/>
                          <a:latin typeface="+mn-lt"/>
                          <a:ea typeface="+mn-ea"/>
                          <a:cs typeface="+mn-cs"/>
                        </a:rPr>
                        <a:t> as he walked in the room</a:t>
                      </a:r>
                      <a:endParaRPr lang="en-GB" sz="1600"/>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Which of the tasks</a:t>
                      </a:r>
                      <a:r>
                        <a:rPr lang="en-GB" sz="1600" baseline="0"/>
                        <a:t> on this sheet links to your learning this week?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r>
                        <a:rPr lang="en-GB" sz="1600"/>
                        <a:t>Answer:</a:t>
                      </a:r>
                      <a:r>
                        <a:rPr lang="en-GB" sz="1600" baseline="0"/>
                        <a:t> Task  </a:t>
                      </a:r>
                      <a:r>
                        <a:rPr lang="en-GB" sz="1600"/>
                        <a:t>_____</a:t>
                      </a:r>
                    </a:p>
                    <a:p>
                      <a:endParaRPr lang="en-GB" sz="1600"/>
                    </a:p>
                    <a:p>
                      <a:r>
                        <a:rPr lang="en-GB" sz="1600"/>
                        <a:t>Reason:</a:t>
                      </a:r>
                      <a:r>
                        <a:rPr lang="en-GB" sz="1600" baseline="0"/>
                        <a:t> ______________________________ ______________________________________________________________________________________________________________________________________________________________________________________________________________________________</a:t>
                      </a:r>
                      <a:endParaRPr lang="en-GB" sz="1600"/>
                    </a:p>
                    <a:p>
                      <a:endParaRPr lang="en-GB" sz="1600"/>
                    </a:p>
                  </a:txBody>
                  <a:tcPr/>
                </a:tc>
                <a:extLst>
                  <a:ext uri="{0D108BD9-81ED-4DB2-BD59-A6C34878D82A}">
                    <a16:rowId xmlns:a16="http://schemas.microsoft.com/office/drawing/2014/main" val="765756520"/>
                  </a:ext>
                </a:extLst>
              </a:tr>
            </a:tbl>
          </a:graphicData>
        </a:graphic>
      </p:graphicFrame>
    </p:spTree>
    <p:extLst>
      <p:ext uri="{BB962C8B-B14F-4D97-AF65-F5344CB8AC3E}">
        <p14:creationId xmlns:p14="http://schemas.microsoft.com/office/powerpoint/2010/main" val="3470680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t>Year 8 English Weekly Homework                                                                             Spring 2.1    Revising the curriculum </a:t>
            </a:r>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138743429"/>
              </p:ext>
            </p:extLst>
          </p:nvPr>
        </p:nvGraphicFramePr>
        <p:xfrm>
          <a:off x="165100" y="605366"/>
          <a:ext cx="11836401" cy="6096000"/>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rtl="0" eaLnBrk="1" fontAlgn="auto" latinLnBrk="0" hangingPunct="1">
                        <a:lnSpc>
                          <a:spcPct val="100000"/>
                        </a:lnSpc>
                        <a:spcBef>
                          <a:spcPts val="0"/>
                        </a:spcBef>
                        <a:spcAft>
                          <a:spcPts val="0"/>
                        </a:spcAft>
                        <a:buClrTx/>
                        <a:buSzTx/>
                        <a:buFontTx/>
                        <a:buNone/>
                      </a:pPr>
                      <a:r>
                        <a:rPr lang="en-GB" sz="1400" b="0" i="0" baseline="0" dirty="0">
                          <a:latin typeface="Arial"/>
                        </a:rPr>
                        <a:t>When you read Private Peaceful, you learned about the following themes:</a:t>
                      </a:r>
                    </a:p>
                    <a:p>
                      <a:pPr marL="0" marR="0" lvl="0" indent="0" algn="l">
                        <a:lnSpc>
                          <a:spcPct val="100000"/>
                        </a:lnSpc>
                        <a:spcBef>
                          <a:spcPts val="0"/>
                        </a:spcBef>
                        <a:spcAft>
                          <a:spcPts val="0"/>
                        </a:spcAft>
                        <a:buClrTx/>
                        <a:buSzTx/>
                        <a:buFontTx/>
                        <a:buNone/>
                      </a:pPr>
                      <a:endParaRPr lang="en-GB" sz="1400" b="0" i="0" baseline="0">
                        <a:latin typeface="Arial"/>
                      </a:endParaRPr>
                    </a:p>
                    <a:p>
                      <a:pPr marL="285750" marR="0" lvl="0" indent="-285750" algn="l">
                        <a:lnSpc>
                          <a:spcPct val="100000"/>
                        </a:lnSpc>
                        <a:spcBef>
                          <a:spcPts val="0"/>
                        </a:spcBef>
                        <a:spcAft>
                          <a:spcPts val="0"/>
                        </a:spcAft>
                        <a:buClrTx/>
                        <a:buSzTx/>
                        <a:buFont typeface="Arial"/>
                        <a:buChar char="•"/>
                      </a:pPr>
                      <a:r>
                        <a:rPr lang="en-GB" sz="1400" b="0" i="0" baseline="0" dirty="0">
                          <a:latin typeface="Arial"/>
                        </a:rPr>
                        <a:t>Family and Loyalty</a:t>
                      </a:r>
                    </a:p>
                    <a:p>
                      <a:pPr marL="285750" marR="0" lvl="0" indent="-285750" algn="l">
                        <a:lnSpc>
                          <a:spcPct val="100000"/>
                        </a:lnSpc>
                        <a:spcBef>
                          <a:spcPts val="0"/>
                        </a:spcBef>
                        <a:spcAft>
                          <a:spcPts val="0"/>
                        </a:spcAft>
                        <a:buClrTx/>
                        <a:buSzTx/>
                        <a:buFont typeface="Arial"/>
                        <a:buChar char="•"/>
                      </a:pPr>
                      <a:r>
                        <a:rPr lang="en-GB" sz="1400" b="0" i="0" baseline="0" dirty="0">
                          <a:latin typeface="Arial"/>
                        </a:rPr>
                        <a:t>Loss</a:t>
                      </a:r>
                    </a:p>
                    <a:p>
                      <a:pPr marL="285750" marR="0" lvl="0" indent="-285750" algn="l">
                        <a:lnSpc>
                          <a:spcPct val="100000"/>
                        </a:lnSpc>
                        <a:spcBef>
                          <a:spcPts val="0"/>
                        </a:spcBef>
                        <a:spcAft>
                          <a:spcPts val="0"/>
                        </a:spcAft>
                        <a:buClrTx/>
                        <a:buSzTx/>
                        <a:buFont typeface="Arial"/>
                        <a:buChar char="•"/>
                      </a:pPr>
                      <a:r>
                        <a:rPr lang="en-GB" sz="1400" b="0" i="0" baseline="0" dirty="0">
                          <a:latin typeface="Arial"/>
                        </a:rPr>
                        <a:t>Justice and Injustice</a:t>
                      </a:r>
                    </a:p>
                    <a:p>
                      <a:pPr marL="285750" marR="0" lvl="0" indent="-285750" algn="l">
                        <a:lnSpc>
                          <a:spcPct val="100000"/>
                        </a:lnSpc>
                        <a:spcBef>
                          <a:spcPts val="0"/>
                        </a:spcBef>
                        <a:spcAft>
                          <a:spcPts val="0"/>
                        </a:spcAft>
                        <a:buClrTx/>
                        <a:buSzTx/>
                        <a:buFont typeface="Arial"/>
                        <a:buChar char="•"/>
                      </a:pPr>
                      <a:endParaRPr lang="en-GB" sz="1400" b="0" i="0" baseline="0">
                        <a:latin typeface="Arial"/>
                      </a:endParaRPr>
                    </a:p>
                    <a:p>
                      <a:pPr marL="0" marR="0" lvl="0" indent="0" algn="l">
                        <a:lnSpc>
                          <a:spcPct val="100000"/>
                        </a:lnSpc>
                        <a:spcBef>
                          <a:spcPts val="0"/>
                        </a:spcBef>
                        <a:spcAft>
                          <a:spcPts val="0"/>
                        </a:spcAft>
                        <a:buClrTx/>
                        <a:buSzTx/>
                        <a:buNone/>
                      </a:pPr>
                      <a:r>
                        <a:rPr lang="en-GB" sz="1400" b="0" i="0" baseline="0" dirty="0">
                          <a:latin typeface="Arial"/>
                        </a:rPr>
                        <a:t>Choose one of these themes and explain how it links to the story of </a:t>
                      </a:r>
                      <a:r>
                        <a:rPr lang="en-GB" sz="1400" b="0" i="1" baseline="0" dirty="0">
                          <a:latin typeface="Arial"/>
                        </a:rPr>
                        <a:t>The Lie Tree</a:t>
                      </a:r>
                      <a:r>
                        <a:rPr lang="en-GB" sz="1400" b="0" i="0" baseline="0" dirty="0">
                          <a:latin typeface="Arial"/>
                        </a:rPr>
                        <a:t> so far. Give examples from the book to support your ideas and use your knowledge book to help you.</a:t>
                      </a:r>
                    </a:p>
                    <a:p>
                      <a:pPr marL="0" marR="0" lvl="0" indent="0" algn="l">
                        <a:lnSpc>
                          <a:spcPct val="100000"/>
                        </a:lnSpc>
                        <a:spcBef>
                          <a:spcPts val="0"/>
                        </a:spcBef>
                        <a:spcAft>
                          <a:spcPts val="0"/>
                        </a:spcAft>
                        <a:buClrTx/>
                        <a:buSzTx/>
                        <a:buNone/>
                      </a:pPr>
                      <a:endParaRPr lang="en-GB" sz="1400" b="0" i="0" baseline="0">
                        <a:latin typeface="Arial"/>
                      </a:endParaRPr>
                    </a:p>
                    <a:p>
                      <a:pPr marL="0" marR="0" lvl="0" indent="0" algn="l">
                        <a:lnSpc>
                          <a:spcPct val="100000"/>
                        </a:lnSpc>
                        <a:spcBef>
                          <a:spcPts val="0"/>
                        </a:spcBef>
                        <a:spcAft>
                          <a:spcPts val="0"/>
                        </a:spcAft>
                        <a:buClrTx/>
                        <a:buSzTx/>
                        <a:buNone/>
                      </a:pPr>
                      <a:r>
                        <a:rPr lang="en-GB" sz="1400" b="0" i="0" baseline="0" dirty="0">
                          <a:latin typeface="Arial"/>
                        </a:rPr>
                        <a:t>Theme: ______________________________</a:t>
                      </a:r>
                    </a:p>
                    <a:p>
                      <a:pPr marL="0" marR="0" lvl="0" indent="0" algn="l">
                        <a:lnSpc>
                          <a:spcPct val="100000"/>
                        </a:lnSpc>
                        <a:spcBef>
                          <a:spcPts val="0"/>
                        </a:spcBef>
                        <a:spcAft>
                          <a:spcPts val="0"/>
                        </a:spcAft>
                        <a:buClrTx/>
                        <a:buSzTx/>
                        <a:buNone/>
                      </a:pPr>
                      <a:r>
                        <a:rPr lang="en-GB" sz="1400" b="0" i="0" baseline="0" dirty="0">
                          <a:latin typeface="Arial"/>
                        </a:rPr>
                        <a:t>This links to </a:t>
                      </a:r>
                      <a:r>
                        <a:rPr lang="en-GB" sz="1400" b="0" i="1" baseline="0" dirty="0">
                          <a:latin typeface="Arial"/>
                        </a:rPr>
                        <a:t>The Lie Tree </a:t>
                      </a:r>
                      <a:r>
                        <a:rPr lang="en-GB" sz="1400" b="0" i="0" baseline="0" dirty="0">
                          <a:latin typeface="Arial"/>
                        </a:rPr>
                        <a:t>because...</a:t>
                      </a:r>
                    </a:p>
                    <a:p>
                      <a:pPr marL="0" marR="0" lvl="0" indent="0" algn="l">
                        <a:lnSpc>
                          <a:spcPct val="100000"/>
                        </a:lnSpc>
                        <a:spcBef>
                          <a:spcPts val="0"/>
                        </a:spcBef>
                        <a:spcAft>
                          <a:spcPts val="0"/>
                        </a:spcAft>
                        <a:buClrTx/>
                        <a:buSzTx/>
                        <a:buNone/>
                      </a:pPr>
                      <a:r>
                        <a:rPr lang="en-GB" sz="1800" b="1" i="0" u="none" strike="noStrike" baseline="0" noProof="0" dirty="0">
                          <a:solidFill>
                            <a:schemeClr val="tx1"/>
                          </a:solidFill>
                          <a:latin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sz="1800" dirty="0">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a:rPr>
                        <a:t>When you were learning William Blake, you learned the following words. What do they mean? (Use Page 71 of your KB)</a:t>
                      </a:r>
                      <a:endParaRPr lang="en-GB" sz="1400" b="0" i="0" u="none" strike="noStrike" noProof="0" dirty="0">
                        <a:latin typeface="Arial"/>
                      </a:endParaRP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latin typeface="Arial"/>
                        </a:rPr>
                        <a:t>During your study of Grammar, you learned about compound sentences. Using the definition below and your knowledge book (p.3), try creating 3 of your own compound sentences.</a:t>
                      </a:r>
                    </a:p>
                    <a:p>
                      <a:pPr marL="0" marR="0" lvl="0" indent="0" algn="l">
                        <a:lnSpc>
                          <a:spcPct val="100000"/>
                        </a:lnSpc>
                        <a:spcBef>
                          <a:spcPts val="0"/>
                        </a:spcBef>
                        <a:spcAft>
                          <a:spcPts val="0"/>
                        </a:spcAft>
                        <a:buClrTx/>
                        <a:buSzTx/>
                        <a:buFontTx/>
                        <a:buNone/>
                      </a:pPr>
                      <a:endParaRPr lang="en-GB" sz="1400">
                        <a:latin typeface="Arial"/>
                      </a:endParaRPr>
                    </a:p>
                    <a:p>
                      <a:pPr marL="0" marR="0" lvl="0" indent="0" algn="l">
                        <a:lnSpc>
                          <a:spcPct val="100000"/>
                        </a:lnSpc>
                        <a:spcBef>
                          <a:spcPts val="0"/>
                        </a:spcBef>
                        <a:spcAft>
                          <a:spcPts val="0"/>
                        </a:spcAft>
                        <a:buClrTx/>
                        <a:buSzTx/>
                        <a:buFontTx/>
                        <a:buNone/>
                      </a:pPr>
                      <a:endParaRPr lang="en-GB" sz="1400">
                        <a:latin typeface="Arial"/>
                      </a:endParaRPr>
                    </a:p>
                  </a:txBody>
                  <a:tcPr/>
                </a:tc>
                <a:extLst>
                  <a:ext uri="{0D108BD9-81ED-4DB2-BD59-A6C34878D82A}">
                    <a16:rowId xmlns:a16="http://schemas.microsoft.com/office/drawing/2014/main" val="3075240843"/>
                  </a:ext>
                </a:extLst>
              </a:tr>
            </a:tbl>
          </a:graphicData>
        </a:graphic>
      </p:graphicFrame>
      <p:graphicFrame>
        <p:nvGraphicFramePr>
          <p:cNvPr id="6" name="Table 5">
            <a:extLst>
              <a:ext uri="{FF2B5EF4-FFF2-40B4-BE49-F238E27FC236}">
                <a16:creationId xmlns:a16="http://schemas.microsoft.com/office/drawing/2014/main" id="{E3CE664E-7304-F7B4-0A23-806A6BC43C22}"/>
              </a:ext>
            </a:extLst>
          </p:cNvPr>
          <p:cNvGraphicFramePr>
            <a:graphicFrameLocks noGrp="1"/>
          </p:cNvGraphicFramePr>
          <p:nvPr>
            <p:extLst>
              <p:ext uri="{D42A27DB-BD31-4B8C-83A1-F6EECF244321}">
                <p14:modId xmlns:p14="http://schemas.microsoft.com/office/powerpoint/2010/main" val="478019193"/>
              </p:ext>
            </p:extLst>
          </p:nvPr>
        </p:nvGraphicFramePr>
        <p:xfrm>
          <a:off x="4111924" y="1815141"/>
          <a:ext cx="3930050" cy="4936355"/>
        </p:xfrm>
        <a:graphic>
          <a:graphicData uri="http://schemas.openxmlformats.org/drawingml/2006/table">
            <a:tbl>
              <a:tblPr firstRow="1" bandRow="1">
                <a:tableStyleId>{9D7B26C5-4107-4FEC-AEDC-1716B250A1EF}</a:tableStyleId>
              </a:tblPr>
              <a:tblGrid>
                <a:gridCol w="1077186">
                  <a:extLst>
                    <a:ext uri="{9D8B030D-6E8A-4147-A177-3AD203B41FA5}">
                      <a16:colId xmlns:a16="http://schemas.microsoft.com/office/drawing/2014/main" val="3976995460"/>
                    </a:ext>
                  </a:extLst>
                </a:gridCol>
                <a:gridCol w="2852864">
                  <a:extLst>
                    <a:ext uri="{9D8B030D-6E8A-4147-A177-3AD203B41FA5}">
                      <a16:colId xmlns:a16="http://schemas.microsoft.com/office/drawing/2014/main" val="1999757395"/>
                    </a:ext>
                  </a:extLst>
                </a:gridCol>
              </a:tblGrid>
              <a:tr h="654823">
                <a:tc>
                  <a:txBody>
                    <a:bodyPr/>
                    <a:lstStyle/>
                    <a:p>
                      <a:pPr fontAlgn="base"/>
                      <a:r>
                        <a:rPr lang="en-GB" sz="1400">
                          <a:effectLst/>
                        </a:rPr>
                        <a:t>WORD​</a:t>
                      </a:r>
                    </a:p>
                  </a:txBody>
                  <a:tcPr/>
                </a:tc>
                <a:tc>
                  <a:txBody>
                    <a:bodyPr/>
                    <a:lstStyle/>
                    <a:p>
                      <a:pPr fontAlgn="base"/>
                      <a:r>
                        <a:rPr lang="en-GB" sz="1400">
                          <a:effectLst/>
                        </a:rPr>
                        <a:t>Write a sentence using the word</a:t>
                      </a:r>
                    </a:p>
                  </a:txBody>
                  <a:tcPr/>
                </a:tc>
                <a:extLst>
                  <a:ext uri="{0D108BD9-81ED-4DB2-BD59-A6C34878D82A}">
                    <a16:rowId xmlns:a16="http://schemas.microsoft.com/office/drawing/2014/main" val="3091744322"/>
                  </a:ext>
                </a:extLst>
              </a:tr>
              <a:tr h="772355">
                <a:tc>
                  <a:txBody>
                    <a:bodyPr/>
                    <a:lstStyle/>
                    <a:p>
                      <a:pPr fontAlgn="base"/>
                      <a:r>
                        <a:rPr lang="en-GB" sz="1400">
                          <a:effectLst/>
                        </a:rPr>
                        <a:t>Childhood​</a:t>
                      </a:r>
                    </a:p>
                  </a:txBody>
                  <a:tcPr/>
                </a:tc>
                <a:tc>
                  <a:txBody>
                    <a:bodyPr/>
                    <a:lstStyle/>
                    <a:p>
                      <a:pPr fontAlgn="base"/>
                      <a:endParaRPr lang="en-GB" sz="1400">
                        <a:effectLst/>
                      </a:endParaRPr>
                    </a:p>
                  </a:txBody>
                  <a:tcPr/>
                </a:tc>
                <a:extLst>
                  <a:ext uri="{0D108BD9-81ED-4DB2-BD59-A6C34878D82A}">
                    <a16:rowId xmlns:a16="http://schemas.microsoft.com/office/drawing/2014/main" val="2905167194"/>
                  </a:ext>
                </a:extLst>
              </a:tr>
              <a:tr h="772355">
                <a:tc>
                  <a:txBody>
                    <a:bodyPr/>
                    <a:lstStyle/>
                    <a:p>
                      <a:pPr fontAlgn="base"/>
                      <a:r>
                        <a:rPr lang="en-GB" sz="1400">
                          <a:effectLst/>
                        </a:rPr>
                        <a:t>Industrial​</a:t>
                      </a:r>
                    </a:p>
                  </a:txBody>
                  <a:tcPr/>
                </a:tc>
                <a:tc>
                  <a:txBody>
                    <a:bodyPr/>
                    <a:lstStyle/>
                    <a:p>
                      <a:pPr fontAlgn="base"/>
                      <a:endParaRPr lang="en-GB" sz="1400">
                        <a:effectLst/>
                      </a:endParaRPr>
                    </a:p>
                  </a:txBody>
                  <a:tcPr/>
                </a:tc>
                <a:extLst>
                  <a:ext uri="{0D108BD9-81ED-4DB2-BD59-A6C34878D82A}">
                    <a16:rowId xmlns:a16="http://schemas.microsoft.com/office/drawing/2014/main" val="3154484051"/>
                  </a:ext>
                </a:extLst>
              </a:tr>
              <a:tr h="772355">
                <a:tc>
                  <a:txBody>
                    <a:bodyPr/>
                    <a:lstStyle/>
                    <a:p>
                      <a:pPr fontAlgn="base"/>
                      <a:r>
                        <a:rPr lang="en-GB" sz="1400">
                          <a:effectLst/>
                        </a:rPr>
                        <a:t>Inequality​</a:t>
                      </a:r>
                    </a:p>
                  </a:txBody>
                  <a:tcPr/>
                </a:tc>
                <a:tc>
                  <a:txBody>
                    <a:bodyPr/>
                    <a:lstStyle/>
                    <a:p>
                      <a:pPr fontAlgn="base"/>
                      <a:endParaRPr lang="en-GB" sz="1400">
                        <a:effectLst/>
                      </a:endParaRPr>
                    </a:p>
                  </a:txBody>
                  <a:tcPr/>
                </a:tc>
                <a:extLst>
                  <a:ext uri="{0D108BD9-81ED-4DB2-BD59-A6C34878D82A}">
                    <a16:rowId xmlns:a16="http://schemas.microsoft.com/office/drawing/2014/main" val="1628029956"/>
                  </a:ext>
                </a:extLst>
              </a:tr>
              <a:tr h="856306">
                <a:tc>
                  <a:txBody>
                    <a:bodyPr/>
                    <a:lstStyle/>
                    <a:p>
                      <a:pPr fontAlgn="base"/>
                      <a:r>
                        <a:rPr lang="en-GB" sz="1400">
                          <a:effectLst/>
                        </a:rPr>
                        <a:t>Morality​</a:t>
                      </a:r>
                    </a:p>
                  </a:txBody>
                  <a:tcPr/>
                </a:tc>
                <a:tc>
                  <a:txBody>
                    <a:bodyPr/>
                    <a:lstStyle/>
                    <a:p>
                      <a:pPr fontAlgn="base"/>
                      <a:endParaRPr lang="en-GB" sz="1400">
                        <a:effectLst/>
                      </a:endParaRPr>
                    </a:p>
                  </a:txBody>
                  <a:tcPr/>
                </a:tc>
                <a:extLst>
                  <a:ext uri="{0D108BD9-81ED-4DB2-BD59-A6C34878D82A}">
                    <a16:rowId xmlns:a16="http://schemas.microsoft.com/office/drawing/2014/main" val="2579661090"/>
                  </a:ext>
                </a:extLst>
              </a:tr>
              <a:tr h="1108161">
                <a:tc>
                  <a:txBody>
                    <a:bodyPr/>
                    <a:lstStyle/>
                    <a:p>
                      <a:pPr fontAlgn="base"/>
                      <a:r>
                        <a:rPr lang="en-GB" sz="1400">
                          <a:effectLst/>
                        </a:rPr>
                        <a:t>Poverty​</a:t>
                      </a:r>
                    </a:p>
                  </a:txBody>
                  <a:tcPr/>
                </a:tc>
                <a:tc>
                  <a:txBody>
                    <a:bodyPr/>
                    <a:lstStyle/>
                    <a:p>
                      <a:pPr fontAlgn="base"/>
                      <a:endParaRPr lang="en-GB" sz="1400">
                        <a:effectLst/>
                      </a:endParaRPr>
                    </a:p>
                  </a:txBody>
                  <a:tcPr/>
                </a:tc>
                <a:extLst>
                  <a:ext uri="{0D108BD9-81ED-4DB2-BD59-A6C34878D82A}">
                    <a16:rowId xmlns:a16="http://schemas.microsoft.com/office/drawing/2014/main" val="3884424748"/>
                  </a:ext>
                </a:extLst>
              </a:tr>
            </a:tbl>
          </a:graphicData>
        </a:graphic>
      </p:graphicFrame>
      <p:pic>
        <p:nvPicPr>
          <p:cNvPr id="4" name="Picture 3" descr="A picture containing drawing, table&#10;&#10;Description generated with very high confidence">
            <a:extLst>
              <a:ext uri="{FF2B5EF4-FFF2-40B4-BE49-F238E27FC236}">
                <a16:creationId xmlns:a16="http://schemas.microsoft.com/office/drawing/2014/main" id="{F46ED1EE-C796-69CF-69BC-B8F2F189D6C3}"/>
              </a:ext>
            </a:extLst>
          </p:cNvPr>
          <p:cNvPicPr>
            <a:picLocks noChangeAspect="1"/>
          </p:cNvPicPr>
          <p:nvPr/>
        </p:nvPicPr>
        <p:blipFill>
          <a:blip r:embed="rId2"/>
          <a:stretch>
            <a:fillRect/>
          </a:stretch>
        </p:blipFill>
        <p:spPr>
          <a:xfrm>
            <a:off x="8143553" y="2112529"/>
            <a:ext cx="813860" cy="763886"/>
          </a:xfrm>
          <a:prstGeom prst="rect">
            <a:avLst/>
          </a:prstGeom>
          <a:ln>
            <a:solidFill>
              <a:schemeClr val="bg1"/>
            </a:solidFill>
          </a:ln>
        </p:spPr>
      </p:pic>
      <p:sp>
        <p:nvSpPr>
          <p:cNvPr id="5" name="Rounded Rectangle 4">
            <a:extLst>
              <a:ext uri="{FF2B5EF4-FFF2-40B4-BE49-F238E27FC236}">
                <a16:creationId xmlns:a16="http://schemas.microsoft.com/office/drawing/2014/main" id="{BF520226-19D3-5B35-CEC9-6A068A7FBAAD}"/>
              </a:ext>
            </a:extLst>
          </p:cNvPr>
          <p:cNvSpPr/>
          <p:nvPr/>
        </p:nvSpPr>
        <p:spPr>
          <a:xfrm>
            <a:off x="9032799" y="1827967"/>
            <a:ext cx="2761956" cy="1336413"/>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lnSpc>
                <a:spcPct val="150000"/>
              </a:lnSpc>
              <a:defRPr/>
            </a:pPr>
            <a:r>
              <a:rPr lang="en-US" sz="1200">
                <a:solidFill>
                  <a:srgbClr val="000000"/>
                </a:solidFill>
                <a:latin typeface="Arial"/>
                <a:cs typeface="Arial"/>
              </a:rPr>
              <a:t>A compound sentence contains two main clauses (like two simple sentences). These are joined with a conjunction: </a:t>
            </a:r>
            <a:r>
              <a:rPr lang="en-US" sz="1200" i="1">
                <a:solidFill>
                  <a:srgbClr val="000000"/>
                </a:solidFill>
                <a:latin typeface="Arial"/>
                <a:cs typeface="Arial"/>
              </a:rPr>
              <a:t>and, but, so, because</a:t>
            </a:r>
            <a:r>
              <a:rPr lang="en-US" sz="1200">
                <a:solidFill>
                  <a:srgbClr val="000000"/>
                </a:solidFill>
                <a:latin typeface="Arial"/>
                <a:cs typeface="Arial"/>
              </a:rPr>
              <a:t>.</a:t>
            </a:r>
          </a:p>
        </p:txBody>
      </p:sp>
      <p:sp>
        <p:nvSpPr>
          <p:cNvPr id="7" name="Rounded Rectangle 4">
            <a:extLst>
              <a:ext uri="{FF2B5EF4-FFF2-40B4-BE49-F238E27FC236}">
                <a16:creationId xmlns:a16="http://schemas.microsoft.com/office/drawing/2014/main" id="{90D8DCAB-3FB9-1760-A4EE-C748C355C652}"/>
              </a:ext>
            </a:extLst>
          </p:cNvPr>
          <p:cNvSpPr/>
          <p:nvPr/>
        </p:nvSpPr>
        <p:spPr>
          <a:xfrm>
            <a:off x="8198016" y="3280079"/>
            <a:ext cx="3597640" cy="3205468"/>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lnSpc>
                <a:spcPct val="150000"/>
              </a:lnSpc>
              <a:defRPr/>
            </a:pPr>
            <a:r>
              <a:rPr lang="en-GB" sz="1200" b="1" dirty="0">
                <a:solidFill>
                  <a:schemeClr val="tx1"/>
                </a:solidFill>
                <a:latin typeface="Arial"/>
                <a:ea typeface="+mn-lt"/>
                <a:cs typeface="Arial"/>
              </a:rPr>
              <a:t>Miss </a:t>
            </a:r>
            <a:r>
              <a:rPr lang="en-GB" sz="1200" b="1" dirty="0" err="1">
                <a:solidFill>
                  <a:schemeClr val="tx1"/>
                </a:solidFill>
                <a:latin typeface="Arial"/>
                <a:ea typeface="+mn-lt"/>
                <a:cs typeface="Arial"/>
              </a:rPr>
              <a:t>Kureczko</a:t>
            </a:r>
            <a:r>
              <a:rPr lang="en-GB" sz="1200" b="1" dirty="0">
                <a:solidFill>
                  <a:schemeClr val="tx1"/>
                </a:solidFill>
                <a:latin typeface="Arial"/>
                <a:ea typeface="+mn-lt"/>
                <a:cs typeface="Arial"/>
              </a:rPr>
              <a:t> was thirsty, so she drank a diet coke.</a:t>
            </a:r>
          </a:p>
          <a:p>
            <a:pPr defTabSz="742950">
              <a:lnSpc>
                <a:spcPct val="150000"/>
              </a:lnSpc>
              <a:defRPr/>
            </a:pPr>
            <a:r>
              <a:rPr lang="en-GB" sz="1200" b="1" dirty="0">
                <a:solidFill>
                  <a:schemeClr val="tx1"/>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dirty="0">
                <a:latin typeface="Arial"/>
                <a:cs typeface="Arial"/>
              </a:rPr>
              <a:t>______________</a:t>
            </a:r>
          </a:p>
        </p:txBody>
      </p:sp>
    </p:spTree>
    <p:extLst>
      <p:ext uri="{BB962C8B-B14F-4D97-AF65-F5344CB8AC3E}">
        <p14:creationId xmlns:p14="http://schemas.microsoft.com/office/powerpoint/2010/main" val="45844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687450302"/>
              </p:ext>
            </p:extLst>
          </p:nvPr>
        </p:nvGraphicFramePr>
        <p:xfrm>
          <a:off x="165100" y="605366"/>
          <a:ext cx="11836401" cy="620498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Identify the correct spelling: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a:t>Supersede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i="1" err="1"/>
                        <a:t>Superseed</a:t>
                      </a:r>
                      <a:endParaRPr lang="en-GB" sz="2000" b="1" i="1"/>
                    </a:p>
                    <a:p>
                      <a:pPr algn="ct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Add the missing capital</a:t>
                      </a:r>
                      <a:r>
                        <a:rPr lang="en-GB" sz="1600" baseline="0"/>
                        <a:t> letters and full stops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lvl="0" algn="ctr"/>
                      <a:r>
                        <a:rPr lang="en-GB" sz="1800" b="0" i="1" kern="1200">
                          <a:solidFill>
                            <a:schemeClr val="tx1"/>
                          </a:solidFill>
                          <a:effectLst/>
                          <a:latin typeface="+mn-lt"/>
                          <a:ea typeface="+mn-ea"/>
                          <a:cs typeface="+mn-cs"/>
                        </a:rPr>
                        <a:t>this</a:t>
                      </a:r>
                      <a:r>
                        <a:rPr lang="en-GB" sz="1800" b="0" i="1" kern="1200" baseline="0">
                          <a:solidFill>
                            <a:schemeClr val="tx1"/>
                          </a:solidFill>
                          <a:effectLst/>
                          <a:latin typeface="+mn-lt"/>
                          <a:ea typeface="+mn-ea"/>
                          <a:cs typeface="+mn-cs"/>
                        </a:rPr>
                        <a:t> year I went on holiday to</a:t>
                      </a:r>
                      <a:r>
                        <a:rPr lang="en-GB" sz="1800" b="0" i="1" kern="1200">
                          <a:solidFill>
                            <a:schemeClr val="tx1"/>
                          </a:solidFill>
                          <a:effectLst/>
                          <a:latin typeface="+mn-lt"/>
                          <a:ea typeface="+mn-ea"/>
                          <a:cs typeface="+mn-cs"/>
                        </a:rPr>
                        <a:t> </a:t>
                      </a:r>
                      <a:r>
                        <a:rPr lang="en-GB" sz="1800" b="0" i="1" kern="1200" err="1">
                          <a:solidFill>
                            <a:schemeClr val="tx1"/>
                          </a:solidFill>
                          <a:effectLst/>
                          <a:latin typeface="+mn-lt"/>
                          <a:ea typeface="+mn-ea"/>
                          <a:cs typeface="+mn-cs"/>
                        </a:rPr>
                        <a:t>australia</a:t>
                      </a:r>
                      <a:r>
                        <a:rPr lang="en-GB" sz="1800" b="0" i="1" kern="1200">
                          <a:solidFill>
                            <a:schemeClr val="tx1"/>
                          </a:solidFill>
                          <a:effectLst/>
                          <a:latin typeface="+mn-lt"/>
                          <a:ea typeface="+mn-ea"/>
                          <a:cs typeface="+mn-cs"/>
                        </a:rPr>
                        <a:t> I wanted to go to </a:t>
                      </a:r>
                      <a:r>
                        <a:rPr lang="en-GB" sz="1800" b="0" i="1" kern="1200" err="1">
                          <a:solidFill>
                            <a:schemeClr val="tx1"/>
                          </a:solidFill>
                          <a:effectLst/>
                          <a:latin typeface="+mn-lt"/>
                          <a:ea typeface="+mn-ea"/>
                          <a:cs typeface="+mn-cs"/>
                        </a:rPr>
                        <a:t>beijing</a:t>
                      </a:r>
                      <a:r>
                        <a:rPr lang="en-GB" sz="1800" b="0" i="1" kern="1200">
                          <a:solidFill>
                            <a:schemeClr val="tx1"/>
                          </a:solidFill>
                          <a:effectLst/>
                          <a:latin typeface="+mn-lt"/>
                          <a:ea typeface="+mn-ea"/>
                          <a:cs typeface="+mn-cs"/>
                        </a:rPr>
                        <a:t> but</a:t>
                      </a:r>
                      <a:r>
                        <a:rPr lang="en-GB" sz="1800" b="0" i="1" kern="1200" baseline="0">
                          <a:solidFill>
                            <a:schemeClr val="tx1"/>
                          </a:solidFill>
                          <a:effectLst/>
                          <a:latin typeface="+mn-lt"/>
                          <a:ea typeface="+mn-ea"/>
                          <a:cs typeface="+mn-cs"/>
                        </a:rPr>
                        <a:t> my dad wanted to see the outback and Margaret river it is fun exploring other coun</a:t>
                      </a:r>
                      <a:r>
                        <a:rPr lang="en-GB" sz="1800" b="0" i="1" kern="1200">
                          <a:solidFill>
                            <a:schemeClr val="tx1"/>
                          </a:solidFill>
                          <a:effectLst/>
                          <a:latin typeface="+mn-lt"/>
                          <a:ea typeface="+mn-ea"/>
                          <a:cs typeface="+mn-cs"/>
                        </a:rPr>
                        <a:t>tries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Gothic</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kern="1200">
                          <a:solidFill>
                            <a:schemeClr val="tx1"/>
                          </a:solidFill>
                          <a:effectLst/>
                          <a:latin typeface="+mn-lt"/>
                          <a:ea typeface="+mn-ea"/>
                          <a:cs typeface="+mn-cs"/>
                        </a:rPr>
                        <a:t>When my best friend moved to France, I was heart-broken. I felt so alone and I hated the idea of having to make new friends. No one could replace her.</a:t>
                      </a:r>
                    </a:p>
                    <a:p>
                      <a:endParaRPr lang="en-GB" sz="1600" b="1" i="1" baseline="0"/>
                    </a:p>
                    <a:p>
                      <a:r>
                        <a:rPr lang="en-GB" sz="1600" baseline="0"/>
                        <a:t>What can you infer about the speaker from this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i="1"/>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The girls </a:t>
                      </a:r>
                      <a:r>
                        <a:rPr lang="en-GB" sz="1800" b="1" u="sng" kern="1200">
                          <a:solidFill>
                            <a:schemeClr val="tx1"/>
                          </a:solidFill>
                          <a:effectLst/>
                          <a:latin typeface="+mn-lt"/>
                          <a:ea typeface="+mn-ea"/>
                          <a:cs typeface="+mn-cs"/>
                        </a:rPr>
                        <a:t>cackled</a:t>
                      </a:r>
                      <a:r>
                        <a:rPr lang="en-GB" sz="1800" kern="1200">
                          <a:solidFill>
                            <a:schemeClr val="tx1"/>
                          </a:solidFill>
                          <a:effectLst/>
                          <a:latin typeface="+mn-lt"/>
                          <a:ea typeface="+mn-ea"/>
                          <a:cs typeface="+mn-cs"/>
                        </a:rPr>
                        <a:t> as he walked in the room</a:t>
                      </a:r>
                      <a:endParaRPr lang="en-GB" sz="1600" b="1" i="1"/>
                    </a:p>
                    <a:p>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Transform</a:t>
                      </a:r>
                      <a:r>
                        <a:rPr lang="en-GB" sz="1600" baseline="0"/>
                        <a:t> this sentence into an image:</a:t>
                      </a: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kern="1200">
                          <a:solidFill>
                            <a:schemeClr val="tx1"/>
                          </a:solidFill>
                          <a:effectLst/>
                          <a:latin typeface="+mn-lt"/>
                          <a:ea typeface="+mn-ea"/>
                          <a:cs typeface="+mn-cs"/>
                        </a:rPr>
                        <a:t>The bells ceased as they had begun, together.  They were succeeded by a clanking noise, deep down below.</a:t>
                      </a:r>
                      <a:endParaRPr lang="en-GB" sz="1200"/>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2.2</a:t>
            </a:r>
          </a:p>
        </p:txBody>
      </p:sp>
    </p:spTree>
    <p:extLst>
      <p:ext uri="{BB962C8B-B14F-4D97-AF65-F5344CB8AC3E}">
        <p14:creationId xmlns:p14="http://schemas.microsoft.com/office/powerpoint/2010/main" val="1659316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11970-1A6E-49C1-A4D1-C09DC80A8B06}"/>
              </a:ext>
            </a:extLst>
          </p:cNvPr>
          <p:cNvSpPr/>
          <p:nvPr/>
        </p:nvSpPr>
        <p:spPr>
          <a:xfrm>
            <a:off x="165100" y="65908"/>
            <a:ext cx="11836400" cy="393700"/>
          </a:xfrm>
          <a:prstGeom prst="rect">
            <a:avLst/>
          </a:prstGeom>
          <a:solidFill>
            <a:schemeClr val="bg2">
              <a:lumMod val="50000"/>
            </a:schemeClr>
          </a:solidFill>
        </p:spPr>
        <p:style>
          <a:lnRef idx="2">
            <a:schemeClr val="dk1">
              <a:shade val="50000"/>
            </a:schemeClr>
          </a:lnRef>
          <a:fillRef idx="1">
            <a:schemeClr val="dk1"/>
          </a:fillRef>
          <a:effectRef idx="0">
            <a:schemeClr val="dk1"/>
          </a:effectRef>
          <a:fontRef idx="minor">
            <a:schemeClr val="lt1"/>
          </a:fontRef>
        </p:style>
        <p:txBody>
          <a:bodyPr lIns="91440" tIns="45720" rIns="91440" bIns="45720" rtlCol="0" anchor="ctr"/>
          <a:lstStyle/>
          <a:p>
            <a:pPr algn="ctr"/>
            <a:r>
              <a:rPr lang="en-GB" dirty="0">
                <a:ea typeface="+mn-lt"/>
                <a:cs typeface="+mn-lt"/>
              </a:rPr>
              <a:t>Year 8 English Weekly Homework                                                                             Spring 2</a:t>
            </a:r>
            <a:r>
              <a:rPr lang="en-GB" dirty="0"/>
              <a:t>.2    Revising the curriculum </a:t>
            </a:r>
            <a:endParaRPr lang="en-US" dirty="0"/>
          </a:p>
        </p:txBody>
      </p:sp>
      <p:graphicFrame>
        <p:nvGraphicFramePr>
          <p:cNvPr id="3" name="Table 2">
            <a:extLst>
              <a:ext uri="{FF2B5EF4-FFF2-40B4-BE49-F238E27FC236}">
                <a16:creationId xmlns:a16="http://schemas.microsoft.com/office/drawing/2014/main" id="{1BF21BDA-1BA1-4801-A02A-F9272FE3DA90}"/>
              </a:ext>
            </a:extLst>
          </p:cNvPr>
          <p:cNvGraphicFramePr>
            <a:graphicFrameLocks noGrp="1"/>
          </p:cNvGraphicFramePr>
          <p:nvPr>
            <p:extLst>
              <p:ext uri="{D42A27DB-BD31-4B8C-83A1-F6EECF244321}">
                <p14:modId xmlns:p14="http://schemas.microsoft.com/office/powerpoint/2010/main" val="4088565299"/>
              </p:ext>
            </p:extLst>
          </p:nvPr>
        </p:nvGraphicFramePr>
        <p:xfrm>
          <a:off x="165100" y="605366"/>
          <a:ext cx="11836401" cy="598987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5989876">
                <a:tc>
                  <a:txBody>
                    <a:bodyPr/>
                    <a:lstStyle/>
                    <a:p>
                      <a:pPr marL="0" marR="0" lvl="0" indent="0" algn="l">
                        <a:lnSpc>
                          <a:spcPct val="100000"/>
                        </a:lnSpc>
                        <a:spcBef>
                          <a:spcPts val="0"/>
                        </a:spcBef>
                        <a:spcAft>
                          <a:spcPts val="0"/>
                        </a:spcAft>
                        <a:buNone/>
                      </a:pPr>
                      <a:r>
                        <a:rPr lang="en-GB" sz="1600" b="0" i="0" u="none" strike="noStrike" baseline="0" noProof="0" dirty="0">
                          <a:latin typeface="Calibri"/>
                        </a:rPr>
                        <a:t>When you studied texts in the Life, Labour and Loss unit at the start of Year 8, you learned the following words. What do they mean? (Use Page 72 of your KB)</a:t>
                      </a:r>
                      <a:endParaRPr lang="en-GB" sz="1600" b="0" i="0" baseline="0" dirty="0">
                        <a:latin typeface="Calibri"/>
                      </a:endParaRPr>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When you studied texts in the Life, Labour and Loss unit, you learned the words from the previous task. Choose two words and explain how they link to your reading of The Lie Tree so far (page 19 and 20 of your KB).</a:t>
                      </a:r>
                      <a:endParaRPr lang="en-US" dirty="0"/>
                    </a:p>
                    <a:p>
                      <a:pPr marL="0" marR="0" lvl="0" indent="0" algn="l">
                        <a:lnSpc>
                          <a:spcPct val="100000"/>
                        </a:lnSpc>
                        <a:spcBef>
                          <a:spcPts val="0"/>
                        </a:spcBef>
                        <a:spcAft>
                          <a:spcPts val="0"/>
                        </a:spcAft>
                        <a:buNone/>
                      </a:pPr>
                      <a:endParaRPr lang="en-GB" sz="1600" b="0" i="0" u="none" strike="noStrike" noProof="0">
                        <a:latin typeface="Calibri"/>
                      </a:endParaRPr>
                    </a:p>
                    <a:p>
                      <a:pPr marL="0" marR="0" lvl="0" indent="0" algn="l">
                        <a:lnSpc>
                          <a:spcPct val="100000"/>
                        </a:lnSpc>
                        <a:spcBef>
                          <a:spcPts val="0"/>
                        </a:spcBef>
                        <a:spcAft>
                          <a:spcPts val="0"/>
                        </a:spcAft>
                        <a:buNone/>
                      </a:pPr>
                      <a:r>
                        <a:rPr lang="en-GB" sz="1800" b="0" i="0" u="none" strike="noStrike" noProof="0" dirty="0">
                          <a:latin typeface="Calibri"/>
                        </a:rPr>
                        <a:t>Word: ___________________________</a:t>
                      </a:r>
                    </a:p>
                    <a:p>
                      <a:pPr marL="0" marR="0" lvl="0" indent="0" algn="l">
                        <a:lnSpc>
                          <a:spcPct val="100000"/>
                        </a:lnSpc>
                        <a:spcBef>
                          <a:spcPts val="0"/>
                        </a:spcBef>
                        <a:spcAft>
                          <a:spcPts val="0"/>
                        </a:spcAft>
                        <a:buNone/>
                      </a:pPr>
                      <a:endParaRPr lang="en-GB" sz="1800" b="0" i="0" u="none" strike="noStrike" noProof="0">
                        <a:latin typeface="Calibri"/>
                      </a:endParaRPr>
                    </a:p>
                    <a:p>
                      <a:pPr marL="0" marR="0" lvl="0" indent="0" algn="l">
                        <a:lnSpc>
                          <a:spcPct val="100000"/>
                        </a:lnSpc>
                        <a:spcBef>
                          <a:spcPts val="0"/>
                        </a:spcBef>
                        <a:spcAft>
                          <a:spcPts val="0"/>
                        </a:spcAft>
                        <a:buNone/>
                      </a:pPr>
                      <a:r>
                        <a:rPr lang="en-GB" sz="1800" b="0" i="0" u="none" strike="noStrike" noProof="0" dirty="0">
                          <a:latin typeface="Calibri"/>
                        </a:rPr>
                        <a:t>_______________________________________________________________________________________________________________________________________________________________</a:t>
                      </a:r>
                    </a:p>
                    <a:p>
                      <a:pPr marL="0" marR="0" lvl="0" indent="0" algn="l">
                        <a:lnSpc>
                          <a:spcPct val="100000"/>
                        </a:lnSpc>
                        <a:spcBef>
                          <a:spcPts val="0"/>
                        </a:spcBef>
                        <a:spcAft>
                          <a:spcPts val="0"/>
                        </a:spcAft>
                        <a:buNone/>
                      </a:pPr>
                      <a:endParaRPr lang="en-GB" sz="1800" b="0" i="0" u="none" strike="noStrike" noProof="0">
                        <a:latin typeface="Calibri"/>
                      </a:endParaRPr>
                    </a:p>
                    <a:p>
                      <a:pPr marL="0" marR="0" lvl="0" indent="0" algn="l">
                        <a:lnSpc>
                          <a:spcPct val="100000"/>
                        </a:lnSpc>
                        <a:spcBef>
                          <a:spcPts val="0"/>
                        </a:spcBef>
                        <a:spcAft>
                          <a:spcPts val="0"/>
                        </a:spcAft>
                        <a:buNone/>
                      </a:pPr>
                      <a:r>
                        <a:rPr lang="en-GB" sz="1800" b="0" i="0" u="none" strike="noStrike" noProof="0" dirty="0">
                          <a:latin typeface="Calibri"/>
                        </a:rPr>
                        <a:t>Word: ___________________________</a:t>
                      </a:r>
                      <a:endParaRPr lang="en-US" sz="1800" b="0" i="0" u="none" strike="noStrike" noProof="0" dirty="0"/>
                    </a:p>
                    <a:p>
                      <a:pPr marL="0" marR="0" lvl="0" indent="0" algn="l">
                        <a:lnSpc>
                          <a:spcPct val="100000"/>
                        </a:lnSpc>
                        <a:spcBef>
                          <a:spcPts val="0"/>
                        </a:spcBef>
                        <a:spcAft>
                          <a:spcPts val="0"/>
                        </a:spcAft>
                        <a:buNone/>
                      </a:pPr>
                      <a:endParaRPr lang="en-GB" sz="1800" b="0" i="0" u="none" strike="noStrike" noProof="0"/>
                    </a:p>
                    <a:p>
                      <a:pPr marL="0" marR="0" lvl="0" indent="0" algn="l">
                        <a:lnSpc>
                          <a:spcPct val="100000"/>
                        </a:lnSpc>
                        <a:spcBef>
                          <a:spcPts val="0"/>
                        </a:spcBef>
                        <a:spcAft>
                          <a:spcPts val="0"/>
                        </a:spcAft>
                        <a:buNone/>
                      </a:pPr>
                      <a:r>
                        <a:rPr lang="en-GB" sz="1800" b="0" i="0" u="none" strike="noStrike" noProof="0" dirty="0">
                          <a:latin typeface="Calibri"/>
                        </a:rPr>
                        <a:t>_______________________________________________________________________________________________________________________________</a:t>
                      </a:r>
                    </a:p>
                  </a:txBody>
                  <a:tcPr/>
                </a:tc>
                <a:tc>
                  <a:txBody>
                    <a:bodyPr/>
                    <a:lstStyle/>
                    <a:p>
                      <a:pPr marL="0" marR="0" lvl="0" indent="0" algn="l">
                        <a:lnSpc>
                          <a:spcPct val="100000"/>
                        </a:lnSpc>
                        <a:spcBef>
                          <a:spcPts val="0"/>
                        </a:spcBef>
                        <a:spcAft>
                          <a:spcPts val="0"/>
                        </a:spcAft>
                        <a:buNone/>
                      </a:pPr>
                      <a:r>
                        <a:rPr lang="en-GB" sz="1600" b="0" i="0" u="none" strike="noStrike" noProof="0" dirty="0">
                          <a:latin typeface="Calibri"/>
                        </a:rPr>
                        <a:t>During your study of Grammar, you learned about simple sentences. Using the definition below and your knowledge book (p.3), try creating 3 of your own compound sentences.</a:t>
                      </a:r>
                    </a:p>
                    <a:p>
                      <a:pPr marL="0" marR="0" lvl="0" indent="0" algn="l">
                        <a:lnSpc>
                          <a:spcPct val="100000"/>
                        </a:lnSpc>
                        <a:spcBef>
                          <a:spcPts val="0"/>
                        </a:spcBef>
                        <a:spcAft>
                          <a:spcPts val="0"/>
                        </a:spcAft>
                        <a:buNone/>
                      </a:pPr>
                      <a:endParaRPr lang="en-GB" sz="1600" b="0" i="0" u="none" strike="noStrike" noProof="0">
                        <a:latin typeface="Calibri"/>
                      </a:endParaRPr>
                    </a:p>
                  </a:txBody>
                  <a:tcPr/>
                </a:tc>
                <a:extLst>
                  <a:ext uri="{0D108BD9-81ED-4DB2-BD59-A6C34878D82A}">
                    <a16:rowId xmlns:a16="http://schemas.microsoft.com/office/drawing/2014/main" val="3075240843"/>
                  </a:ext>
                </a:extLst>
              </a:tr>
            </a:tbl>
          </a:graphicData>
        </a:graphic>
      </p:graphicFrame>
      <p:graphicFrame>
        <p:nvGraphicFramePr>
          <p:cNvPr id="6" name="Table 5">
            <a:extLst>
              <a:ext uri="{FF2B5EF4-FFF2-40B4-BE49-F238E27FC236}">
                <a16:creationId xmlns:a16="http://schemas.microsoft.com/office/drawing/2014/main" id="{1D752D93-C975-73B8-06F9-08BBCDBAF010}"/>
              </a:ext>
            </a:extLst>
          </p:cNvPr>
          <p:cNvGraphicFramePr>
            <a:graphicFrameLocks noGrp="1"/>
          </p:cNvGraphicFramePr>
          <p:nvPr>
            <p:extLst>
              <p:ext uri="{D42A27DB-BD31-4B8C-83A1-F6EECF244321}">
                <p14:modId xmlns:p14="http://schemas.microsoft.com/office/powerpoint/2010/main" val="2592868217"/>
              </p:ext>
            </p:extLst>
          </p:nvPr>
        </p:nvGraphicFramePr>
        <p:xfrm>
          <a:off x="142875" y="1882775"/>
          <a:ext cx="3953694" cy="4798272"/>
        </p:xfrm>
        <a:graphic>
          <a:graphicData uri="http://schemas.openxmlformats.org/drawingml/2006/table">
            <a:tbl>
              <a:tblPr firstRow="1" bandRow="1">
                <a:tableStyleId>{9D7B26C5-4107-4FEC-AEDC-1716B250A1EF}</a:tableStyleId>
              </a:tblPr>
              <a:tblGrid>
                <a:gridCol w="1228725">
                  <a:extLst>
                    <a:ext uri="{9D8B030D-6E8A-4147-A177-3AD203B41FA5}">
                      <a16:colId xmlns:a16="http://schemas.microsoft.com/office/drawing/2014/main" val="2301868018"/>
                    </a:ext>
                  </a:extLst>
                </a:gridCol>
                <a:gridCol w="2724969">
                  <a:extLst>
                    <a:ext uri="{9D8B030D-6E8A-4147-A177-3AD203B41FA5}">
                      <a16:colId xmlns:a16="http://schemas.microsoft.com/office/drawing/2014/main" val="2515177394"/>
                    </a:ext>
                  </a:extLst>
                </a:gridCol>
              </a:tblGrid>
              <a:tr h="382471">
                <a:tc>
                  <a:txBody>
                    <a:bodyPr/>
                    <a:lstStyle/>
                    <a:p>
                      <a:pPr rtl="0" fontAlgn="base"/>
                      <a:r>
                        <a:rPr lang="en-GB" sz="1400">
                          <a:effectLst/>
                        </a:rPr>
                        <a:t>WORD​​</a:t>
                      </a:r>
                    </a:p>
                  </a:txBody>
                  <a:tcPr/>
                </a:tc>
                <a:tc>
                  <a:txBody>
                    <a:bodyPr/>
                    <a:lstStyle/>
                    <a:p>
                      <a:pPr rtl="0" fontAlgn="base"/>
                      <a:r>
                        <a:rPr lang="en-GB" sz="1400">
                          <a:effectLst/>
                        </a:rPr>
                        <a:t>Write a sentence using the word​</a:t>
                      </a:r>
                    </a:p>
                  </a:txBody>
                  <a:tcPr/>
                </a:tc>
                <a:extLst>
                  <a:ext uri="{0D108BD9-81ED-4DB2-BD59-A6C34878D82A}">
                    <a16:rowId xmlns:a16="http://schemas.microsoft.com/office/drawing/2014/main" val="2977139550"/>
                  </a:ext>
                </a:extLst>
              </a:tr>
              <a:tr h="764942">
                <a:tc>
                  <a:txBody>
                    <a:bodyPr/>
                    <a:lstStyle/>
                    <a:p>
                      <a:pPr rtl="0" fontAlgn="base"/>
                      <a:r>
                        <a:rPr lang="en-GB" sz="1400">
                          <a:effectLst/>
                        </a:rPr>
                        <a:t>Exploitation</a:t>
                      </a:r>
                    </a:p>
                  </a:txBody>
                  <a:tcPr/>
                </a:tc>
                <a:tc>
                  <a:txBody>
                    <a:bodyPr/>
                    <a:lstStyle/>
                    <a:p>
                      <a:pPr rtl="0" fontAlgn="auto"/>
                      <a:r>
                        <a:rPr lang="en-GB" sz="1400">
                          <a:effectLst/>
                        </a:rPr>
                        <a:t>​</a:t>
                      </a:r>
                    </a:p>
                  </a:txBody>
                  <a:tcPr/>
                </a:tc>
                <a:extLst>
                  <a:ext uri="{0D108BD9-81ED-4DB2-BD59-A6C34878D82A}">
                    <a16:rowId xmlns:a16="http://schemas.microsoft.com/office/drawing/2014/main" val="3498725691"/>
                  </a:ext>
                </a:extLst>
              </a:tr>
              <a:tr h="764942">
                <a:tc>
                  <a:txBody>
                    <a:bodyPr/>
                    <a:lstStyle/>
                    <a:p>
                      <a:pPr rtl="0" fontAlgn="base"/>
                      <a:r>
                        <a:rPr lang="en-GB" sz="1400">
                          <a:effectLst/>
                        </a:rPr>
                        <a:t>Despair</a:t>
                      </a:r>
                    </a:p>
                  </a:txBody>
                  <a:tcPr/>
                </a:tc>
                <a:tc>
                  <a:txBody>
                    <a:bodyPr/>
                    <a:lstStyle/>
                    <a:p>
                      <a:pPr rtl="0" fontAlgn="auto"/>
                      <a:r>
                        <a:rPr lang="en-GB" sz="1400">
                          <a:effectLst/>
                        </a:rPr>
                        <a:t>​</a:t>
                      </a:r>
                    </a:p>
                  </a:txBody>
                  <a:tcPr/>
                </a:tc>
                <a:extLst>
                  <a:ext uri="{0D108BD9-81ED-4DB2-BD59-A6C34878D82A}">
                    <a16:rowId xmlns:a16="http://schemas.microsoft.com/office/drawing/2014/main" val="3212021809"/>
                  </a:ext>
                </a:extLst>
              </a:tr>
              <a:tr h="764942">
                <a:tc>
                  <a:txBody>
                    <a:bodyPr/>
                    <a:lstStyle/>
                    <a:p>
                      <a:pPr rtl="0" fontAlgn="base"/>
                      <a:r>
                        <a:rPr lang="en-GB" sz="1400">
                          <a:effectLst/>
                        </a:rPr>
                        <a:t>Control</a:t>
                      </a:r>
                    </a:p>
                  </a:txBody>
                  <a:tcPr/>
                </a:tc>
                <a:tc>
                  <a:txBody>
                    <a:bodyPr/>
                    <a:lstStyle/>
                    <a:p>
                      <a:pPr rtl="0" fontAlgn="auto"/>
                      <a:r>
                        <a:rPr lang="en-GB" sz="1400">
                          <a:effectLst/>
                        </a:rPr>
                        <a:t>​</a:t>
                      </a:r>
                    </a:p>
                  </a:txBody>
                  <a:tcPr/>
                </a:tc>
                <a:extLst>
                  <a:ext uri="{0D108BD9-81ED-4DB2-BD59-A6C34878D82A}">
                    <a16:rowId xmlns:a16="http://schemas.microsoft.com/office/drawing/2014/main" val="1778777657"/>
                  </a:ext>
                </a:extLst>
              </a:tr>
              <a:tr h="1019922">
                <a:tc>
                  <a:txBody>
                    <a:bodyPr/>
                    <a:lstStyle/>
                    <a:p>
                      <a:pPr rtl="0" fontAlgn="base"/>
                      <a:r>
                        <a:rPr lang="en-GB" sz="1400">
                          <a:effectLst/>
                        </a:rPr>
                        <a:t>Despondent</a:t>
                      </a:r>
                    </a:p>
                  </a:txBody>
                  <a:tcPr/>
                </a:tc>
                <a:tc>
                  <a:txBody>
                    <a:bodyPr/>
                    <a:lstStyle/>
                    <a:p>
                      <a:pPr rtl="0" fontAlgn="auto"/>
                      <a:r>
                        <a:rPr lang="en-GB" sz="1400">
                          <a:effectLst/>
                        </a:rPr>
                        <a:t>​</a:t>
                      </a:r>
                    </a:p>
                  </a:txBody>
                  <a:tcPr/>
                </a:tc>
                <a:extLst>
                  <a:ext uri="{0D108BD9-81ED-4DB2-BD59-A6C34878D82A}">
                    <a16:rowId xmlns:a16="http://schemas.microsoft.com/office/drawing/2014/main" val="4222570752"/>
                  </a:ext>
                </a:extLst>
              </a:tr>
              <a:tr h="1101053">
                <a:tc>
                  <a:txBody>
                    <a:bodyPr/>
                    <a:lstStyle/>
                    <a:p>
                      <a:pPr rtl="0" fontAlgn="base"/>
                      <a:r>
                        <a:rPr lang="en-GB" sz="1400">
                          <a:effectLst/>
                        </a:rPr>
                        <a:t>Desperation</a:t>
                      </a:r>
                    </a:p>
                  </a:txBody>
                  <a:tcPr/>
                </a:tc>
                <a:tc>
                  <a:txBody>
                    <a:bodyPr/>
                    <a:lstStyle/>
                    <a:p>
                      <a:pPr rtl="0" fontAlgn="auto"/>
                      <a:r>
                        <a:rPr lang="en-GB" sz="1400">
                          <a:effectLst/>
                        </a:rPr>
                        <a:t>​</a:t>
                      </a:r>
                    </a:p>
                  </a:txBody>
                  <a:tcPr/>
                </a:tc>
                <a:extLst>
                  <a:ext uri="{0D108BD9-81ED-4DB2-BD59-A6C34878D82A}">
                    <a16:rowId xmlns:a16="http://schemas.microsoft.com/office/drawing/2014/main" val="3175392549"/>
                  </a:ext>
                </a:extLst>
              </a:tr>
            </a:tbl>
          </a:graphicData>
        </a:graphic>
      </p:graphicFrame>
      <p:pic>
        <p:nvPicPr>
          <p:cNvPr id="7" name="Picture 7" descr="Icon&#10;&#10;Description automatically generated">
            <a:extLst>
              <a:ext uri="{FF2B5EF4-FFF2-40B4-BE49-F238E27FC236}">
                <a16:creationId xmlns:a16="http://schemas.microsoft.com/office/drawing/2014/main" id="{0C7C9AAE-BEF1-FA04-245B-428E8D963378}"/>
              </a:ext>
            </a:extLst>
          </p:cNvPr>
          <p:cNvPicPr>
            <a:picLocks noChangeAspect="1"/>
          </p:cNvPicPr>
          <p:nvPr/>
        </p:nvPicPr>
        <p:blipFill>
          <a:blip r:embed="rId2"/>
          <a:stretch>
            <a:fillRect/>
          </a:stretch>
        </p:blipFill>
        <p:spPr>
          <a:xfrm>
            <a:off x="8231188" y="2073275"/>
            <a:ext cx="733425" cy="717550"/>
          </a:xfrm>
          <a:prstGeom prst="rect">
            <a:avLst/>
          </a:prstGeom>
        </p:spPr>
      </p:pic>
      <p:sp>
        <p:nvSpPr>
          <p:cNvPr id="8" name="TextBox 7">
            <a:extLst>
              <a:ext uri="{FF2B5EF4-FFF2-40B4-BE49-F238E27FC236}">
                <a16:creationId xmlns:a16="http://schemas.microsoft.com/office/drawing/2014/main" id="{1B803FF9-C73A-1172-AE01-56FD8705A35A}"/>
              </a:ext>
            </a:extLst>
          </p:cNvPr>
          <p:cNvSpPr txBox="1"/>
          <p:nvPr/>
        </p:nvSpPr>
        <p:spPr>
          <a:xfrm>
            <a:off x="9042400" y="2070100"/>
            <a:ext cx="2743200"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latin typeface="Arial"/>
              </a:rPr>
              <a:t>A simple sentence is a complete piece of information. It contains a subject, a verb </a:t>
            </a:r>
            <a:endParaRPr lang="en-GB" sz="1400"/>
          </a:p>
        </p:txBody>
      </p:sp>
      <p:sp>
        <p:nvSpPr>
          <p:cNvPr id="10" name="Rounded Rectangle 4">
            <a:extLst>
              <a:ext uri="{FF2B5EF4-FFF2-40B4-BE49-F238E27FC236}">
                <a16:creationId xmlns:a16="http://schemas.microsoft.com/office/drawing/2014/main" id="{7620882D-4FEA-754D-509F-5030F2A7037F}"/>
              </a:ext>
            </a:extLst>
          </p:cNvPr>
          <p:cNvSpPr/>
          <p:nvPr/>
        </p:nvSpPr>
        <p:spPr>
          <a:xfrm>
            <a:off x="8198016" y="3280079"/>
            <a:ext cx="3597640" cy="3205468"/>
          </a:xfrm>
          <a:prstGeom prst="round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defTabSz="742950">
              <a:defRPr/>
            </a:pPr>
            <a:r>
              <a:rPr lang="en-GB" sz="1200" b="1" dirty="0">
                <a:solidFill>
                  <a:schemeClr val="tx1"/>
                </a:solidFill>
                <a:latin typeface="Arial"/>
                <a:ea typeface="+mn-lt"/>
                <a:cs typeface="Arial"/>
              </a:rPr>
              <a:t>Mr Greig lost his pen.</a:t>
            </a:r>
            <a:endParaRPr lang="en-GB" sz="1200" dirty="0">
              <a:solidFill>
                <a:schemeClr val="tx1"/>
              </a:solidFill>
              <a:ea typeface="+mn-lt"/>
              <a:cs typeface="+mn-lt"/>
            </a:endParaRPr>
          </a:p>
          <a:p>
            <a:pPr defTabSz="742950">
              <a:lnSpc>
                <a:spcPct val="150000"/>
              </a:lnSpc>
              <a:defRPr/>
            </a:pPr>
            <a:endParaRPr lang="en-GB" sz="1200" b="1">
              <a:solidFill>
                <a:schemeClr val="tx1"/>
              </a:solidFill>
              <a:latin typeface="Arial"/>
              <a:ea typeface="+mn-lt"/>
              <a:cs typeface="Arial"/>
            </a:endParaRPr>
          </a:p>
          <a:p>
            <a:pPr defTabSz="742950">
              <a:lnSpc>
                <a:spcPct val="150000"/>
              </a:lnSpc>
              <a:defRPr/>
            </a:pPr>
            <a:r>
              <a:rPr lang="en-GB" sz="1200" b="1" dirty="0">
                <a:solidFill>
                  <a:schemeClr val="tx1"/>
                </a:solidFill>
                <a:latin typeface="Arial"/>
                <a:cs typeface="Aria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dirty="0">
                <a:latin typeface="Arial"/>
                <a:cs typeface="Arial"/>
              </a:rPr>
              <a:t>______________</a:t>
            </a:r>
          </a:p>
        </p:txBody>
      </p:sp>
    </p:spTree>
    <p:extLst>
      <p:ext uri="{BB962C8B-B14F-4D97-AF65-F5344CB8AC3E}">
        <p14:creationId xmlns:p14="http://schemas.microsoft.com/office/powerpoint/2010/main" val="3765670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660576422"/>
              </p:ext>
            </p:extLst>
          </p:nvPr>
        </p:nvGraphicFramePr>
        <p:xfrm>
          <a:off x="165100" y="605366"/>
          <a:ext cx="11836401" cy="6144026"/>
        </p:xfrm>
        <a:graphic>
          <a:graphicData uri="http://schemas.openxmlformats.org/drawingml/2006/table">
            <a:tbl>
              <a:tblPr firstRow="1" bandRow="1">
                <a:tableStyleId>{5940675A-B579-460E-94D1-54222C63F5DA}</a:tableStyleId>
              </a:tblPr>
              <a:tblGrid>
                <a:gridCol w="3945467">
                  <a:extLst>
                    <a:ext uri="{9D8B030D-6E8A-4147-A177-3AD203B41FA5}">
                      <a16:colId xmlns:a16="http://schemas.microsoft.com/office/drawing/2014/main" val="165332826"/>
                    </a:ext>
                  </a:extLst>
                </a:gridCol>
                <a:gridCol w="3945467">
                  <a:extLst>
                    <a:ext uri="{9D8B030D-6E8A-4147-A177-3AD203B41FA5}">
                      <a16:colId xmlns:a16="http://schemas.microsoft.com/office/drawing/2014/main" val="3332211594"/>
                    </a:ext>
                  </a:extLst>
                </a:gridCol>
                <a:gridCol w="3945467">
                  <a:extLst>
                    <a:ext uri="{9D8B030D-6E8A-4147-A177-3AD203B41FA5}">
                      <a16:colId xmlns:a16="http://schemas.microsoft.com/office/drawing/2014/main" val="374417020"/>
                    </a:ext>
                  </a:extLst>
                </a:gridCol>
              </a:tblGrid>
              <a:tr h="26388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1. Spelling</a:t>
                      </a:r>
                    </a:p>
                    <a:p>
                      <a:pPr lvl="0"/>
                      <a:r>
                        <a:rPr lang="en-GB" sz="1800" kern="1200">
                          <a:solidFill>
                            <a:schemeClr val="tx1"/>
                          </a:solidFill>
                          <a:effectLst/>
                          <a:latin typeface="+mn-lt"/>
                          <a:ea typeface="+mn-ea"/>
                          <a:cs typeface="+mn-cs"/>
                        </a:rPr>
                        <a:t>Add the prefix </a:t>
                      </a:r>
                      <a:r>
                        <a:rPr lang="en-GB" sz="1800" b="1" i="1" kern="1200">
                          <a:solidFill>
                            <a:schemeClr val="tx1"/>
                          </a:solidFill>
                          <a:effectLst/>
                          <a:latin typeface="+mn-lt"/>
                          <a:ea typeface="+mn-ea"/>
                          <a:cs typeface="+mn-cs"/>
                        </a:rPr>
                        <a:t>auto </a:t>
                      </a:r>
                      <a:r>
                        <a:rPr lang="en-GB" sz="1800" kern="1200">
                          <a:solidFill>
                            <a:schemeClr val="tx1"/>
                          </a:solidFill>
                          <a:effectLst/>
                          <a:latin typeface="+mn-lt"/>
                          <a:ea typeface="+mn-ea"/>
                          <a:cs typeface="+mn-cs"/>
                        </a:rPr>
                        <a:t> to make one new word.</a:t>
                      </a:r>
                    </a:p>
                    <a:p>
                      <a:pPr lvl="0"/>
                      <a:endParaRPr lang="en-GB" sz="1800" kern="1200">
                        <a:solidFill>
                          <a:schemeClr val="tx1"/>
                        </a:solidFill>
                        <a:effectLst/>
                        <a:latin typeface="+mn-lt"/>
                        <a:ea typeface="+mn-ea"/>
                        <a:cs typeface="+mn-cs"/>
                      </a:endParaRPr>
                    </a:p>
                    <a:p>
                      <a:pPr algn="ctr"/>
                      <a:r>
                        <a:rPr lang="en-GB" sz="2400" b="1" i="1" kern="1200">
                          <a:solidFill>
                            <a:schemeClr val="tx1"/>
                          </a:solidFill>
                          <a:effectLst/>
                          <a:latin typeface="+mn-lt"/>
                          <a:ea typeface="+mn-ea"/>
                          <a:cs typeface="+mn-cs"/>
                        </a:rPr>
                        <a:t>Marine    </a:t>
                      </a:r>
                    </a:p>
                    <a:p>
                      <a:pPr algn="ctr"/>
                      <a:endParaRPr lang="en-GB" sz="2400" b="1" i="1" kern="1200">
                        <a:solidFill>
                          <a:schemeClr val="tx1"/>
                        </a:solidFill>
                        <a:effectLst/>
                        <a:latin typeface="+mn-lt"/>
                        <a:ea typeface="+mn-ea"/>
                        <a:cs typeface="+mn-cs"/>
                      </a:endParaRPr>
                    </a:p>
                    <a:p>
                      <a:pPr algn="ctr"/>
                      <a:r>
                        <a:rPr lang="en-GB" sz="2400" b="1" i="1" kern="1200">
                          <a:solidFill>
                            <a:schemeClr val="tx1"/>
                          </a:solidFill>
                          <a:effectLst/>
                          <a:latin typeface="+mn-lt"/>
                          <a:ea typeface="+mn-ea"/>
                          <a:cs typeface="+mn-cs"/>
                        </a:rPr>
                        <a:t>Biography</a:t>
                      </a:r>
                      <a:endParaRPr lang="en-GB" sz="2400" kern="1200">
                        <a:solidFill>
                          <a:schemeClr val="tx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2. Grammar and punctuation</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Circle the complex sentence: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Erika went to the tuck</a:t>
                      </a:r>
                      <a:r>
                        <a:rPr lang="en-GB" sz="1600" baseline="0"/>
                        <a:t> shop for a pasty, even though</a:t>
                      </a:r>
                      <a:r>
                        <a:rPr lang="en-GB" sz="1600"/>
                        <a:t> she brought a salad for lunch.</a:t>
                      </a: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aseline="0"/>
                        <a:t>Erika was still hungry after her dinner, whilst Teddy was not.</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3. 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a:t>What</a:t>
                      </a:r>
                      <a:r>
                        <a:rPr lang="en-GB" sz="1600" baseline="0"/>
                        <a:t> is the meaning of this word?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baseline="0"/>
                        <a:t>Threaten</a:t>
                      </a:r>
                    </a:p>
                    <a:p>
                      <a:endParaRPr lang="en-GB" sz="1600"/>
                    </a:p>
                    <a:p>
                      <a:r>
                        <a:rPr lang="en-GB" sz="1600"/>
                        <a:t>Type of word _______</a:t>
                      </a:r>
                    </a:p>
                    <a:p>
                      <a:endParaRPr lang="en-GB" sz="1600"/>
                    </a:p>
                    <a:p>
                      <a:r>
                        <a:rPr lang="en-GB" sz="1600"/>
                        <a:t>Definition</a:t>
                      </a:r>
                      <a:r>
                        <a:rPr lang="en-GB" sz="1600" baseline="0"/>
                        <a:t> ____________________________ __________________________________________________________________________</a:t>
                      </a:r>
                      <a:endParaRPr lang="en-GB" sz="1600"/>
                    </a:p>
                  </a:txBody>
                  <a:tcPr/>
                </a:tc>
                <a:extLst>
                  <a:ext uri="{0D108BD9-81ED-4DB2-BD59-A6C34878D82A}">
                    <a16:rowId xmlns:a16="http://schemas.microsoft.com/office/drawing/2014/main" val="3075240843"/>
                  </a:ext>
                </a:extLst>
              </a:tr>
              <a:tr h="3410608">
                <a:tc>
                  <a:txBody>
                    <a:bodyPr/>
                    <a:lstStyle/>
                    <a:p>
                      <a:r>
                        <a:rPr lang="en-GB" sz="1600" b="1" i="1"/>
                        <a:t>4.</a:t>
                      </a:r>
                      <a:r>
                        <a:rPr lang="en-GB" sz="1600" b="1" i="1" baseline="0"/>
                        <a:t> Reading Comprehension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1" u="none" strike="noStrike" kern="1200" baseline="0">
                          <a:solidFill>
                            <a:schemeClr val="tx1"/>
                          </a:solidFill>
                          <a:latin typeface="+mn-lt"/>
                          <a:ea typeface="+mn-ea"/>
                          <a:cs typeface="+mn-cs"/>
                        </a:rPr>
                        <a:t>That day, I prayed to die. All I could think of were the men who stood begging on street corners with a crutch and a tin can. And I was a footballer and that was finished. It was terrible.</a:t>
                      </a:r>
                    </a:p>
                    <a:p>
                      <a:endParaRPr lang="en-GB" sz="1600" b="1" i="1" baseline="0"/>
                    </a:p>
                    <a:p>
                      <a:r>
                        <a:rPr lang="en-GB" sz="1600" baseline="0"/>
                        <a:t>What can you infer about the place and people from this extract?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Technique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1200">
                          <a:solidFill>
                            <a:schemeClr val="tx1"/>
                          </a:solidFill>
                          <a:effectLst/>
                          <a:latin typeface="+mn-lt"/>
                          <a:ea typeface="+mn-ea"/>
                          <a:cs typeface="+mn-cs"/>
                        </a:rPr>
                        <a:t>As slippery as an eel.</a:t>
                      </a:r>
                    </a:p>
                    <a:p>
                      <a:pPr algn="ctr"/>
                      <a:endParaRPr lang="en-GB" sz="1600" baseline="0"/>
                    </a:p>
                    <a:p>
                      <a:r>
                        <a:rPr lang="en-GB" sz="1600" baseline="0"/>
                        <a:t>What is this technique? ____________</a:t>
                      </a:r>
                    </a:p>
                    <a:p>
                      <a:endParaRPr lang="en-GB" sz="1600" baseline="0"/>
                    </a:p>
                    <a:p>
                      <a:r>
                        <a:rPr lang="en-GB" sz="1600" baseline="0"/>
                        <a:t>Challenge: what is the effect? ______________________________________________________________________________________________________________________________________________________________________________________________________________________________</a:t>
                      </a:r>
                      <a:endParaRPr lang="en-GB" sz="16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i="1"/>
                        <a:t>5. Challenge:</a:t>
                      </a:r>
                      <a:endParaRPr lang="en-GB" sz="1600"/>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Transform</a:t>
                      </a:r>
                      <a:r>
                        <a:rPr lang="en-GB" sz="1600" kern="1200" baseline="0">
                          <a:solidFill>
                            <a:schemeClr val="tx1"/>
                          </a:solidFill>
                          <a:effectLst/>
                          <a:latin typeface="+mn-lt"/>
                          <a:ea typeface="+mn-ea"/>
                          <a:cs typeface="+mn-cs"/>
                        </a:rPr>
                        <a:t> the image into a short description:</a:t>
                      </a: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a:solidFill>
                            <a:schemeClr val="tx1"/>
                          </a:solidFill>
                          <a:effectLst/>
                          <a:latin typeface="+mn-lt"/>
                          <a:ea typeface="+mn-ea"/>
                          <a:cs typeface="+mn-cs"/>
                        </a:rPr>
                        <a:t>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765756520"/>
                  </a:ext>
                </a:extLst>
              </a:tr>
            </a:tbl>
          </a:graphicData>
        </a:graphic>
      </p:graphicFrame>
      <p:sp>
        <p:nvSpPr>
          <p:cNvPr id="6" name="Rectangle 5"/>
          <p:cNvSpPr/>
          <p:nvPr/>
        </p:nvSpPr>
        <p:spPr>
          <a:xfrm>
            <a:off x="165100" y="114300"/>
            <a:ext cx="11836400" cy="3937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a:t>Year 8 English Weekly Recall 							Spring 2.3</a:t>
            </a:r>
          </a:p>
        </p:txBody>
      </p:sp>
      <p:pic>
        <p:nvPicPr>
          <p:cNvPr id="2" name="Picture 1"/>
          <p:cNvPicPr>
            <a:picLocks noChangeAspect="1"/>
          </p:cNvPicPr>
          <p:nvPr/>
        </p:nvPicPr>
        <p:blipFill>
          <a:blip r:embed="rId2"/>
          <a:stretch>
            <a:fillRect/>
          </a:stretch>
        </p:blipFill>
        <p:spPr>
          <a:xfrm>
            <a:off x="8999658" y="3837842"/>
            <a:ext cx="1820741" cy="1409700"/>
          </a:xfrm>
          <a:prstGeom prst="rect">
            <a:avLst/>
          </a:prstGeom>
        </p:spPr>
      </p:pic>
    </p:spTree>
    <p:extLst>
      <p:ext uri="{BB962C8B-B14F-4D97-AF65-F5344CB8AC3E}">
        <p14:creationId xmlns:p14="http://schemas.microsoft.com/office/powerpoint/2010/main" val="1160338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
        <AccountId xsi:nil="true"/>
        <AccountType/>
      </UserInfo>
    </SharedWithUsers>
    <MediaLengthInSeconds xmlns="b0291392-46c3-446b-b4e2-e6b1ee46160b" xsi:nil="true"/>
    <UniqueSourceRef xmlns="b0291392-46c3-446b-b4e2-e6b1ee46160b" xsi:nil="true"/>
    <FileHash xmlns="b0291392-46c3-446b-b4e2-e6b1ee46160b">6e7356b614c9e7fef32e8f45a690f53add84ad55</FileHash>
    <CloudMigratorOriginId xmlns="b0291392-46c3-446b-b4e2-e6b1ee46160b">d4a2e35c-f8c6-48e7-90f5-98d55561548a</CloudMigratorOriginId>
    <CloudMigratorVersion xmlns="b0291392-46c3-446b-b4e2-e6b1ee46160b">3.33.3.0</CloudMigratorVersion>
  </documentManagement>
</p:properties>
</file>

<file path=customXml/itemProps1.xml><?xml version="1.0" encoding="utf-8"?>
<ds:datastoreItem xmlns:ds="http://schemas.openxmlformats.org/officeDocument/2006/customXml" ds:itemID="{D549F627-7E1E-4540-A288-94FCB00C27A5}">
  <ds:schemaRefs>
    <ds:schemaRef ds:uri="http://schemas.microsoft.com/sharepoint/v3/contenttype/forms"/>
  </ds:schemaRefs>
</ds:datastoreItem>
</file>

<file path=customXml/itemProps2.xml><?xml version="1.0" encoding="utf-8"?>
<ds:datastoreItem xmlns:ds="http://schemas.openxmlformats.org/officeDocument/2006/customXml" ds:itemID="{773278FD-0027-4F39-9B0B-6A30615B13C2}"/>
</file>

<file path=customXml/itemProps3.xml><?xml version="1.0" encoding="utf-8"?>
<ds:datastoreItem xmlns:ds="http://schemas.openxmlformats.org/officeDocument/2006/customXml" ds:itemID="{5E173394-6BBD-4FFE-B85C-A95736FCE639}">
  <ds:schemaRefs>
    <ds:schemaRef ds:uri="8cd434a3-5e7c-415f-a99b-80187ac66f45"/>
    <ds:schemaRef ds:uri="http://schemas.microsoft.com/office/2006/metadata/properties"/>
    <ds:schemaRef ds:uri="http://schemas.microsoft.com/office/infopath/2007/PartnerControls"/>
    <ds:schemaRef ds:uri="55f71bee-26e1-45d7-9db5-e4529f37cebc"/>
    <ds:schemaRef ds:uri="b0291392-46c3-446b-b4e2-e6b1ee46160b"/>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26</Slides>
  <Notes>0</Notes>
  <HiddenSlides>0</HiddenSlides>
  <ScaleCrop>false</ScaleCrop>
  <HeadingPairs>
    <vt:vector size="4" baseType="variant">
      <vt:variant>
        <vt:lpstr>Theme</vt:lpstr>
      </vt:variant>
      <vt:variant>
        <vt:i4>3</vt:i4>
      </vt:variant>
      <vt:variant>
        <vt:lpstr>Slide Titles</vt:lpstr>
      </vt:variant>
      <vt:variant>
        <vt:i4>26</vt:i4>
      </vt:variant>
    </vt:vector>
  </HeadingPairs>
  <TitlesOfParts>
    <vt:vector size="29" baseType="lpstr">
      <vt:lpstr>Office Theme</vt:lpstr>
      <vt:lpstr>office theme</vt:lpstr>
      <vt:lpstr>Office Theme</vt:lpstr>
      <vt:lpstr>Weekly Homework Grids</vt:lpstr>
      <vt:lpstr>PowerPoint Presentation</vt:lpstr>
      <vt:lpstr>PowerPoint Presentation</vt:lpstr>
      <vt:lpstr>Homework Grids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Saint Benedict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Peden</dc:creator>
  <cp:revision>870</cp:revision>
  <dcterms:created xsi:type="dcterms:W3CDTF">2019-04-05T13:54:53Z</dcterms:created>
  <dcterms:modified xsi:type="dcterms:W3CDTF">2022-07-19T12:31:54Z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6437000</vt:r8>
  </property>
  <property fmtid="{D5CDD505-2E9C-101B-9397-08002B2CF9AE}" pid="4" name="_ExtendedDescription">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xd_Signature">
    <vt:bool>false</vt:bool>
  </property>
  <property fmtid="{D5CDD505-2E9C-101B-9397-08002B2CF9AE}" pid="9" name="xd_ProgID">
    <vt:lpwstr/>
  </property>
  <property fmtid="{D5CDD505-2E9C-101B-9397-08002B2CF9AE}" pid="10" name="TriggerFlowInfo">
    <vt:lpwstr/>
  </property>
  <property fmtid="{D5CDD505-2E9C-101B-9397-08002B2CF9AE}" pid="11" name="TemplateUrl">
    <vt:lpwstr/>
  </property>
</Properties>
</file>