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sldIdLst>
    <p:sldId id="283" r:id="rId6"/>
    <p:sldId id="282" r:id="rId7"/>
    <p:sldId id="281" r:id="rId8"/>
    <p:sldId id="280" r:id="rId9"/>
    <p:sldId id="256" r:id="rId10"/>
    <p:sldId id="268" r:id="rId11"/>
    <p:sldId id="267" r:id="rId12"/>
    <p:sldId id="270" r:id="rId13"/>
    <p:sldId id="258" r:id="rId14"/>
    <p:sldId id="269" r:id="rId15"/>
    <p:sldId id="271" r:id="rId16"/>
    <p:sldId id="259" r:id="rId17"/>
    <p:sldId id="260" r:id="rId18"/>
    <p:sldId id="272" r:id="rId19"/>
    <p:sldId id="261" r:id="rId20"/>
    <p:sldId id="273" r:id="rId21"/>
    <p:sldId id="262" r:id="rId22"/>
    <p:sldId id="274" r:id="rId23"/>
    <p:sldId id="263" r:id="rId24"/>
    <p:sldId id="275" r:id="rId25"/>
    <p:sldId id="264" r:id="rId26"/>
    <p:sldId id="276" r:id="rId27"/>
    <p:sldId id="265" r:id="rId28"/>
    <p:sldId id="277" r:id="rId29"/>
    <p:sldId id="266" r:id="rId30"/>
    <p:sldId id="278" r:id="rId31"/>
    <p:sldId id="257" r:id="rId32"/>
    <p:sldId id="279"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22155D-DBFD-7033-EC86-C6FF45E27ECD}" v="2201" dt="2020-03-25T12:48:01.065"/>
    <p1510:client id="{97577596-4129-17F0-7B4E-BD3118E23488}" v="561" dt="2020-03-25T13:09:37.569"/>
    <p1510:client id="{97D30504-7110-9DB4-9ED0-4B3659E23E98}" v="873" dt="2020-03-04T09:30:59.078"/>
    <p1510:client id="{B4ECC5CB-0327-F6A3-A639-EAA89286FD1B}" v="284" dt="2020-08-21T13:51:48.784"/>
    <p1510:client id="{B71D9999-B06C-F133-AC49-8C9F9D7E2B5A}" v="21" dt="2021-12-03T10:31:02.763"/>
    <p1510:client id="{BBC1169B-E52D-28F1-B524-E50E541FC816}" v="944" dt="2020-03-19T12:18:28.450"/>
    <p1510:client id="{DB3F8595-A182-1A56-A993-7AE24FF049B4}" v="1022" dt="2022-03-04T09:51:57.334"/>
    <p1510:client id="{DF06373A-16DD-6B87-66A8-FBD582066674}" v="24" dt="2020-02-11T12:36:00.936"/>
    <p1510:client id="{F2C7F5E8-0A28-6D9C-935A-781524643CE8}" v="2570" dt="2020-02-03T20:51:19.691"/>
    <p1510:client id="{FFCAD3A2-DD18-505A-24E6-A11E7DA9ABAE}" v="9" dt="2020-02-12T08:22:36.8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5/10/relationships/revisionInfo" Target="revisionInfo.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 Id="rId8" Type="http://schemas.openxmlformats.org/officeDocument/2006/relationships/slide" Target="slides/slide3.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Peden" userId="S::mpeden@ben.srscmat.co.uk::bba8b46a-5ae5-453b-a07b-ff887e94a221" providerId="AD" clId="Web-{B71D9999-B06C-F133-AC49-8C9F9D7E2B5A}"/>
    <pc:docChg chg="addSld modSld sldOrd addMainMaster">
      <pc:chgData name="Maria Peden" userId="S::mpeden@ben.srscmat.co.uk::bba8b46a-5ae5-453b-a07b-ff887e94a221" providerId="AD" clId="Web-{B71D9999-B06C-F133-AC49-8C9F9D7E2B5A}" dt="2021-12-03T10:31:01.498" v="19" actId="20577"/>
      <pc:docMkLst>
        <pc:docMk/>
      </pc:docMkLst>
      <pc:sldChg chg="ord">
        <pc:chgData name="Maria Peden" userId="S::mpeden@ben.srscmat.co.uk::bba8b46a-5ae5-453b-a07b-ff887e94a221" providerId="AD" clId="Web-{B71D9999-B06C-F133-AC49-8C9F9D7E2B5A}" dt="2021-12-03T10:30:41.607" v="4"/>
        <pc:sldMkLst>
          <pc:docMk/>
          <pc:sldMk cId="3470680795" sldId="256"/>
        </pc:sldMkLst>
      </pc:sldChg>
      <pc:sldChg chg="add">
        <pc:chgData name="Maria Peden" userId="S::mpeden@ben.srscmat.co.uk::bba8b46a-5ae5-453b-a07b-ff887e94a221" providerId="AD" clId="Web-{B71D9999-B06C-F133-AC49-8C9F9D7E2B5A}" dt="2021-12-03T10:30:34.341" v="0"/>
        <pc:sldMkLst>
          <pc:docMk/>
          <pc:sldMk cId="1508265501" sldId="280"/>
        </pc:sldMkLst>
      </pc:sldChg>
      <pc:sldChg chg="add">
        <pc:chgData name="Maria Peden" userId="S::mpeden@ben.srscmat.co.uk::bba8b46a-5ae5-453b-a07b-ff887e94a221" providerId="AD" clId="Web-{B71D9999-B06C-F133-AC49-8C9F9D7E2B5A}" dt="2021-12-03T10:30:34.419" v="1"/>
        <pc:sldMkLst>
          <pc:docMk/>
          <pc:sldMk cId="2450271002" sldId="281"/>
        </pc:sldMkLst>
      </pc:sldChg>
      <pc:sldChg chg="add">
        <pc:chgData name="Maria Peden" userId="S::mpeden@ben.srscmat.co.uk::bba8b46a-5ae5-453b-a07b-ff887e94a221" providerId="AD" clId="Web-{B71D9999-B06C-F133-AC49-8C9F9D7E2B5A}" dt="2021-12-03T10:30:34.513" v="2"/>
        <pc:sldMkLst>
          <pc:docMk/>
          <pc:sldMk cId="2474258948" sldId="282"/>
        </pc:sldMkLst>
      </pc:sldChg>
      <pc:sldChg chg="modSp add">
        <pc:chgData name="Maria Peden" userId="S::mpeden@ben.srscmat.co.uk::bba8b46a-5ae5-453b-a07b-ff887e94a221" providerId="AD" clId="Web-{B71D9999-B06C-F133-AC49-8C9F9D7E2B5A}" dt="2021-12-03T10:31:01.498" v="19" actId="20577"/>
        <pc:sldMkLst>
          <pc:docMk/>
          <pc:sldMk cId="3977406763" sldId="283"/>
        </pc:sldMkLst>
        <pc:spChg chg="mod">
          <ac:chgData name="Maria Peden" userId="S::mpeden@ben.srscmat.co.uk::bba8b46a-5ae5-453b-a07b-ff887e94a221" providerId="AD" clId="Web-{B71D9999-B06C-F133-AC49-8C9F9D7E2B5A}" dt="2021-12-03T10:31:01.498" v="19" actId="20577"/>
          <ac:spMkLst>
            <pc:docMk/>
            <pc:sldMk cId="3977406763" sldId="283"/>
            <ac:spMk id="3" creationId="{C25CDF2E-525D-4A43-8E4E-9A0272DC171D}"/>
          </ac:spMkLst>
        </pc:spChg>
      </pc:sldChg>
      <pc:sldMasterChg chg="add addSldLayout">
        <pc:chgData name="Maria Peden" userId="S::mpeden@ben.srscmat.co.uk::bba8b46a-5ae5-453b-a07b-ff887e94a221" providerId="AD" clId="Web-{B71D9999-B06C-F133-AC49-8C9F9D7E2B5A}" dt="2021-12-03T10:30:34.341" v="0"/>
        <pc:sldMasterMkLst>
          <pc:docMk/>
          <pc:sldMasterMk cId="2460954070" sldId="2147483660"/>
        </pc:sldMasterMkLst>
        <pc:sldLayoutChg chg="add">
          <pc:chgData name="Maria Peden" userId="S::mpeden@ben.srscmat.co.uk::bba8b46a-5ae5-453b-a07b-ff887e94a221" providerId="AD" clId="Web-{B71D9999-B06C-F133-AC49-8C9F9D7E2B5A}" dt="2021-12-03T10:30:34.341" v="0"/>
          <pc:sldLayoutMkLst>
            <pc:docMk/>
            <pc:sldMasterMk cId="2460954070" sldId="2147483660"/>
            <pc:sldLayoutMk cId="2385387890" sldId="2147483661"/>
          </pc:sldLayoutMkLst>
        </pc:sldLayoutChg>
        <pc:sldLayoutChg chg="add">
          <pc:chgData name="Maria Peden" userId="S::mpeden@ben.srscmat.co.uk::bba8b46a-5ae5-453b-a07b-ff887e94a221" providerId="AD" clId="Web-{B71D9999-B06C-F133-AC49-8C9F9D7E2B5A}" dt="2021-12-03T10:30:34.341" v="0"/>
          <pc:sldLayoutMkLst>
            <pc:docMk/>
            <pc:sldMasterMk cId="2460954070" sldId="2147483660"/>
            <pc:sldLayoutMk cId="949138452" sldId="2147483662"/>
          </pc:sldLayoutMkLst>
        </pc:sldLayoutChg>
        <pc:sldLayoutChg chg="add">
          <pc:chgData name="Maria Peden" userId="S::mpeden@ben.srscmat.co.uk::bba8b46a-5ae5-453b-a07b-ff887e94a221" providerId="AD" clId="Web-{B71D9999-B06C-F133-AC49-8C9F9D7E2B5A}" dt="2021-12-03T10:30:34.341" v="0"/>
          <pc:sldLayoutMkLst>
            <pc:docMk/>
            <pc:sldMasterMk cId="2460954070" sldId="2147483660"/>
            <pc:sldLayoutMk cId="2591524520" sldId="2147483663"/>
          </pc:sldLayoutMkLst>
        </pc:sldLayoutChg>
        <pc:sldLayoutChg chg="add">
          <pc:chgData name="Maria Peden" userId="S::mpeden@ben.srscmat.co.uk::bba8b46a-5ae5-453b-a07b-ff887e94a221" providerId="AD" clId="Web-{B71D9999-B06C-F133-AC49-8C9F9D7E2B5A}" dt="2021-12-03T10:30:34.341" v="0"/>
          <pc:sldLayoutMkLst>
            <pc:docMk/>
            <pc:sldMasterMk cId="2460954070" sldId="2147483660"/>
            <pc:sldLayoutMk cId="1203092039" sldId="2147483664"/>
          </pc:sldLayoutMkLst>
        </pc:sldLayoutChg>
        <pc:sldLayoutChg chg="add">
          <pc:chgData name="Maria Peden" userId="S::mpeden@ben.srscmat.co.uk::bba8b46a-5ae5-453b-a07b-ff887e94a221" providerId="AD" clId="Web-{B71D9999-B06C-F133-AC49-8C9F9D7E2B5A}" dt="2021-12-03T10:30:34.341" v="0"/>
          <pc:sldLayoutMkLst>
            <pc:docMk/>
            <pc:sldMasterMk cId="2460954070" sldId="2147483660"/>
            <pc:sldLayoutMk cId="3733172339" sldId="2147483665"/>
          </pc:sldLayoutMkLst>
        </pc:sldLayoutChg>
        <pc:sldLayoutChg chg="add">
          <pc:chgData name="Maria Peden" userId="S::mpeden@ben.srscmat.co.uk::bba8b46a-5ae5-453b-a07b-ff887e94a221" providerId="AD" clId="Web-{B71D9999-B06C-F133-AC49-8C9F9D7E2B5A}" dt="2021-12-03T10:30:34.341" v="0"/>
          <pc:sldLayoutMkLst>
            <pc:docMk/>
            <pc:sldMasterMk cId="2460954070" sldId="2147483660"/>
            <pc:sldLayoutMk cId="3210312558" sldId="2147483666"/>
          </pc:sldLayoutMkLst>
        </pc:sldLayoutChg>
        <pc:sldLayoutChg chg="add">
          <pc:chgData name="Maria Peden" userId="S::mpeden@ben.srscmat.co.uk::bba8b46a-5ae5-453b-a07b-ff887e94a221" providerId="AD" clId="Web-{B71D9999-B06C-F133-AC49-8C9F9D7E2B5A}" dt="2021-12-03T10:30:34.341" v="0"/>
          <pc:sldLayoutMkLst>
            <pc:docMk/>
            <pc:sldMasterMk cId="2460954070" sldId="2147483660"/>
            <pc:sldLayoutMk cId="3146388984" sldId="2147483667"/>
          </pc:sldLayoutMkLst>
        </pc:sldLayoutChg>
        <pc:sldLayoutChg chg="add">
          <pc:chgData name="Maria Peden" userId="S::mpeden@ben.srscmat.co.uk::bba8b46a-5ae5-453b-a07b-ff887e94a221" providerId="AD" clId="Web-{B71D9999-B06C-F133-AC49-8C9F9D7E2B5A}" dt="2021-12-03T10:30:34.341" v="0"/>
          <pc:sldLayoutMkLst>
            <pc:docMk/>
            <pc:sldMasterMk cId="2460954070" sldId="2147483660"/>
            <pc:sldLayoutMk cId="3171841454" sldId="2147483668"/>
          </pc:sldLayoutMkLst>
        </pc:sldLayoutChg>
        <pc:sldLayoutChg chg="add">
          <pc:chgData name="Maria Peden" userId="S::mpeden@ben.srscmat.co.uk::bba8b46a-5ae5-453b-a07b-ff887e94a221" providerId="AD" clId="Web-{B71D9999-B06C-F133-AC49-8C9F9D7E2B5A}" dt="2021-12-03T10:30:34.341" v="0"/>
          <pc:sldLayoutMkLst>
            <pc:docMk/>
            <pc:sldMasterMk cId="2460954070" sldId="2147483660"/>
            <pc:sldLayoutMk cId="1718958274" sldId="2147483669"/>
          </pc:sldLayoutMkLst>
        </pc:sldLayoutChg>
        <pc:sldLayoutChg chg="add">
          <pc:chgData name="Maria Peden" userId="S::mpeden@ben.srscmat.co.uk::bba8b46a-5ae5-453b-a07b-ff887e94a221" providerId="AD" clId="Web-{B71D9999-B06C-F133-AC49-8C9F9D7E2B5A}" dt="2021-12-03T10:30:34.341" v="0"/>
          <pc:sldLayoutMkLst>
            <pc:docMk/>
            <pc:sldMasterMk cId="2460954070" sldId="2147483660"/>
            <pc:sldLayoutMk cId="2202905451" sldId="2147483670"/>
          </pc:sldLayoutMkLst>
        </pc:sldLayoutChg>
        <pc:sldLayoutChg chg="add">
          <pc:chgData name="Maria Peden" userId="S::mpeden@ben.srscmat.co.uk::bba8b46a-5ae5-453b-a07b-ff887e94a221" providerId="AD" clId="Web-{B71D9999-B06C-F133-AC49-8C9F9D7E2B5A}" dt="2021-12-03T10:30:34.341" v="0"/>
          <pc:sldLayoutMkLst>
            <pc:docMk/>
            <pc:sldMasterMk cId="2460954070" sldId="2147483660"/>
            <pc:sldLayoutMk cId="3479445657" sldId="2147483671"/>
          </pc:sldLayoutMkLst>
        </pc:sldLayoutChg>
      </pc:sldMasterChg>
    </pc:docChg>
  </pc:docChgLst>
  <pc:docChgLst>
    <pc:chgData name="A.Slater" userId="S::aslater@saintben.derby.sch.uk::0f57e701-32b2-4c60-81ae-11eed33d8496" providerId="AD" clId="Web-{97577596-4129-17F0-7B4E-BD3118E23488}"/>
    <pc:docChg chg="modSld">
      <pc:chgData name="A.Slater" userId="S::aslater@saintben.derby.sch.uk::0f57e701-32b2-4c60-81ae-11eed33d8496" providerId="AD" clId="Web-{97577596-4129-17F0-7B4E-BD3118E23488}" dt="2020-03-25T13:09:31.709" v="553"/>
      <pc:docMkLst>
        <pc:docMk/>
      </pc:docMkLst>
      <pc:sldChg chg="modSp">
        <pc:chgData name="A.Slater" userId="S::aslater@saintben.derby.sch.uk::0f57e701-32b2-4c60-81ae-11eed33d8496" providerId="AD" clId="Web-{97577596-4129-17F0-7B4E-BD3118E23488}" dt="2020-03-25T13:09:31.709" v="553"/>
        <pc:sldMkLst>
          <pc:docMk/>
          <pc:sldMk cId="3495149073" sldId="257"/>
        </pc:sldMkLst>
        <pc:graphicFrameChg chg="mod modGraphic">
          <ac:chgData name="A.Slater" userId="S::aslater@saintben.derby.sch.uk::0f57e701-32b2-4c60-81ae-11eed33d8496" providerId="AD" clId="Web-{97577596-4129-17F0-7B4E-BD3118E23488}" dt="2020-03-25T13:09:31.709" v="553"/>
          <ac:graphicFrameMkLst>
            <pc:docMk/>
            <pc:sldMk cId="3495149073" sldId="257"/>
            <ac:graphicFrameMk id="5" creationId="{00000000-0000-0000-0000-000000000000}"/>
          </ac:graphicFrameMkLst>
        </pc:graphicFrameChg>
      </pc:sldChg>
    </pc:docChg>
  </pc:docChgLst>
  <pc:docChgLst>
    <pc:chgData name="M.Peden" userId="S::mpeden@saintben.derby.sch.uk::9b77717e-8ce6-4767-a5c2-5e5640dd297e" providerId="AD" clId="Web-{F2C7F5E8-0A28-6D9C-935A-781524643CE8}"/>
    <pc:docChg chg="addSld modSld sldOrd">
      <pc:chgData name="M.Peden" userId="S::mpeden@saintben.derby.sch.uk::9b77717e-8ce6-4767-a5c2-5e5640dd297e" providerId="AD" clId="Web-{F2C7F5E8-0A28-6D9C-935A-781524643CE8}" dt="2020-02-03T20:51:19.691" v="2555"/>
      <pc:docMkLst>
        <pc:docMk/>
      </pc:docMkLst>
      <pc:sldChg chg="addSp modSp ord">
        <pc:chgData name="M.Peden" userId="S::mpeden@saintben.derby.sch.uk::9b77717e-8ce6-4767-a5c2-5e5640dd297e" providerId="AD" clId="Web-{F2C7F5E8-0A28-6D9C-935A-781524643CE8}" dt="2020-02-03T20:10:46.259" v="1758"/>
        <pc:sldMkLst>
          <pc:docMk/>
          <pc:sldMk cId="3133010006" sldId="259"/>
        </pc:sldMkLst>
        <pc:spChg chg="add mod">
          <ac:chgData name="M.Peden" userId="S::mpeden@saintben.derby.sch.uk::9b77717e-8ce6-4767-a5c2-5e5640dd297e" providerId="AD" clId="Web-{F2C7F5E8-0A28-6D9C-935A-781524643CE8}" dt="2020-02-03T19:59:37.236" v="1487" actId="1076"/>
          <ac:spMkLst>
            <pc:docMk/>
            <pc:sldMk cId="3133010006" sldId="259"/>
            <ac:spMk id="6" creationId="{B459DADE-95F6-4C9E-A8DC-EE30E54958E6}"/>
          </ac:spMkLst>
        </pc:spChg>
        <pc:graphicFrameChg chg="mod modGraphic">
          <ac:chgData name="M.Peden" userId="S::mpeden@saintben.derby.sch.uk::9b77717e-8ce6-4767-a5c2-5e5640dd297e" providerId="AD" clId="Web-{F2C7F5E8-0A28-6D9C-935A-781524643CE8}" dt="2020-02-03T20:10:46.259" v="1758"/>
          <ac:graphicFrameMkLst>
            <pc:docMk/>
            <pc:sldMk cId="3133010006" sldId="259"/>
            <ac:graphicFrameMk id="5" creationId="{00000000-0000-0000-0000-000000000000}"/>
          </ac:graphicFrameMkLst>
        </pc:graphicFrameChg>
      </pc:sldChg>
      <pc:sldChg chg="addSp modSp">
        <pc:chgData name="M.Peden" userId="S::mpeden@saintben.derby.sch.uk::9b77717e-8ce6-4767-a5c2-5e5640dd297e" providerId="AD" clId="Web-{F2C7F5E8-0A28-6D9C-935A-781524643CE8}" dt="2020-02-03T20:19:25.875" v="1800"/>
        <pc:sldMkLst>
          <pc:docMk/>
          <pc:sldMk cId="2489369633" sldId="260"/>
        </pc:sldMkLst>
        <pc:graphicFrameChg chg="mod modGraphic">
          <ac:chgData name="M.Peden" userId="S::mpeden@saintben.derby.sch.uk::9b77717e-8ce6-4767-a5c2-5e5640dd297e" providerId="AD" clId="Web-{F2C7F5E8-0A28-6D9C-935A-781524643CE8}" dt="2020-02-03T20:19:25.875" v="1800"/>
          <ac:graphicFrameMkLst>
            <pc:docMk/>
            <pc:sldMk cId="2489369633" sldId="260"/>
            <ac:graphicFrameMk id="5" creationId="{00000000-0000-0000-0000-000000000000}"/>
          </ac:graphicFrameMkLst>
        </pc:graphicFrameChg>
        <pc:picChg chg="add mod">
          <ac:chgData name="M.Peden" userId="S::mpeden@saintben.derby.sch.uk::9b77717e-8ce6-4767-a5c2-5e5640dd297e" providerId="AD" clId="Web-{F2C7F5E8-0A28-6D9C-935A-781524643CE8}" dt="2020-02-03T20:19:23.500" v="1798" actId="1076"/>
          <ac:picMkLst>
            <pc:docMk/>
            <pc:sldMk cId="2489369633" sldId="260"/>
            <ac:picMk id="2" creationId="{6B28CCA0-2AD9-4F4C-8942-99F426CEC4AD}"/>
          </ac:picMkLst>
        </pc:picChg>
      </pc:sldChg>
      <pc:sldChg chg="addSp modSp add replId">
        <pc:chgData name="M.Peden" userId="S::mpeden@saintben.derby.sch.uk::9b77717e-8ce6-4767-a5c2-5e5640dd297e" providerId="AD" clId="Web-{F2C7F5E8-0A28-6D9C-935A-781524643CE8}" dt="2020-02-01T21:05:34.366" v="647"/>
        <pc:sldMkLst>
          <pc:docMk/>
          <pc:sldMk cId="2074136012" sldId="268"/>
        </pc:sldMkLst>
        <pc:spChg chg="add mod">
          <ac:chgData name="M.Peden" userId="S::mpeden@saintben.derby.sch.uk::9b77717e-8ce6-4767-a5c2-5e5640dd297e" providerId="AD" clId="Web-{F2C7F5E8-0A28-6D9C-935A-781524643CE8}" dt="2020-02-01T20:44:09.959" v="11" actId="14100"/>
          <ac:spMkLst>
            <pc:docMk/>
            <pc:sldMk cId="2074136012" sldId="268"/>
            <ac:spMk id="2" creationId="{64FB4F32-50A1-4808-AF33-CFFADE0DCFC2}"/>
          </ac:spMkLst>
        </pc:spChg>
        <pc:graphicFrameChg chg="mod modGraphic">
          <ac:chgData name="M.Peden" userId="S::mpeden@saintben.derby.sch.uk::9b77717e-8ce6-4767-a5c2-5e5640dd297e" providerId="AD" clId="Web-{F2C7F5E8-0A28-6D9C-935A-781524643CE8}" dt="2020-02-01T21:05:34.366" v="647"/>
          <ac:graphicFrameMkLst>
            <pc:docMk/>
            <pc:sldMk cId="2074136012" sldId="268"/>
            <ac:graphicFrameMk id="5" creationId="{00000000-0000-0000-0000-000000000000}"/>
          </ac:graphicFrameMkLst>
        </pc:graphicFrameChg>
      </pc:sldChg>
      <pc:sldChg chg="addSp modSp add replId">
        <pc:chgData name="M.Peden" userId="S::mpeden@saintben.derby.sch.uk::9b77717e-8ce6-4767-a5c2-5e5640dd297e" providerId="AD" clId="Web-{F2C7F5E8-0A28-6D9C-935A-781524643CE8}" dt="2020-02-01T21:14:22.017" v="1260"/>
        <pc:sldMkLst>
          <pc:docMk/>
          <pc:sldMk cId="2800247915" sldId="269"/>
        </pc:sldMkLst>
        <pc:spChg chg="add mod">
          <ac:chgData name="M.Peden" userId="S::mpeden@saintben.derby.sch.uk::9b77717e-8ce6-4767-a5c2-5e5640dd297e" providerId="AD" clId="Web-{F2C7F5E8-0A28-6D9C-935A-781524643CE8}" dt="2020-02-01T21:10:40.266" v="850" actId="14100"/>
          <ac:spMkLst>
            <pc:docMk/>
            <pc:sldMk cId="2800247915" sldId="269"/>
            <ac:spMk id="2" creationId="{25D2344A-E950-41C6-9E6F-27CE69DED2A5}"/>
          </ac:spMkLst>
        </pc:spChg>
        <pc:spChg chg="add mod">
          <ac:chgData name="M.Peden" userId="S::mpeden@saintben.derby.sch.uk::9b77717e-8ce6-4767-a5c2-5e5640dd297e" providerId="AD" clId="Web-{F2C7F5E8-0A28-6D9C-935A-781524643CE8}" dt="2020-02-01T21:10:59.032" v="854" actId="14100"/>
          <ac:spMkLst>
            <pc:docMk/>
            <pc:sldMk cId="2800247915" sldId="269"/>
            <ac:spMk id="8" creationId="{AB0273FE-FF82-43C1-AECC-387CBE45E63F}"/>
          </ac:spMkLst>
        </pc:spChg>
        <pc:graphicFrameChg chg="mod modGraphic">
          <ac:chgData name="M.Peden" userId="S::mpeden@saintben.derby.sch.uk::9b77717e-8ce6-4767-a5c2-5e5640dd297e" providerId="AD" clId="Web-{F2C7F5E8-0A28-6D9C-935A-781524643CE8}" dt="2020-02-01T21:14:22.017" v="1260"/>
          <ac:graphicFrameMkLst>
            <pc:docMk/>
            <pc:sldMk cId="2800247915" sldId="269"/>
            <ac:graphicFrameMk id="5" creationId="{00000000-0000-0000-0000-000000000000}"/>
          </ac:graphicFrameMkLst>
        </pc:graphicFrameChg>
      </pc:sldChg>
      <pc:sldChg chg="addSp modSp add replId">
        <pc:chgData name="M.Peden" userId="S::mpeden@saintben.derby.sch.uk::9b77717e-8ce6-4767-a5c2-5e5640dd297e" providerId="AD" clId="Web-{F2C7F5E8-0A28-6D9C-935A-781524643CE8}" dt="2020-02-01T21:10:28.655" v="847" actId="1076"/>
        <pc:sldMkLst>
          <pc:docMk/>
          <pc:sldMk cId="17511978" sldId="270"/>
        </pc:sldMkLst>
        <pc:spChg chg="add mod">
          <ac:chgData name="M.Peden" userId="S::mpeden@saintben.derby.sch.uk::9b77717e-8ce6-4767-a5c2-5e5640dd297e" providerId="AD" clId="Web-{F2C7F5E8-0A28-6D9C-935A-781524643CE8}" dt="2020-02-01T21:10:28.655" v="847" actId="1076"/>
          <ac:spMkLst>
            <pc:docMk/>
            <pc:sldMk cId="17511978" sldId="270"/>
            <ac:spMk id="2" creationId="{96853DBA-EEFC-4556-9024-F13C2C0AA234}"/>
          </ac:spMkLst>
        </pc:spChg>
        <pc:graphicFrameChg chg="mod modGraphic">
          <ac:chgData name="M.Peden" userId="S::mpeden@saintben.derby.sch.uk::9b77717e-8ce6-4767-a5c2-5e5640dd297e" providerId="AD" clId="Web-{F2C7F5E8-0A28-6D9C-935A-781524643CE8}" dt="2020-02-01T21:10:09.389" v="845"/>
          <ac:graphicFrameMkLst>
            <pc:docMk/>
            <pc:sldMk cId="17511978" sldId="270"/>
            <ac:graphicFrameMk id="5" creationId="{00000000-0000-0000-0000-000000000000}"/>
          </ac:graphicFrameMkLst>
        </pc:graphicFrameChg>
      </pc:sldChg>
      <pc:sldChg chg="addSp delSp modSp add replId">
        <pc:chgData name="M.Peden" userId="S::mpeden@saintben.derby.sch.uk::9b77717e-8ce6-4767-a5c2-5e5640dd297e" providerId="AD" clId="Web-{F2C7F5E8-0A28-6D9C-935A-781524643CE8}" dt="2020-02-03T20:01:24.144" v="1492"/>
        <pc:sldMkLst>
          <pc:docMk/>
          <pc:sldMk cId="3756450814" sldId="271"/>
        </pc:sldMkLst>
        <pc:spChg chg="add del">
          <ac:chgData name="M.Peden" userId="S::mpeden@saintben.derby.sch.uk::9b77717e-8ce6-4767-a5c2-5e5640dd297e" providerId="AD" clId="Web-{F2C7F5E8-0A28-6D9C-935A-781524643CE8}" dt="2020-02-03T19:59:24.267" v="1485"/>
          <ac:spMkLst>
            <pc:docMk/>
            <pc:sldMk cId="3756450814" sldId="271"/>
            <ac:spMk id="2" creationId="{4BCD8B0F-5024-4373-9B0E-6672B5DE19CC}"/>
          </ac:spMkLst>
        </pc:spChg>
        <pc:graphicFrameChg chg="mod modGraphic">
          <ac:chgData name="M.Peden" userId="S::mpeden@saintben.derby.sch.uk::9b77717e-8ce6-4767-a5c2-5e5640dd297e" providerId="AD" clId="Web-{F2C7F5E8-0A28-6D9C-935A-781524643CE8}" dt="2020-02-03T20:01:24.144" v="1492"/>
          <ac:graphicFrameMkLst>
            <pc:docMk/>
            <pc:sldMk cId="3756450814" sldId="271"/>
            <ac:graphicFrameMk id="5" creationId="{00000000-0000-0000-0000-000000000000}"/>
          </ac:graphicFrameMkLst>
        </pc:graphicFrameChg>
      </pc:sldChg>
      <pc:sldChg chg="addSp modSp add replId">
        <pc:chgData name="M.Peden" userId="S::mpeden@saintben.derby.sch.uk::9b77717e-8ce6-4767-a5c2-5e5640dd297e" providerId="AD" clId="Web-{F2C7F5E8-0A28-6D9C-935A-781524643CE8}" dt="2020-02-03T20:51:19.691" v="2555"/>
        <pc:sldMkLst>
          <pc:docMk/>
          <pc:sldMk cId="126875616" sldId="272"/>
        </pc:sldMkLst>
        <pc:spChg chg="add mod">
          <ac:chgData name="M.Peden" userId="S::mpeden@saintben.derby.sch.uk::9b77717e-8ce6-4767-a5c2-5e5640dd297e" providerId="AD" clId="Web-{F2C7F5E8-0A28-6D9C-935A-781524643CE8}" dt="2020-02-01T21:14:50.689" v="1265" actId="1076"/>
          <ac:spMkLst>
            <pc:docMk/>
            <pc:sldMk cId="126875616" sldId="272"/>
            <ac:spMk id="2" creationId="{16F3195F-85B7-4F52-B94B-4D27E92D6D24}"/>
          </ac:spMkLst>
        </pc:spChg>
        <pc:graphicFrameChg chg="mod modGraphic">
          <ac:chgData name="M.Peden" userId="S::mpeden@saintben.derby.sch.uk::9b77717e-8ce6-4767-a5c2-5e5640dd297e" providerId="AD" clId="Web-{F2C7F5E8-0A28-6D9C-935A-781524643CE8}" dt="2020-02-03T20:51:19.691" v="2555"/>
          <ac:graphicFrameMkLst>
            <pc:docMk/>
            <pc:sldMk cId="126875616" sldId="272"/>
            <ac:graphicFrameMk id="5" creationId="{00000000-0000-0000-0000-000000000000}"/>
          </ac:graphicFrameMkLst>
        </pc:graphicFrameChg>
        <pc:picChg chg="add">
          <ac:chgData name="M.Peden" userId="S::mpeden@saintben.derby.sch.uk::9b77717e-8ce6-4767-a5c2-5e5640dd297e" providerId="AD" clId="Web-{F2C7F5E8-0A28-6D9C-935A-781524643CE8}" dt="2020-02-03T20:19:50.485" v="1801"/>
          <ac:picMkLst>
            <pc:docMk/>
            <pc:sldMk cId="126875616" sldId="272"/>
            <ac:picMk id="3" creationId="{1AC19DFE-0C64-423D-9FBD-64394CE9C7CE}"/>
          </ac:picMkLst>
        </pc:picChg>
      </pc:sldChg>
      <pc:sldChg chg="addSp modSp add replId">
        <pc:chgData name="M.Peden" userId="S::mpeden@saintben.derby.sch.uk::9b77717e-8ce6-4767-a5c2-5e5640dd297e" providerId="AD" clId="Web-{F2C7F5E8-0A28-6D9C-935A-781524643CE8}" dt="2020-02-01T21:16:12.783" v="1270" actId="1076"/>
        <pc:sldMkLst>
          <pc:docMk/>
          <pc:sldMk cId="524011071" sldId="273"/>
        </pc:sldMkLst>
        <pc:spChg chg="add mod">
          <ac:chgData name="M.Peden" userId="S::mpeden@saintben.derby.sch.uk::9b77717e-8ce6-4767-a5c2-5e5640dd297e" providerId="AD" clId="Web-{F2C7F5E8-0A28-6D9C-935A-781524643CE8}" dt="2020-02-01T21:16:12.783" v="1270" actId="1076"/>
          <ac:spMkLst>
            <pc:docMk/>
            <pc:sldMk cId="524011071" sldId="273"/>
            <ac:spMk id="3" creationId="{A660795A-1DEA-4587-8BF6-6F89EA2E201A}"/>
          </ac:spMkLst>
        </pc:spChg>
      </pc:sldChg>
    </pc:docChg>
  </pc:docChgLst>
  <pc:docChgLst>
    <pc:chgData name="Sarah Higgins" userId="S::shiggins@ben.srscmat.co.uk::5460c41f-f621-41b7-b6db-3f479e979866" providerId="AD" clId="Web-{DB3F8595-A182-1A56-A993-7AE24FF049B4}"/>
    <pc:docChg chg="modSld">
      <pc:chgData name="Sarah Higgins" userId="S::shiggins@ben.srscmat.co.uk::5460c41f-f621-41b7-b6db-3f479e979866" providerId="AD" clId="Web-{DB3F8595-A182-1A56-A993-7AE24FF049B4}" dt="2022-03-04T09:51:57.084" v="1006" actId="1076"/>
      <pc:docMkLst>
        <pc:docMk/>
      </pc:docMkLst>
      <pc:sldChg chg="modSp">
        <pc:chgData name="Sarah Higgins" userId="S::shiggins@ben.srscmat.co.uk::5460c41f-f621-41b7-b6db-3f479e979866" providerId="AD" clId="Web-{DB3F8595-A182-1A56-A993-7AE24FF049B4}" dt="2022-03-04T09:51:57.084" v="1006" actId="1076"/>
        <pc:sldMkLst>
          <pc:docMk/>
          <pc:sldMk cId="524011071" sldId="273"/>
        </pc:sldMkLst>
        <pc:graphicFrameChg chg="mod modGraphic">
          <ac:chgData name="Sarah Higgins" userId="S::shiggins@ben.srscmat.co.uk::5460c41f-f621-41b7-b6db-3f479e979866" providerId="AD" clId="Web-{DB3F8595-A182-1A56-A993-7AE24FF049B4}" dt="2022-03-04T09:51:55.787" v="1005"/>
          <ac:graphicFrameMkLst>
            <pc:docMk/>
            <pc:sldMk cId="524011071" sldId="273"/>
            <ac:graphicFrameMk id="5" creationId="{00000000-0000-0000-0000-000000000000}"/>
          </ac:graphicFrameMkLst>
        </pc:graphicFrameChg>
        <pc:picChg chg="mod">
          <ac:chgData name="Sarah Higgins" userId="S::shiggins@ben.srscmat.co.uk::5460c41f-f621-41b7-b6db-3f479e979866" providerId="AD" clId="Web-{DB3F8595-A182-1A56-A993-7AE24FF049B4}" dt="2022-03-04T09:51:57.084" v="1006" actId="1076"/>
          <ac:picMkLst>
            <pc:docMk/>
            <pc:sldMk cId="524011071" sldId="273"/>
            <ac:picMk id="2" creationId="{00000000-0000-0000-0000-000000000000}"/>
          </ac:picMkLst>
        </pc:picChg>
      </pc:sldChg>
    </pc:docChg>
  </pc:docChgLst>
  <pc:docChgLst>
    <pc:chgData name="Amber Baines" userId="S::abaines@saintben.derby.sch.uk::2cd04f65-d7bf-4743-a928-3d10f2ef2ffb" providerId="AD" clId="Web-{BBC1169B-E52D-28F1-B524-E50E541FC816}"/>
    <pc:docChg chg="modSld">
      <pc:chgData name="Amber Baines" userId="S::abaines@saintben.derby.sch.uk::2cd04f65-d7bf-4743-a928-3d10f2ef2ffb" providerId="AD" clId="Web-{BBC1169B-E52D-28F1-B524-E50E541FC816}" dt="2020-03-19T12:18:28.450" v="931" actId="1076"/>
      <pc:docMkLst>
        <pc:docMk/>
      </pc:docMkLst>
      <pc:sldChg chg="addSp modSp">
        <pc:chgData name="Amber Baines" userId="S::abaines@saintben.derby.sch.uk::2cd04f65-d7bf-4743-a928-3d10f2ef2ffb" providerId="AD" clId="Web-{BBC1169B-E52D-28F1-B524-E50E541FC816}" dt="2020-03-19T12:18:28.450" v="931" actId="1076"/>
        <pc:sldMkLst>
          <pc:docMk/>
          <pc:sldMk cId="2805979764" sldId="263"/>
        </pc:sldMkLst>
        <pc:spChg chg="add mod">
          <ac:chgData name="Amber Baines" userId="S::abaines@saintben.derby.sch.uk::2cd04f65-d7bf-4743-a928-3d10f2ef2ffb" providerId="AD" clId="Web-{BBC1169B-E52D-28F1-B524-E50E541FC816}" dt="2020-03-19T12:18:01.888" v="922" actId="14100"/>
          <ac:spMkLst>
            <pc:docMk/>
            <pc:sldMk cId="2805979764" sldId="263"/>
            <ac:spMk id="2" creationId="{CDEFF797-3AD7-42FB-9BE9-42E5E0FDDCD6}"/>
          </ac:spMkLst>
        </pc:spChg>
        <pc:spChg chg="add mod">
          <ac:chgData name="Amber Baines" userId="S::abaines@saintben.derby.sch.uk::2cd04f65-d7bf-4743-a928-3d10f2ef2ffb" providerId="AD" clId="Web-{BBC1169B-E52D-28F1-B524-E50E541FC816}" dt="2020-03-19T12:18:28.450" v="931" actId="1076"/>
          <ac:spMkLst>
            <pc:docMk/>
            <pc:sldMk cId="2805979764" sldId="263"/>
            <ac:spMk id="3" creationId="{B813B052-4137-40FE-B97A-398E9FDA7C27}"/>
          </ac:spMkLst>
        </pc:spChg>
        <pc:graphicFrameChg chg="mod modGraphic">
          <ac:chgData name="Amber Baines" userId="S::abaines@saintben.derby.sch.uk::2cd04f65-d7bf-4743-a928-3d10f2ef2ffb" providerId="AD" clId="Web-{BBC1169B-E52D-28F1-B524-E50E541FC816}" dt="2020-03-19T12:18:23.700" v="930"/>
          <ac:graphicFrameMkLst>
            <pc:docMk/>
            <pc:sldMk cId="2805979764" sldId="263"/>
            <ac:graphicFrameMk id="5" creationId="{00000000-0000-0000-0000-000000000000}"/>
          </ac:graphicFrameMkLst>
        </pc:graphicFrameChg>
      </pc:sldChg>
    </pc:docChg>
  </pc:docChgLst>
  <pc:docChgLst>
    <pc:chgData name="A.Slater" userId="S::aslater@saintben.derby.sch.uk::0f57e701-32b2-4c60-81ae-11eed33d8496" providerId="AD" clId="Web-{0222155D-DBFD-7033-EC86-C6FF45E27ECD}"/>
    <pc:docChg chg="modSld">
      <pc:chgData name="A.Slater" userId="S::aslater@saintben.derby.sch.uk::0f57e701-32b2-4c60-81ae-11eed33d8496" providerId="AD" clId="Web-{0222155D-DBFD-7033-EC86-C6FF45E27ECD}" dt="2020-03-25T12:47:45.283" v="2179"/>
      <pc:docMkLst>
        <pc:docMk/>
      </pc:docMkLst>
      <pc:sldChg chg="modSp">
        <pc:chgData name="A.Slater" userId="S::aslater@saintben.derby.sch.uk::0f57e701-32b2-4c60-81ae-11eed33d8496" providerId="AD" clId="Web-{0222155D-DBFD-7033-EC86-C6FF45E27ECD}" dt="2020-03-25T12:31:36.615" v="713"/>
        <pc:sldMkLst>
          <pc:docMk/>
          <pc:sldMk cId="1647027021" sldId="264"/>
        </pc:sldMkLst>
        <pc:graphicFrameChg chg="mod modGraphic">
          <ac:chgData name="A.Slater" userId="S::aslater@saintben.derby.sch.uk::0f57e701-32b2-4c60-81ae-11eed33d8496" providerId="AD" clId="Web-{0222155D-DBFD-7033-EC86-C6FF45E27ECD}" dt="2020-03-25T12:31:36.615" v="713"/>
          <ac:graphicFrameMkLst>
            <pc:docMk/>
            <pc:sldMk cId="1647027021" sldId="264"/>
            <ac:graphicFrameMk id="5" creationId="{00000000-0000-0000-0000-000000000000}"/>
          </ac:graphicFrameMkLst>
        </pc:graphicFrameChg>
      </pc:sldChg>
      <pc:sldChg chg="modSp">
        <pc:chgData name="A.Slater" userId="S::aslater@saintben.derby.sch.uk::0f57e701-32b2-4c60-81ae-11eed33d8496" providerId="AD" clId="Web-{0222155D-DBFD-7033-EC86-C6FF45E27ECD}" dt="2020-03-25T12:36:54.671" v="1237"/>
        <pc:sldMkLst>
          <pc:docMk/>
          <pc:sldMk cId="4173858862" sldId="265"/>
        </pc:sldMkLst>
        <pc:graphicFrameChg chg="mod modGraphic">
          <ac:chgData name="A.Slater" userId="S::aslater@saintben.derby.sch.uk::0f57e701-32b2-4c60-81ae-11eed33d8496" providerId="AD" clId="Web-{0222155D-DBFD-7033-EC86-C6FF45E27ECD}" dt="2020-03-25T12:36:54.671" v="1237"/>
          <ac:graphicFrameMkLst>
            <pc:docMk/>
            <pc:sldMk cId="4173858862" sldId="265"/>
            <ac:graphicFrameMk id="5" creationId="{00000000-0000-0000-0000-000000000000}"/>
          </ac:graphicFrameMkLst>
        </pc:graphicFrameChg>
      </pc:sldChg>
      <pc:sldChg chg="modSp">
        <pc:chgData name="A.Slater" userId="S::aslater@saintben.derby.sch.uk::0f57e701-32b2-4c60-81ae-11eed33d8496" providerId="AD" clId="Web-{0222155D-DBFD-7033-EC86-C6FF45E27ECD}" dt="2020-03-25T12:47:45.283" v="2179"/>
        <pc:sldMkLst>
          <pc:docMk/>
          <pc:sldMk cId="2711417652" sldId="266"/>
        </pc:sldMkLst>
        <pc:graphicFrameChg chg="mod modGraphic">
          <ac:chgData name="A.Slater" userId="S::aslater@saintben.derby.sch.uk::0f57e701-32b2-4c60-81ae-11eed33d8496" providerId="AD" clId="Web-{0222155D-DBFD-7033-EC86-C6FF45E27ECD}" dt="2020-03-25T12:47:45.283" v="2179"/>
          <ac:graphicFrameMkLst>
            <pc:docMk/>
            <pc:sldMk cId="2711417652" sldId="266"/>
            <ac:graphicFrameMk id="5" creationId="{00000000-0000-0000-0000-000000000000}"/>
          </ac:graphicFrameMkLst>
        </pc:graphicFrameChg>
      </pc:sldChg>
    </pc:docChg>
  </pc:docChgLst>
  <pc:docChgLst>
    <pc:chgData name="A.Slater" userId="S::aslater@saintben.derby.sch.uk::0f57e701-32b2-4c60-81ae-11eed33d8496" providerId="AD" clId="Web-{DF06373A-16DD-6B87-66A8-FBD582066674}"/>
    <pc:docChg chg="modSld">
      <pc:chgData name="A.Slater" userId="S::aslater@saintben.derby.sch.uk::0f57e701-32b2-4c60-81ae-11eed33d8496" providerId="AD" clId="Web-{DF06373A-16DD-6B87-66A8-FBD582066674}" dt="2020-02-11T12:36:00.936" v="20" actId="1076"/>
      <pc:docMkLst>
        <pc:docMk/>
      </pc:docMkLst>
      <pc:sldChg chg="modSp">
        <pc:chgData name="A.Slater" userId="S::aslater@saintben.derby.sch.uk::0f57e701-32b2-4c60-81ae-11eed33d8496" providerId="AD" clId="Web-{DF06373A-16DD-6B87-66A8-FBD582066674}" dt="2020-02-11T12:36:00.936" v="20" actId="1076"/>
        <pc:sldMkLst>
          <pc:docMk/>
          <pc:sldMk cId="3133010006" sldId="259"/>
        </pc:sldMkLst>
        <pc:graphicFrameChg chg="mod modGraphic">
          <ac:chgData name="A.Slater" userId="S::aslater@saintben.derby.sch.uk::0f57e701-32b2-4c60-81ae-11eed33d8496" providerId="AD" clId="Web-{DF06373A-16DD-6B87-66A8-FBD582066674}" dt="2020-02-11T12:36:00.936" v="20" actId="1076"/>
          <ac:graphicFrameMkLst>
            <pc:docMk/>
            <pc:sldMk cId="3133010006" sldId="259"/>
            <ac:graphicFrameMk id="5" creationId="{00000000-0000-0000-0000-000000000000}"/>
          </ac:graphicFrameMkLst>
        </pc:graphicFrameChg>
      </pc:sldChg>
    </pc:docChg>
  </pc:docChgLst>
  <pc:docChgLst>
    <pc:chgData name="M.Peden" userId="S::mpeden@saintben.derby.sch.uk::9b77717e-8ce6-4767-a5c2-5e5640dd297e" providerId="AD" clId="Web-{B4ECC5CB-0327-F6A3-A639-EAA89286FD1B}"/>
    <pc:docChg chg="addSld delSld modSld">
      <pc:chgData name="M.Peden" userId="S::mpeden@saintben.derby.sch.uk::9b77717e-8ce6-4767-a5c2-5e5640dd297e" providerId="AD" clId="Web-{B4ECC5CB-0327-F6A3-A639-EAA89286FD1B}" dt="2020-08-21T13:49:32.547" v="223"/>
      <pc:docMkLst>
        <pc:docMk/>
      </pc:docMkLst>
      <pc:sldChg chg="modSp">
        <pc:chgData name="M.Peden" userId="S::mpeden@saintben.derby.sch.uk::9b77717e-8ce6-4767-a5c2-5e5640dd297e" providerId="AD" clId="Web-{B4ECC5CB-0327-F6A3-A639-EAA89286FD1B}" dt="2020-08-21T13:49:32.547" v="223"/>
        <pc:sldMkLst>
          <pc:docMk/>
          <pc:sldMk cId="3495149073" sldId="257"/>
        </pc:sldMkLst>
        <pc:graphicFrameChg chg="mod modGraphic">
          <ac:chgData name="M.Peden" userId="S::mpeden@saintben.derby.sch.uk::9b77717e-8ce6-4767-a5c2-5e5640dd297e" providerId="AD" clId="Web-{B4ECC5CB-0327-F6A3-A639-EAA89286FD1B}" dt="2020-08-21T13:49:32.547" v="223"/>
          <ac:graphicFrameMkLst>
            <pc:docMk/>
            <pc:sldMk cId="3495149073" sldId="257"/>
            <ac:graphicFrameMk id="5" creationId="{00000000-0000-0000-0000-000000000000}"/>
          </ac:graphicFrameMkLst>
        </pc:graphicFrameChg>
      </pc:sldChg>
      <pc:sldChg chg="modSp">
        <pc:chgData name="M.Peden" userId="S::mpeden@saintben.derby.sch.uk::9b77717e-8ce6-4767-a5c2-5e5640dd297e" providerId="AD" clId="Web-{B4ECC5CB-0327-F6A3-A639-EAA89286FD1B}" dt="2020-08-21T13:43:01.788" v="17"/>
        <pc:sldMkLst>
          <pc:docMk/>
          <pc:sldMk cId="2720849636" sldId="262"/>
        </pc:sldMkLst>
        <pc:graphicFrameChg chg="mod modGraphic">
          <ac:chgData name="M.Peden" userId="S::mpeden@saintben.derby.sch.uk::9b77717e-8ce6-4767-a5c2-5e5640dd297e" providerId="AD" clId="Web-{B4ECC5CB-0327-F6A3-A639-EAA89286FD1B}" dt="2020-08-21T13:43:01.788" v="17"/>
          <ac:graphicFrameMkLst>
            <pc:docMk/>
            <pc:sldMk cId="2720849636" sldId="262"/>
            <ac:graphicFrameMk id="5" creationId="{00000000-0000-0000-0000-000000000000}"/>
          </ac:graphicFrameMkLst>
        </pc:graphicFrameChg>
      </pc:sldChg>
      <pc:sldChg chg="delSp modSp">
        <pc:chgData name="M.Peden" userId="S::mpeden@saintben.derby.sch.uk::9b77717e-8ce6-4767-a5c2-5e5640dd297e" providerId="AD" clId="Web-{B4ECC5CB-0327-F6A3-A639-EAA89286FD1B}" dt="2020-08-21T13:44:22.149" v="76"/>
        <pc:sldMkLst>
          <pc:docMk/>
          <pc:sldMk cId="2805979764" sldId="263"/>
        </pc:sldMkLst>
        <pc:spChg chg="del">
          <ac:chgData name="M.Peden" userId="S::mpeden@saintben.derby.sch.uk::9b77717e-8ce6-4767-a5c2-5e5640dd297e" providerId="AD" clId="Web-{B4ECC5CB-0327-F6A3-A639-EAA89286FD1B}" dt="2020-08-21T13:42:26.975" v="6"/>
          <ac:spMkLst>
            <pc:docMk/>
            <pc:sldMk cId="2805979764" sldId="263"/>
            <ac:spMk id="2" creationId="{CDEFF797-3AD7-42FB-9BE9-42E5E0FDDCD6}"/>
          </ac:spMkLst>
        </pc:spChg>
        <pc:spChg chg="del">
          <ac:chgData name="M.Peden" userId="S::mpeden@saintben.derby.sch.uk::9b77717e-8ce6-4767-a5c2-5e5640dd297e" providerId="AD" clId="Web-{B4ECC5CB-0327-F6A3-A639-EAA89286FD1B}" dt="2020-08-21T13:42:12.740" v="1"/>
          <ac:spMkLst>
            <pc:docMk/>
            <pc:sldMk cId="2805979764" sldId="263"/>
            <ac:spMk id="3" creationId="{B813B052-4137-40FE-B97A-398E9FDA7C27}"/>
          </ac:spMkLst>
        </pc:spChg>
        <pc:graphicFrameChg chg="mod modGraphic">
          <ac:chgData name="M.Peden" userId="S::mpeden@saintben.derby.sch.uk::9b77717e-8ce6-4767-a5c2-5e5640dd297e" providerId="AD" clId="Web-{B4ECC5CB-0327-F6A3-A639-EAA89286FD1B}" dt="2020-08-21T13:44:22.149" v="76"/>
          <ac:graphicFrameMkLst>
            <pc:docMk/>
            <pc:sldMk cId="2805979764" sldId="263"/>
            <ac:graphicFrameMk id="5" creationId="{00000000-0000-0000-0000-000000000000}"/>
          </ac:graphicFrameMkLst>
        </pc:graphicFrameChg>
      </pc:sldChg>
      <pc:sldChg chg="modSp">
        <pc:chgData name="M.Peden" userId="S::mpeden@saintben.derby.sch.uk::9b77717e-8ce6-4767-a5c2-5e5640dd297e" providerId="AD" clId="Web-{B4ECC5CB-0327-F6A3-A639-EAA89286FD1B}" dt="2020-08-21T13:45:01.572" v="91"/>
        <pc:sldMkLst>
          <pc:docMk/>
          <pc:sldMk cId="1647027021" sldId="264"/>
        </pc:sldMkLst>
        <pc:graphicFrameChg chg="mod modGraphic">
          <ac:chgData name="M.Peden" userId="S::mpeden@saintben.derby.sch.uk::9b77717e-8ce6-4767-a5c2-5e5640dd297e" providerId="AD" clId="Web-{B4ECC5CB-0327-F6A3-A639-EAA89286FD1B}" dt="2020-08-21T13:45:01.572" v="91"/>
          <ac:graphicFrameMkLst>
            <pc:docMk/>
            <pc:sldMk cId="1647027021" sldId="264"/>
            <ac:graphicFrameMk id="5" creationId="{00000000-0000-0000-0000-000000000000}"/>
          </ac:graphicFrameMkLst>
        </pc:graphicFrameChg>
      </pc:sldChg>
      <pc:sldChg chg="modSp">
        <pc:chgData name="M.Peden" userId="S::mpeden@saintben.derby.sch.uk::9b77717e-8ce6-4767-a5c2-5e5640dd297e" providerId="AD" clId="Web-{B4ECC5CB-0327-F6A3-A639-EAA89286FD1B}" dt="2020-08-21T13:46:11.339" v="112"/>
        <pc:sldMkLst>
          <pc:docMk/>
          <pc:sldMk cId="4173858862" sldId="265"/>
        </pc:sldMkLst>
        <pc:graphicFrameChg chg="mod modGraphic">
          <ac:chgData name="M.Peden" userId="S::mpeden@saintben.derby.sch.uk::9b77717e-8ce6-4767-a5c2-5e5640dd297e" providerId="AD" clId="Web-{B4ECC5CB-0327-F6A3-A639-EAA89286FD1B}" dt="2020-08-21T13:46:11.339" v="112"/>
          <ac:graphicFrameMkLst>
            <pc:docMk/>
            <pc:sldMk cId="4173858862" sldId="265"/>
            <ac:graphicFrameMk id="5" creationId="{00000000-0000-0000-0000-000000000000}"/>
          </ac:graphicFrameMkLst>
        </pc:graphicFrameChg>
      </pc:sldChg>
      <pc:sldChg chg="modSp">
        <pc:chgData name="M.Peden" userId="S::mpeden@saintben.derby.sch.uk::9b77717e-8ce6-4767-a5c2-5e5640dd297e" providerId="AD" clId="Web-{B4ECC5CB-0327-F6A3-A639-EAA89286FD1B}" dt="2020-08-21T13:48:15.686" v="141"/>
        <pc:sldMkLst>
          <pc:docMk/>
          <pc:sldMk cId="2711417652" sldId="266"/>
        </pc:sldMkLst>
        <pc:graphicFrameChg chg="mod modGraphic">
          <ac:chgData name="M.Peden" userId="S::mpeden@saintben.derby.sch.uk::9b77717e-8ce6-4767-a5c2-5e5640dd297e" providerId="AD" clId="Web-{B4ECC5CB-0327-F6A3-A639-EAA89286FD1B}" dt="2020-08-21T13:48:15.686" v="141"/>
          <ac:graphicFrameMkLst>
            <pc:docMk/>
            <pc:sldMk cId="2711417652" sldId="266"/>
            <ac:graphicFrameMk id="5" creationId="{00000000-0000-0000-0000-000000000000}"/>
          </ac:graphicFrameMkLst>
        </pc:graphicFrameChg>
      </pc:sldChg>
      <pc:sldChg chg="add replId">
        <pc:chgData name="M.Peden" userId="S::mpeden@saintben.derby.sch.uk::9b77717e-8ce6-4767-a5c2-5e5640dd297e" providerId="AD" clId="Web-{B4ECC5CB-0327-F6A3-A639-EAA89286FD1B}" dt="2020-08-21T13:42:06.490" v="0"/>
        <pc:sldMkLst>
          <pc:docMk/>
          <pc:sldMk cId="888874934" sldId="275"/>
        </pc:sldMkLst>
      </pc:sldChg>
      <pc:sldChg chg="add replId">
        <pc:chgData name="M.Peden" userId="S::mpeden@saintben.derby.sch.uk::9b77717e-8ce6-4767-a5c2-5e5640dd297e" providerId="AD" clId="Web-{B4ECC5CB-0327-F6A3-A639-EAA89286FD1B}" dt="2020-08-21T13:44:37.431" v="77"/>
        <pc:sldMkLst>
          <pc:docMk/>
          <pc:sldMk cId="1060077931" sldId="276"/>
        </pc:sldMkLst>
      </pc:sldChg>
      <pc:sldChg chg="add replId">
        <pc:chgData name="M.Peden" userId="S::mpeden@saintben.derby.sch.uk::9b77717e-8ce6-4767-a5c2-5e5640dd297e" providerId="AD" clId="Web-{B4ECC5CB-0327-F6A3-A639-EAA89286FD1B}" dt="2020-08-21T13:45:12.322" v="94"/>
        <pc:sldMkLst>
          <pc:docMk/>
          <pc:sldMk cId="1362424901" sldId="277"/>
        </pc:sldMkLst>
      </pc:sldChg>
      <pc:sldChg chg="add del replId">
        <pc:chgData name="M.Peden" userId="S::mpeden@saintben.derby.sch.uk::9b77717e-8ce6-4767-a5c2-5e5640dd297e" providerId="AD" clId="Web-{B4ECC5CB-0327-F6A3-A639-EAA89286FD1B}" dt="2020-08-21T13:45:08.697" v="93"/>
        <pc:sldMkLst>
          <pc:docMk/>
          <pc:sldMk cId="2702060659" sldId="277"/>
        </pc:sldMkLst>
      </pc:sldChg>
      <pc:sldChg chg="modSp add replId">
        <pc:chgData name="M.Peden" userId="S::mpeden@saintben.derby.sch.uk::9b77717e-8ce6-4767-a5c2-5e5640dd297e" providerId="AD" clId="Web-{B4ECC5CB-0327-F6A3-A639-EAA89286FD1B}" dt="2020-08-21T13:47:45.451" v="135"/>
        <pc:sldMkLst>
          <pc:docMk/>
          <pc:sldMk cId="2040889597" sldId="278"/>
        </pc:sldMkLst>
        <pc:graphicFrameChg chg="mod modGraphic">
          <ac:chgData name="M.Peden" userId="S::mpeden@saintben.derby.sch.uk::9b77717e-8ce6-4767-a5c2-5e5640dd297e" providerId="AD" clId="Web-{B4ECC5CB-0327-F6A3-A639-EAA89286FD1B}" dt="2020-08-21T13:47:45.451" v="135"/>
          <ac:graphicFrameMkLst>
            <pc:docMk/>
            <pc:sldMk cId="2040889597" sldId="278"/>
            <ac:graphicFrameMk id="5" creationId="{00000000-0000-0000-0000-000000000000}"/>
          </ac:graphicFrameMkLst>
        </pc:graphicFrameChg>
      </pc:sldChg>
      <pc:sldChg chg="add replId">
        <pc:chgData name="M.Peden" userId="S::mpeden@saintben.derby.sch.uk::9b77717e-8ce6-4767-a5c2-5e5640dd297e" providerId="AD" clId="Web-{B4ECC5CB-0327-F6A3-A639-EAA89286FD1B}" dt="2020-08-21T13:48:21.561" v="142"/>
        <pc:sldMkLst>
          <pc:docMk/>
          <pc:sldMk cId="986250552" sldId="279"/>
        </pc:sldMkLst>
      </pc:sldChg>
    </pc:docChg>
  </pc:docChgLst>
  <pc:docChgLst>
    <pc:chgData name="J.Jenkinson" userId="S::jjenkinson@saintben.derby.sch.uk::38e16519-7cae-4f8f-a635-8c197e288efa" providerId="AD" clId="Web-{FFCAD3A2-DD18-505A-24E6-A11E7DA9ABAE}"/>
    <pc:docChg chg="modSld">
      <pc:chgData name="J.Jenkinson" userId="S::jjenkinson@saintben.derby.sch.uk::38e16519-7cae-4f8f-a635-8c197e288efa" providerId="AD" clId="Web-{FFCAD3A2-DD18-505A-24E6-A11E7DA9ABAE}" dt="2020-02-12T08:22:36.883" v="8"/>
      <pc:docMkLst>
        <pc:docMk/>
      </pc:docMkLst>
      <pc:sldChg chg="modSp">
        <pc:chgData name="J.Jenkinson" userId="S::jjenkinson@saintben.derby.sch.uk::38e16519-7cae-4f8f-a635-8c197e288efa" providerId="AD" clId="Web-{FFCAD3A2-DD18-505A-24E6-A11E7DA9ABAE}" dt="2020-02-12T08:22:36.883" v="8"/>
        <pc:sldMkLst>
          <pc:docMk/>
          <pc:sldMk cId="3133010006" sldId="259"/>
        </pc:sldMkLst>
        <pc:spChg chg="mod">
          <ac:chgData name="J.Jenkinson" userId="S::jjenkinson@saintben.derby.sch.uk::38e16519-7cae-4f8f-a635-8c197e288efa" providerId="AD" clId="Web-{FFCAD3A2-DD18-505A-24E6-A11E7DA9ABAE}" dt="2020-02-12T08:22:16.790" v="0" actId="1076"/>
          <ac:spMkLst>
            <pc:docMk/>
            <pc:sldMk cId="3133010006" sldId="259"/>
            <ac:spMk id="6" creationId="{B459DADE-95F6-4C9E-A8DC-EE30E54958E6}"/>
          </ac:spMkLst>
        </pc:spChg>
        <pc:graphicFrameChg chg="mod modGraphic">
          <ac:chgData name="J.Jenkinson" userId="S::jjenkinson@saintben.derby.sch.uk::38e16519-7cae-4f8f-a635-8c197e288efa" providerId="AD" clId="Web-{FFCAD3A2-DD18-505A-24E6-A11E7DA9ABAE}" dt="2020-02-12T08:22:36.883" v="8"/>
          <ac:graphicFrameMkLst>
            <pc:docMk/>
            <pc:sldMk cId="3133010006" sldId="259"/>
            <ac:graphicFrameMk id="5" creationId="{00000000-0000-0000-0000-000000000000}"/>
          </ac:graphicFrameMkLst>
        </pc:graphicFrameChg>
      </pc:sldChg>
    </pc:docChg>
  </pc:docChgLst>
  <pc:docChgLst>
    <pc:chgData name="M.Peden" userId="S::mpeden@saintben.derby.sch.uk::9b77717e-8ce6-4767-a5c2-5e5640dd297e" providerId="AD" clId="Web-{97D30504-7110-9DB4-9ED0-4B3659E23E98}"/>
    <pc:docChg chg="addSld modSld">
      <pc:chgData name="M.Peden" userId="S::mpeden@saintben.derby.sch.uk::9b77717e-8ce6-4767-a5c2-5e5640dd297e" providerId="AD" clId="Web-{97D30504-7110-9DB4-9ED0-4B3659E23E98}" dt="2020-03-04T09:30:59.078" v="872"/>
      <pc:docMkLst>
        <pc:docMk/>
      </pc:docMkLst>
      <pc:sldChg chg="addSp modSp add replId">
        <pc:chgData name="M.Peden" userId="S::mpeden@saintben.derby.sch.uk::9b77717e-8ce6-4767-a5c2-5e5640dd297e" providerId="AD" clId="Web-{97D30504-7110-9DB4-9ED0-4B3659E23E98}" dt="2020-03-04T09:30:59.078" v="872"/>
        <pc:sldMkLst>
          <pc:docMk/>
          <pc:sldMk cId="1629748210" sldId="274"/>
        </pc:sldMkLst>
        <pc:spChg chg="add mod">
          <ac:chgData name="M.Peden" userId="S::mpeden@saintben.derby.sch.uk::9b77717e-8ce6-4767-a5c2-5e5640dd297e" providerId="AD" clId="Web-{97D30504-7110-9DB4-9ED0-4B3659E23E98}" dt="2020-03-04T09:27:01.796" v="2" actId="1076"/>
          <ac:spMkLst>
            <pc:docMk/>
            <pc:sldMk cId="1629748210" sldId="274"/>
            <ac:spMk id="2" creationId="{C6C12EA2-313C-4D4D-8EF3-91134B4D24E0}"/>
          </ac:spMkLst>
        </pc:spChg>
        <pc:graphicFrameChg chg="mod modGraphic">
          <ac:chgData name="M.Peden" userId="S::mpeden@saintben.derby.sch.uk::9b77717e-8ce6-4767-a5c2-5e5640dd297e" providerId="AD" clId="Web-{97D30504-7110-9DB4-9ED0-4B3659E23E98}" dt="2020-03-04T09:30:59.078" v="872"/>
          <ac:graphicFrameMkLst>
            <pc:docMk/>
            <pc:sldMk cId="1629748210" sldId="274"/>
            <ac:graphicFrameMk id="5" creationId="{00000000-0000-0000-0000-000000000000}"/>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04/03/2022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356414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04/03/2022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370651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04/03/2022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8664586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3/4/2022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3/4/2022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3/4/2022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3/4/2022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3/4/2022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04/03/2022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42758450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42D6EDF-613C-4394-A97A-6BB0EFCCB380}" type="datetimeFigureOut">
              <a:rPr lang="en-GB" smtClean="0"/>
              <a:t>04/03/2022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4064977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42D6EDF-613C-4394-A97A-6BB0EFCCB380}" type="datetimeFigureOut">
              <a:rPr lang="en-GB" smtClean="0"/>
              <a:t>04/03/2022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263229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42D6EDF-613C-4394-A97A-6BB0EFCCB380}" type="datetimeFigureOut">
              <a:rPr lang="en-GB" smtClean="0"/>
              <a:t>04/03/2022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486686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42D6EDF-613C-4394-A97A-6BB0EFCCB380}" type="datetimeFigureOut">
              <a:rPr lang="en-GB" smtClean="0"/>
              <a:t>04/03/2022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759823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2D6EDF-613C-4394-A97A-6BB0EFCCB380}" type="datetimeFigureOut">
              <a:rPr lang="en-GB" smtClean="0"/>
              <a:t>04/03/2022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054686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2D6EDF-613C-4394-A97A-6BB0EFCCB380}" type="datetimeFigureOut">
              <a:rPr lang="en-GB" smtClean="0"/>
              <a:t>04/03/2022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822790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2D6EDF-613C-4394-A97A-6BB0EFCCB380}" type="datetimeFigureOut">
              <a:rPr lang="en-GB" smtClean="0"/>
              <a:t>04/03/2022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274396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2D6EDF-613C-4394-A97A-6BB0EFCCB380}" type="datetimeFigureOut">
              <a:rPr lang="en-GB" smtClean="0"/>
              <a:t>04/03/2022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A0F9FF-9111-478B-A666-5BC5330565B1}" type="slidenum">
              <a:rPr lang="en-GB" smtClean="0"/>
              <a:t>‹#›</a:t>
            </a:fld>
            <a:endParaRPr lang="en-GB"/>
          </a:p>
        </p:txBody>
      </p:sp>
    </p:spTree>
    <p:extLst>
      <p:ext uri="{BB962C8B-B14F-4D97-AF65-F5344CB8AC3E}">
        <p14:creationId xmlns:p14="http://schemas.microsoft.com/office/powerpoint/2010/main" val="33748280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3/4/2022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FE83C-01DC-4254-8AE4-78283310488E}"/>
              </a:ext>
            </a:extLst>
          </p:cNvPr>
          <p:cNvSpPr>
            <a:spLocks noGrp="1"/>
          </p:cNvSpPr>
          <p:nvPr>
            <p:ph type="ctrTitle"/>
          </p:nvPr>
        </p:nvSpPr>
        <p:spPr>
          <a:xfrm>
            <a:off x="1524000" y="1122363"/>
            <a:ext cx="9144000" cy="1223034"/>
          </a:xfrm>
          <a:solidFill>
            <a:schemeClr val="bg1">
              <a:lumMod val="85000"/>
            </a:schemeClr>
          </a:solidFill>
        </p:spPr>
        <p:txBody>
          <a:bodyPr/>
          <a:lstStyle/>
          <a:p>
            <a:r>
              <a:rPr lang="en-GB" dirty="0">
                <a:cs typeface="Calibri Light"/>
              </a:rPr>
              <a:t>Weekly Homework Grids</a:t>
            </a:r>
            <a:endParaRPr lang="en-GB" dirty="0"/>
          </a:p>
        </p:txBody>
      </p:sp>
      <p:sp>
        <p:nvSpPr>
          <p:cNvPr id="3" name="Subtitle 2">
            <a:extLst>
              <a:ext uri="{FF2B5EF4-FFF2-40B4-BE49-F238E27FC236}">
                <a16:creationId xmlns:a16="http://schemas.microsoft.com/office/drawing/2014/main" id="{C25CDF2E-525D-4A43-8E4E-9A0272DC171D}"/>
              </a:ext>
            </a:extLst>
          </p:cNvPr>
          <p:cNvSpPr>
            <a:spLocks noGrp="1"/>
          </p:cNvSpPr>
          <p:nvPr>
            <p:ph type="subTitle" idx="1"/>
          </p:nvPr>
        </p:nvSpPr>
        <p:spPr>
          <a:xfrm>
            <a:off x="1524000" y="2638755"/>
            <a:ext cx="9144000" cy="3395422"/>
          </a:xfrm>
        </p:spPr>
        <p:txBody>
          <a:bodyPr vert="horz" lIns="91440" tIns="45720" rIns="91440" bIns="45720" rtlCol="0" anchor="t">
            <a:normAutofit lnSpcReduction="10000"/>
          </a:bodyPr>
          <a:lstStyle/>
          <a:p>
            <a:r>
              <a:rPr lang="en-US" b="1" dirty="0">
                <a:ea typeface="+mn-lt"/>
                <a:cs typeface="+mn-lt"/>
              </a:rPr>
              <a:t>YEAR 7 BOOKLET 2</a:t>
            </a:r>
            <a:endParaRPr lang="en-US" dirty="0">
              <a:ea typeface="+mn-lt"/>
              <a:cs typeface="+mn-lt"/>
            </a:endParaRPr>
          </a:p>
          <a:p>
            <a:endParaRPr lang="en-US" dirty="0">
              <a:ea typeface="+mn-lt"/>
              <a:cs typeface="+mn-lt"/>
            </a:endParaRPr>
          </a:p>
          <a:p>
            <a:r>
              <a:rPr lang="en-US" b="1" dirty="0">
                <a:ea typeface="+mn-lt"/>
                <a:cs typeface="+mn-lt"/>
              </a:rPr>
              <a:t>SPRING</a:t>
            </a:r>
          </a:p>
          <a:p>
            <a:endParaRPr lang="en-US" dirty="0">
              <a:ea typeface="+mn-lt"/>
              <a:cs typeface="+mn-lt"/>
            </a:endParaRPr>
          </a:p>
          <a:p>
            <a:endParaRPr lang="en-US" dirty="0">
              <a:ea typeface="+mn-lt"/>
              <a:cs typeface="+mn-lt"/>
            </a:endParaRPr>
          </a:p>
          <a:p>
            <a:pPr algn="l"/>
            <a:r>
              <a:rPr lang="en-US" dirty="0">
                <a:ea typeface="+mn-lt"/>
                <a:cs typeface="+mn-lt"/>
              </a:rPr>
              <a:t>Name: _____________________________</a:t>
            </a:r>
          </a:p>
          <a:p>
            <a:pPr algn="l"/>
            <a:r>
              <a:rPr lang="en-US" dirty="0">
                <a:ea typeface="+mn-lt"/>
                <a:cs typeface="+mn-lt"/>
              </a:rPr>
              <a:t>Teacher: ____________________________</a:t>
            </a:r>
          </a:p>
          <a:p>
            <a:pPr algn="l"/>
            <a:r>
              <a:rPr lang="en-US" dirty="0">
                <a:ea typeface="+mn-lt"/>
                <a:cs typeface="+mn-lt"/>
              </a:rPr>
              <a:t>Room: ______________________________</a:t>
            </a:r>
          </a:p>
          <a:p>
            <a:endParaRPr lang="en-GB" dirty="0">
              <a:cs typeface="Calibri"/>
            </a:endParaRPr>
          </a:p>
        </p:txBody>
      </p:sp>
    </p:spTree>
    <p:extLst>
      <p:ext uri="{BB962C8B-B14F-4D97-AF65-F5344CB8AC3E}">
        <p14:creationId xmlns:p14="http://schemas.microsoft.com/office/powerpoint/2010/main" val="3977406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2.3</a:t>
            </a:r>
          </a:p>
        </p:txBody>
      </p:sp>
      <p:graphicFrame>
        <p:nvGraphicFramePr>
          <p:cNvPr id="5" name="Table 4"/>
          <p:cNvGraphicFramePr>
            <a:graphicFrameLocks noGrp="1"/>
          </p:cNvGraphicFramePr>
          <p:nvPr>
            <p:extLst>
              <p:ext uri="{D42A27DB-BD31-4B8C-83A1-F6EECF244321}">
                <p14:modId xmlns:p14="http://schemas.microsoft.com/office/powerpoint/2010/main" val="3716105434"/>
              </p:ext>
            </p:extLst>
          </p:nvPr>
        </p:nvGraphicFramePr>
        <p:xfrm>
          <a:off x="165100" y="605366"/>
          <a:ext cx="11836401" cy="6184288"/>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pPr algn="ctr"/>
                      <a:endParaRPr lang="en-GB" sz="2400"/>
                    </a:p>
                    <a:p>
                      <a:pPr algn="ctr"/>
                      <a:r>
                        <a:rPr lang="en-GB" sz="2400" b="1" i="1" err="1"/>
                        <a:t>Embarrased</a:t>
                      </a:r>
                      <a:endParaRPr lang="en-GB" sz="2400" b="1" i="1"/>
                    </a:p>
                    <a:p>
                      <a:pPr algn="ctr"/>
                      <a:endParaRPr lang="en-GB" sz="2400" b="1" i="1"/>
                    </a:p>
                    <a:p>
                      <a:pPr algn="ctr"/>
                      <a:r>
                        <a:rPr lang="en-GB" sz="2400" b="1" i="1"/>
                        <a:t>Embarrassed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Circle the complex sentence: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i="1"/>
                        <a:t>Orla ate the grapes, but preferred the cheese.</a:t>
                      </a:r>
                      <a:endParaRPr lang="en-GB" sz="1800" i="1" baseline="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i="1"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i="1" baseline="0"/>
                        <a:t>Orla ate the grapes and she ate the cheese.</a:t>
                      </a:r>
                      <a:endParaRPr lang="en-GB" sz="1800" i="1"/>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a:t>Nationalism</a:t>
                      </a:r>
                      <a:endParaRPr lang="en-GB" sz="1600" baseline="0"/>
                    </a:p>
                    <a:p>
                      <a:endParaRPr lang="en-GB" sz="1600"/>
                    </a:p>
                    <a:p>
                      <a:r>
                        <a:rPr lang="en-GB" sz="1600"/>
                        <a:t>Type of word </a:t>
                      </a:r>
                      <a:r>
                        <a:rPr lang="en-GB" sz="1600">
                          <a:solidFill>
                            <a:srgbClr val="FF0000"/>
                          </a:solidFill>
                        </a:rPr>
                        <a:t>noun</a:t>
                      </a:r>
                    </a:p>
                    <a:p>
                      <a:endParaRPr lang="en-GB" sz="1600"/>
                    </a:p>
                    <a:p>
                      <a:r>
                        <a:rPr lang="en-GB" sz="1600"/>
                        <a:t>Definition</a:t>
                      </a:r>
                      <a:r>
                        <a:rPr lang="en-GB" sz="1600" baseline="0"/>
                        <a:t> </a:t>
                      </a:r>
                      <a:r>
                        <a:rPr lang="en-GB" sz="1600" b="0" i="0" u="none" strike="noStrike" baseline="0" noProof="0">
                          <a:solidFill>
                            <a:srgbClr val="FF0000"/>
                          </a:solidFill>
                          <a:latin typeface="Calibri"/>
                        </a:rPr>
                        <a:t>identification with one's own nation and support for its interests, especially to the exclusion or detriment of the interests of other nations.</a:t>
                      </a:r>
                      <a:endParaRPr lang="en-GB" sz="1600">
                        <a:solidFill>
                          <a:srgbClr val="FF0000"/>
                        </a:solidFill>
                      </a:endParaRPr>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r>
                        <a:rPr lang="en-GB" sz="1600" baseline="0"/>
                        <a:t>What can you infer about the place and people from this extract?</a:t>
                      </a:r>
                    </a:p>
                    <a:p>
                      <a:r>
                        <a:rPr lang="en-US" sz="1400" b="0" i="1" u="none" strike="noStrike" kern="1200" baseline="0">
                          <a:solidFill>
                            <a:schemeClr val="tx1"/>
                          </a:solidFill>
                          <a:latin typeface="+mn-lt"/>
                          <a:ea typeface="+mn-ea"/>
                          <a:cs typeface="+mn-cs"/>
                        </a:rPr>
                        <a:t>I have seen and endured the sufferings of the troops and I can no longer be a party to prolong these sufferings for ends which I believe to be evil and unjust. I am not protesting against the conduct of the war, but against the political errors and insincerities for which the fighting men are being sacrificed.</a:t>
                      </a:r>
                      <a:endParaRPr lang="en-GB" sz="1400" i="1" kern="1200">
                        <a:solidFill>
                          <a:schemeClr val="tx1"/>
                        </a:solidFill>
                        <a:effectLst/>
                        <a:latin typeface="+mn-lt"/>
                        <a:ea typeface="+mn-ea"/>
                        <a:cs typeface="+mn-cs"/>
                      </a:endParaRPr>
                    </a:p>
                    <a:p>
                      <a:pPr marL="0" marR="0" lvl="0" indent="0" algn="l" rtl="0" eaLnBrk="1" fontAlgn="auto" latinLnBrk="0" hangingPunct="1">
                        <a:lnSpc>
                          <a:spcPct val="100000"/>
                        </a:lnSpc>
                        <a:spcBef>
                          <a:spcPts val="0"/>
                        </a:spcBef>
                        <a:spcAft>
                          <a:spcPts val="0"/>
                        </a:spcAft>
                        <a:buFontTx/>
                        <a:buNone/>
                      </a:pPr>
                      <a:r>
                        <a:rPr lang="en-GB" sz="1600" kern="1200">
                          <a:solidFill>
                            <a:srgbClr val="FF0000"/>
                          </a:solidFill>
                          <a:effectLst/>
                          <a:latin typeface="+mn-lt"/>
                          <a:ea typeface="+mn-ea"/>
                          <a:cs typeface="+mn-cs"/>
                        </a:rPr>
                        <a:t>I can infer that the people (soldiers) are tired and struggling to keep fighting. The place he is in seems to be unfair and unjust.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b="1" i="1" baseline="0"/>
                        <a:t>The wall fell with a crash.</a:t>
                      </a:r>
                    </a:p>
                    <a:p>
                      <a:endParaRPr lang="en-GB" sz="1600" baseline="0"/>
                    </a:p>
                    <a:p>
                      <a:r>
                        <a:rPr lang="en-GB" sz="1600" baseline="0"/>
                        <a:t>What is this technique? </a:t>
                      </a:r>
                      <a:r>
                        <a:rPr lang="en-GB" sz="1600" baseline="0">
                          <a:solidFill>
                            <a:srgbClr val="FF0000"/>
                          </a:solidFill>
                        </a:rPr>
                        <a:t>onomatopoeia</a:t>
                      </a:r>
                    </a:p>
                    <a:p>
                      <a:endParaRPr lang="en-GB" sz="1600" baseline="0"/>
                    </a:p>
                    <a:p>
                      <a:r>
                        <a:rPr lang="en-GB" sz="1600" baseline="0"/>
                        <a:t>Challenge: what is the effect? T</a:t>
                      </a:r>
                      <a:r>
                        <a:rPr lang="en-GB" sz="1600" baseline="0">
                          <a:solidFill>
                            <a:srgbClr val="FF0000"/>
                          </a:solidFill>
                        </a:rPr>
                        <a:t>he word 'crash' emphasises not only the weight of the wall but also the intensity with which it fell. It suggests the wall hit the ground hard and created an incredibly loud sound.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Transform</a:t>
                      </a:r>
                      <a:r>
                        <a:rPr lang="en-GB" sz="1600" kern="1200" baseline="0">
                          <a:solidFill>
                            <a:schemeClr val="tx1"/>
                          </a:solidFill>
                          <a:effectLst/>
                          <a:latin typeface="+mn-lt"/>
                          <a:ea typeface="+mn-ea"/>
                          <a:cs typeface="+mn-cs"/>
                        </a:rPr>
                        <a:t> the image into a short description:</a:t>
                      </a:r>
                      <a:endParaRPr lang="en-GB" sz="16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p>
                  </a:txBody>
                  <a:tcPr/>
                </a:tc>
                <a:extLst>
                  <a:ext uri="{0D108BD9-81ED-4DB2-BD59-A6C34878D82A}">
                    <a16:rowId xmlns:a16="http://schemas.microsoft.com/office/drawing/2014/main" val="765756520"/>
                  </a:ext>
                </a:extLst>
              </a:tr>
            </a:tbl>
          </a:graphicData>
        </a:graphic>
      </p:graphicFrame>
      <p:pic>
        <p:nvPicPr>
          <p:cNvPr id="3" name="Picture 2"/>
          <p:cNvPicPr>
            <a:picLocks noChangeAspect="1"/>
          </p:cNvPicPr>
          <p:nvPr/>
        </p:nvPicPr>
        <p:blipFill>
          <a:blip r:embed="rId2"/>
          <a:stretch>
            <a:fillRect/>
          </a:stretch>
        </p:blipFill>
        <p:spPr>
          <a:xfrm>
            <a:off x="9120596" y="3879667"/>
            <a:ext cx="1577885" cy="1284787"/>
          </a:xfrm>
          <a:prstGeom prst="rect">
            <a:avLst/>
          </a:prstGeom>
        </p:spPr>
      </p:pic>
      <p:sp>
        <p:nvSpPr>
          <p:cNvPr id="2" name="Oval 1">
            <a:extLst>
              <a:ext uri="{FF2B5EF4-FFF2-40B4-BE49-F238E27FC236}">
                <a16:creationId xmlns:a16="http://schemas.microsoft.com/office/drawing/2014/main" id="{25D2344A-E950-41C6-9E6F-27CE69DED2A5}"/>
              </a:ext>
            </a:extLst>
          </p:cNvPr>
          <p:cNvSpPr/>
          <p:nvPr/>
        </p:nvSpPr>
        <p:spPr>
          <a:xfrm>
            <a:off x="1124309" y="2123536"/>
            <a:ext cx="2041583" cy="53196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AB0273FE-FF82-43C1-AECC-387CBE45E63F}"/>
              </a:ext>
            </a:extLst>
          </p:cNvPr>
          <p:cNvSpPr/>
          <p:nvPr/>
        </p:nvSpPr>
        <p:spPr>
          <a:xfrm>
            <a:off x="4042913" y="1189008"/>
            <a:ext cx="3752488" cy="77637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002479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2.4</a:t>
            </a:r>
          </a:p>
        </p:txBody>
      </p:sp>
      <p:graphicFrame>
        <p:nvGraphicFramePr>
          <p:cNvPr id="5" name="Table 4"/>
          <p:cNvGraphicFramePr>
            <a:graphicFrameLocks noGrp="1"/>
          </p:cNvGraphicFramePr>
          <p:nvPr>
            <p:extLst>
              <p:ext uri="{D42A27DB-BD31-4B8C-83A1-F6EECF244321}">
                <p14:modId xmlns:p14="http://schemas.microsoft.com/office/powerpoint/2010/main" val="2241192108"/>
              </p:ext>
            </p:extLst>
          </p:nvPr>
        </p:nvGraphicFramePr>
        <p:xfrm>
          <a:off x="165100" y="605366"/>
          <a:ext cx="11836401" cy="614402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incorrect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800" b="1"/>
                        <a:t>Friend</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800" b="1"/>
                    </a:p>
                    <a:p>
                      <a:pPr marL="0" marR="0" lvl="0" indent="0" algn="ctr" defTabSz="914400" rtl="0" eaLnBrk="1" fontAlgn="auto" latinLnBrk="0" hangingPunct="1">
                        <a:lnSpc>
                          <a:spcPct val="100000"/>
                        </a:lnSpc>
                        <a:spcBef>
                          <a:spcPts val="0"/>
                        </a:spcBef>
                        <a:spcAft>
                          <a:spcPts val="0"/>
                        </a:spcAft>
                        <a:buClrTx/>
                        <a:buSzTx/>
                        <a:buFontTx/>
                        <a:buNone/>
                        <a:tabLst/>
                        <a:defRPr/>
                      </a:pPr>
                      <a:r>
                        <a:rPr lang="en-GB" sz="2800" b="1" err="1"/>
                        <a:t>Freind</a:t>
                      </a:r>
                      <a:endParaRPr lang="en-GB" sz="2800" b="1"/>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Turn the following sentences into compound</a:t>
                      </a:r>
                      <a:r>
                        <a:rPr lang="en-GB" sz="1600" baseline="0"/>
                        <a:t> sentences: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Jake + however + sandwich</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__________________________________________________________________________</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Corrie + so + bed</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__________________________________________________________________________</a:t>
                      </a:r>
                      <a:endParaRPr lang="en-GB" sz="20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Corruption</a:t>
                      </a:r>
                    </a:p>
                    <a:p>
                      <a:endParaRPr lang="en-GB" sz="1600"/>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endParaRPr lang="en-GB" sz="1600"/>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pPr marL="0" marR="0" lvl="0" indent="0" algn="l">
                        <a:lnSpc>
                          <a:spcPct val="100000"/>
                        </a:lnSpc>
                        <a:spcBef>
                          <a:spcPts val="0"/>
                        </a:spcBef>
                        <a:spcAft>
                          <a:spcPts val="0"/>
                        </a:spcAft>
                        <a:buNone/>
                      </a:pPr>
                      <a:r>
                        <a:rPr lang="en-GB" sz="1600" b="0" i="0" u="none" strike="noStrike" kern="1200" noProof="0">
                          <a:effectLst/>
                        </a:rPr>
                        <a:t>The soldiers had obeyed every order so far, march, shoot, eat, sleep. But now they faced an enemy that was little older than their kid brothers and sisters back home. The prisoners cowered unarmed, some facing them with hopeless eyes and some turning with eyes shut tight.</a:t>
                      </a:r>
                      <a:endParaRPr lang="en-GB" sz="1600"/>
                    </a:p>
                    <a:p>
                      <a:pPr marL="0" marR="0" lvl="0" indent="0" algn="l" defTabSz="914400" rtl="0" eaLnBrk="1" fontAlgn="auto" latinLnBrk="0" hangingPunct="1">
                        <a:lnSpc>
                          <a:spcPct val="150000"/>
                        </a:lnSpc>
                        <a:spcBef>
                          <a:spcPts val="0"/>
                        </a:spcBef>
                        <a:spcAft>
                          <a:spcPts val="0"/>
                        </a:spcAft>
                        <a:buClrTx/>
                        <a:buSzTx/>
                        <a:buFontTx/>
                        <a:buNone/>
                        <a:tabLst/>
                        <a:defRPr/>
                      </a:pPr>
                      <a:r>
                        <a:rPr lang="en-GB" sz="1400" baseline="0"/>
                        <a:t>List four things that you learn about the man:</a:t>
                      </a:r>
                      <a:endParaRPr lang="en-GB" sz="110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1____________________________________2____________________________________3____________________________________4____________________________________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b="1" i="1"/>
                        <a:t>Why won’t she speak to me?</a:t>
                      </a:r>
                      <a:endParaRPr lang="en-GB" sz="1600" b="1" i="1" baseline="0"/>
                    </a:p>
                    <a:p>
                      <a:endParaRPr lang="en-GB" sz="1600"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Which of the tasks</a:t>
                      </a:r>
                      <a:r>
                        <a:rPr lang="en-GB" sz="1600" baseline="0"/>
                        <a:t> on this sheet links to your learning this week?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r>
                        <a:rPr lang="en-GB" sz="1600"/>
                        <a:t>Answer:</a:t>
                      </a:r>
                      <a:r>
                        <a:rPr lang="en-GB" sz="1600" baseline="0"/>
                        <a:t> Task  </a:t>
                      </a:r>
                      <a:r>
                        <a:rPr lang="en-GB" sz="1600"/>
                        <a:t>_____</a:t>
                      </a:r>
                    </a:p>
                    <a:p>
                      <a:endParaRPr lang="en-GB" sz="1600"/>
                    </a:p>
                    <a:p>
                      <a:r>
                        <a:rPr lang="en-GB" sz="1600"/>
                        <a:t>Reason:</a:t>
                      </a:r>
                      <a:r>
                        <a:rPr lang="en-GB" sz="1600" baseline="0"/>
                        <a:t> ______________________________ ______________________________________________________________________________________________________________________________________________________________________________________________________________________________</a:t>
                      </a:r>
                      <a:endParaRPr lang="en-GB" sz="1600"/>
                    </a:p>
                    <a:p>
                      <a:endParaRPr lang="en-GB" sz="1600"/>
                    </a:p>
                  </a:txBody>
                  <a:tcPr/>
                </a:tc>
                <a:extLst>
                  <a:ext uri="{0D108BD9-81ED-4DB2-BD59-A6C34878D82A}">
                    <a16:rowId xmlns:a16="http://schemas.microsoft.com/office/drawing/2014/main" val="765756520"/>
                  </a:ext>
                </a:extLst>
              </a:tr>
            </a:tbl>
          </a:graphicData>
        </a:graphic>
      </p:graphicFrame>
    </p:spTree>
    <p:extLst>
      <p:ext uri="{BB962C8B-B14F-4D97-AF65-F5344CB8AC3E}">
        <p14:creationId xmlns:p14="http://schemas.microsoft.com/office/powerpoint/2010/main" val="3756450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2.4</a:t>
            </a:r>
          </a:p>
        </p:txBody>
      </p:sp>
      <p:graphicFrame>
        <p:nvGraphicFramePr>
          <p:cNvPr id="5" name="Table 4"/>
          <p:cNvGraphicFramePr>
            <a:graphicFrameLocks noGrp="1"/>
          </p:cNvGraphicFramePr>
          <p:nvPr>
            <p:extLst>
              <p:ext uri="{D42A27DB-BD31-4B8C-83A1-F6EECF244321}">
                <p14:modId xmlns:p14="http://schemas.microsoft.com/office/powerpoint/2010/main" val="3553735850"/>
              </p:ext>
            </p:extLst>
          </p:nvPr>
        </p:nvGraphicFramePr>
        <p:xfrm>
          <a:off x="138824" y="211228"/>
          <a:ext cx="11836401" cy="7376160"/>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incorrect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800" b="1"/>
                        <a:t>Friend</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800" b="1"/>
                    </a:p>
                    <a:p>
                      <a:pPr marL="0" marR="0" lvl="0" indent="0" algn="ctr" defTabSz="914400" rtl="0" eaLnBrk="1" fontAlgn="auto" latinLnBrk="0" hangingPunct="1">
                        <a:lnSpc>
                          <a:spcPct val="100000"/>
                        </a:lnSpc>
                        <a:spcBef>
                          <a:spcPts val="0"/>
                        </a:spcBef>
                        <a:spcAft>
                          <a:spcPts val="0"/>
                        </a:spcAft>
                        <a:buClrTx/>
                        <a:buSzTx/>
                        <a:buFontTx/>
                        <a:buNone/>
                        <a:tabLst/>
                        <a:defRPr/>
                      </a:pPr>
                      <a:r>
                        <a:rPr lang="en-GB" sz="2800" b="1" err="1"/>
                        <a:t>Freind</a:t>
                      </a:r>
                      <a:endParaRPr lang="en-GB" sz="2800" b="1"/>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Turn the following sentences into compound</a:t>
                      </a:r>
                      <a:r>
                        <a:rPr lang="en-GB" sz="1600" baseline="0"/>
                        <a:t> sentences: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Jake + however + sandwich</a:t>
                      </a:r>
                    </a:p>
                    <a:p>
                      <a:pPr marL="0" marR="0" lvl="0" indent="0" algn="l" rtl="0" eaLnBrk="1" fontAlgn="auto" latinLnBrk="0" hangingPunct="1">
                        <a:lnSpc>
                          <a:spcPct val="100000"/>
                        </a:lnSpc>
                        <a:spcBef>
                          <a:spcPts val="0"/>
                        </a:spcBef>
                        <a:spcAft>
                          <a:spcPts val="0"/>
                        </a:spcAft>
                        <a:buFontTx/>
                        <a:buNone/>
                      </a:pPr>
                      <a:r>
                        <a:rPr lang="en-GB" sz="2400" baseline="0">
                          <a:solidFill>
                            <a:srgbClr val="FF0000"/>
                          </a:solidFill>
                        </a:rPr>
                        <a:t>Jacob wanted to eat cake but he only had a sandwich.</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Corrie + so + bed</a:t>
                      </a:r>
                    </a:p>
                    <a:p>
                      <a:pPr marL="0" marR="0" lvl="0" indent="0" algn="l" rtl="0" eaLnBrk="1" fontAlgn="auto" latinLnBrk="0" hangingPunct="1">
                        <a:lnSpc>
                          <a:spcPct val="100000"/>
                        </a:lnSpc>
                        <a:spcBef>
                          <a:spcPts val="0"/>
                        </a:spcBef>
                        <a:spcAft>
                          <a:spcPts val="0"/>
                        </a:spcAft>
                        <a:buFontTx/>
                        <a:buNone/>
                      </a:pPr>
                      <a:r>
                        <a:rPr lang="en-GB" sz="2800" baseline="0">
                          <a:solidFill>
                            <a:srgbClr val="FF0000"/>
                          </a:solidFill>
                        </a:rPr>
                        <a:t>Corrie was very tired so she went to bed early.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Corruption</a:t>
                      </a:r>
                    </a:p>
                    <a:p>
                      <a:endParaRPr lang="en-GB" sz="1600"/>
                    </a:p>
                    <a:p>
                      <a:r>
                        <a:rPr lang="en-GB" sz="2800"/>
                        <a:t>Type of word </a:t>
                      </a:r>
                      <a:r>
                        <a:rPr lang="en-GB" sz="2800">
                          <a:solidFill>
                            <a:srgbClr val="FF0000"/>
                          </a:solidFill>
                        </a:rPr>
                        <a:t>noun</a:t>
                      </a:r>
                    </a:p>
                    <a:p>
                      <a:endParaRPr lang="en-GB" sz="2800"/>
                    </a:p>
                    <a:p>
                      <a:r>
                        <a:rPr lang="en-GB" sz="2800"/>
                        <a:t>Definition</a:t>
                      </a:r>
                      <a:r>
                        <a:rPr lang="en-GB" sz="2800" baseline="0"/>
                        <a:t> </a:t>
                      </a:r>
                      <a:r>
                        <a:rPr lang="en-GB" sz="2800" b="0" i="0" u="none" strike="noStrike" baseline="0" noProof="0">
                          <a:solidFill>
                            <a:srgbClr val="FF0000"/>
                          </a:solidFill>
                          <a:latin typeface="Calibri"/>
                        </a:rPr>
                        <a:t>dishonest or fraudulent conduct by those in power, typically involving bribery.</a:t>
                      </a:r>
                      <a:endParaRPr lang="en-GB" sz="2800">
                        <a:solidFill>
                          <a:srgbClr val="FF0000"/>
                        </a:solidFill>
                      </a:endParaRPr>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pPr marL="0" marR="0" lvl="0" indent="0" algn="l">
                        <a:lnSpc>
                          <a:spcPct val="100000"/>
                        </a:lnSpc>
                        <a:spcBef>
                          <a:spcPts val="0"/>
                        </a:spcBef>
                        <a:spcAft>
                          <a:spcPts val="0"/>
                        </a:spcAft>
                        <a:buNone/>
                      </a:pPr>
                      <a:r>
                        <a:rPr lang="en-GB" sz="1200" b="0" i="0" u="none" strike="noStrike" kern="1200" noProof="0">
                          <a:effectLst/>
                        </a:rPr>
                        <a:t>The soldiers had obeyed every order so far, march, shoot, eat, sleep. But now they faced an enemy that was little older than their kid brothers and sisters back home. The prisoners cowered unarmed, some facing them with hopeless eyes and some turning with eyes shut tight.</a:t>
                      </a:r>
                      <a:endParaRPr lang="en-GB" sz="1200"/>
                    </a:p>
                    <a:p>
                      <a:pPr marL="0" marR="0" lvl="0" indent="0" algn="l" defTabSz="914400" rtl="0" eaLnBrk="1" fontAlgn="auto" latinLnBrk="0" hangingPunct="1">
                        <a:lnSpc>
                          <a:spcPct val="150000"/>
                        </a:lnSpc>
                        <a:spcBef>
                          <a:spcPts val="0"/>
                        </a:spcBef>
                        <a:spcAft>
                          <a:spcPts val="0"/>
                        </a:spcAft>
                        <a:buClrTx/>
                        <a:buSzTx/>
                        <a:buFontTx/>
                        <a:buNone/>
                        <a:tabLst/>
                        <a:defRPr/>
                      </a:pPr>
                      <a:r>
                        <a:rPr lang="en-GB" sz="1100" baseline="0"/>
                        <a:t>List four things that you learn about the men:</a:t>
                      </a:r>
                      <a:endParaRPr lang="en-GB" sz="1100">
                        <a:solidFill>
                          <a:schemeClr val="tx1"/>
                        </a:solidFill>
                      </a:endParaRPr>
                    </a:p>
                    <a:p>
                      <a:pPr marL="0" marR="0" lvl="0" indent="0" algn="l" rtl="0" eaLnBrk="1" fontAlgn="auto" latinLnBrk="0" hangingPunct="1">
                        <a:lnSpc>
                          <a:spcPct val="100000"/>
                        </a:lnSpc>
                        <a:spcBef>
                          <a:spcPts val="0"/>
                        </a:spcBef>
                        <a:spcAft>
                          <a:spcPts val="0"/>
                        </a:spcAft>
                        <a:buFontTx/>
                        <a:buNone/>
                      </a:pPr>
                      <a:r>
                        <a:rPr lang="en-GB" sz="1600" kern="1200">
                          <a:solidFill>
                            <a:schemeClr val="tx1"/>
                          </a:solidFill>
                          <a:effectLst/>
                          <a:latin typeface="+mn-lt"/>
                          <a:ea typeface="+mn-ea"/>
                          <a:cs typeface="+mn-cs"/>
                        </a:rPr>
                        <a:t>1</a:t>
                      </a:r>
                      <a:r>
                        <a:rPr lang="en-GB" sz="2000" kern="1200">
                          <a:solidFill>
                            <a:srgbClr val="FF0000"/>
                          </a:solidFill>
                          <a:effectLst/>
                          <a:latin typeface="+mn-lt"/>
                          <a:ea typeface="+mn-ea"/>
                          <a:cs typeface="+mn-cs"/>
                        </a:rPr>
                        <a:t>The men were obedient</a:t>
                      </a:r>
                      <a:endParaRPr lang="en-GB" sz="2000"/>
                    </a:p>
                    <a:p>
                      <a:pPr marL="0" marR="0" lvl="0" indent="0" algn="l">
                        <a:lnSpc>
                          <a:spcPct val="100000"/>
                        </a:lnSpc>
                        <a:spcBef>
                          <a:spcPts val="0"/>
                        </a:spcBef>
                        <a:spcAft>
                          <a:spcPts val="0"/>
                        </a:spcAft>
                        <a:buFontTx/>
                        <a:buNone/>
                      </a:pPr>
                      <a:r>
                        <a:rPr lang="en-GB" sz="2000" kern="1200">
                          <a:solidFill>
                            <a:schemeClr val="tx1"/>
                          </a:solidFill>
                          <a:effectLst/>
                          <a:latin typeface="+mn-lt"/>
                          <a:ea typeface="+mn-ea"/>
                          <a:cs typeface="+mn-cs"/>
                        </a:rPr>
                        <a:t>2 </a:t>
                      </a:r>
                      <a:r>
                        <a:rPr lang="en-GB" sz="2000" kern="1200">
                          <a:solidFill>
                            <a:srgbClr val="FF0000"/>
                          </a:solidFill>
                          <a:effectLst/>
                          <a:latin typeface="+mn-lt"/>
                          <a:ea typeface="+mn-ea"/>
                          <a:cs typeface="+mn-cs"/>
                        </a:rPr>
                        <a:t>The men had to march</a:t>
                      </a:r>
                      <a:endParaRPr lang="en-GB" sz="2000"/>
                    </a:p>
                    <a:p>
                      <a:pPr marL="0" marR="0" lvl="0" indent="0" algn="l">
                        <a:lnSpc>
                          <a:spcPct val="100000"/>
                        </a:lnSpc>
                        <a:spcBef>
                          <a:spcPts val="0"/>
                        </a:spcBef>
                        <a:spcAft>
                          <a:spcPts val="0"/>
                        </a:spcAft>
                        <a:buFontTx/>
                        <a:buNone/>
                      </a:pPr>
                      <a:r>
                        <a:rPr lang="en-GB" sz="2000" kern="1200">
                          <a:solidFill>
                            <a:schemeClr val="tx1"/>
                          </a:solidFill>
                          <a:effectLst/>
                          <a:latin typeface="+mn-lt"/>
                          <a:ea typeface="+mn-ea"/>
                          <a:cs typeface="+mn-cs"/>
                        </a:rPr>
                        <a:t>3 </a:t>
                      </a:r>
                      <a:r>
                        <a:rPr lang="en-GB" sz="2000" kern="1200">
                          <a:solidFill>
                            <a:srgbClr val="FF0000"/>
                          </a:solidFill>
                          <a:effectLst/>
                          <a:latin typeface="+mn-lt"/>
                          <a:ea typeface="+mn-ea"/>
                          <a:cs typeface="+mn-cs"/>
                        </a:rPr>
                        <a:t>The men had to shoot</a:t>
                      </a:r>
                      <a:endParaRPr lang="en-GB" sz="2000">
                        <a:solidFill>
                          <a:srgbClr val="FF0000"/>
                        </a:solidFill>
                      </a:endParaRPr>
                    </a:p>
                    <a:p>
                      <a:pPr marL="0" marR="0" lvl="0" indent="0" algn="l">
                        <a:lnSpc>
                          <a:spcPct val="100000"/>
                        </a:lnSpc>
                        <a:spcBef>
                          <a:spcPts val="0"/>
                        </a:spcBef>
                        <a:spcAft>
                          <a:spcPts val="0"/>
                        </a:spcAft>
                        <a:buFontTx/>
                        <a:buNone/>
                      </a:pPr>
                      <a:r>
                        <a:rPr lang="en-GB" sz="2000" kern="1200">
                          <a:solidFill>
                            <a:schemeClr val="tx1"/>
                          </a:solidFill>
                          <a:effectLst/>
                          <a:latin typeface="+mn-lt"/>
                          <a:ea typeface="+mn-ea"/>
                          <a:cs typeface="+mn-cs"/>
                        </a:rPr>
                        <a:t>4 </a:t>
                      </a:r>
                      <a:r>
                        <a:rPr lang="en-GB" sz="2000" kern="1200">
                          <a:solidFill>
                            <a:srgbClr val="FF0000"/>
                          </a:solidFill>
                          <a:effectLst/>
                          <a:latin typeface="+mn-lt"/>
                          <a:ea typeface="+mn-ea"/>
                          <a:cs typeface="+mn-cs"/>
                        </a:rPr>
                        <a:t>The men faced an enemy</a:t>
                      </a:r>
                      <a:endParaRPr lang="en-GB" sz="200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b="1" i="1"/>
                        <a:t>Why won’t she speak to me?</a:t>
                      </a:r>
                      <a:endParaRPr lang="en-GB" sz="1600" b="1" i="1" baseline="0"/>
                    </a:p>
                    <a:p>
                      <a:endParaRPr lang="en-GB" sz="1600" baseline="0"/>
                    </a:p>
                    <a:p>
                      <a:r>
                        <a:rPr lang="en-GB" sz="1600" baseline="0"/>
                        <a:t>What is this technique? </a:t>
                      </a:r>
                      <a:r>
                        <a:rPr lang="en-GB" sz="1600" baseline="0">
                          <a:solidFill>
                            <a:srgbClr val="FF0000"/>
                          </a:solidFill>
                        </a:rPr>
                        <a:t>Rhetorical question</a:t>
                      </a:r>
                    </a:p>
                    <a:p>
                      <a:endParaRPr lang="en-GB" sz="1600" baseline="0"/>
                    </a:p>
                    <a:p>
                      <a:r>
                        <a:rPr lang="en-GB" sz="1600" baseline="0"/>
                        <a:t>Challenge: what is the effect? </a:t>
                      </a:r>
                    </a:p>
                    <a:p>
                      <a:pPr lvl="0">
                        <a:buNone/>
                      </a:pPr>
                      <a:r>
                        <a:rPr lang="en-GB" sz="2800" baseline="0">
                          <a:solidFill>
                            <a:srgbClr val="FF0000"/>
                          </a:solidFill>
                        </a:rPr>
                        <a:t>The question suggests the speaker is frustrated.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Which of the tasks</a:t>
                      </a:r>
                      <a:r>
                        <a:rPr lang="en-GB" sz="1600" baseline="0"/>
                        <a:t> on this sheet links to your learning this week?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r>
                        <a:rPr lang="en-GB" sz="1600"/>
                        <a:t>Answer:</a:t>
                      </a:r>
                      <a:r>
                        <a:rPr lang="en-GB" sz="1600" baseline="0"/>
                        <a:t> Task  </a:t>
                      </a:r>
                      <a:r>
                        <a:rPr lang="en-GB" sz="1600"/>
                        <a:t>_____</a:t>
                      </a:r>
                    </a:p>
                    <a:p>
                      <a:endParaRPr lang="en-GB" sz="1600"/>
                    </a:p>
                    <a:p>
                      <a:r>
                        <a:rPr lang="en-GB" sz="1600"/>
                        <a:t>Reason:</a:t>
                      </a:r>
                      <a:r>
                        <a:rPr lang="en-GB" sz="1600" baseline="0"/>
                        <a:t> ______________________________ ______________________________________________________________________________________________________________________________________________________________________________________________________________________________</a:t>
                      </a:r>
                      <a:endParaRPr lang="en-GB" sz="1600"/>
                    </a:p>
                    <a:p>
                      <a:endParaRPr lang="en-GB" sz="1600"/>
                    </a:p>
                  </a:txBody>
                  <a:tcPr/>
                </a:tc>
                <a:extLst>
                  <a:ext uri="{0D108BD9-81ED-4DB2-BD59-A6C34878D82A}">
                    <a16:rowId xmlns:a16="http://schemas.microsoft.com/office/drawing/2014/main" val="765756520"/>
                  </a:ext>
                </a:extLst>
              </a:tr>
            </a:tbl>
          </a:graphicData>
        </a:graphic>
      </p:graphicFrame>
      <p:sp>
        <p:nvSpPr>
          <p:cNvPr id="6" name="Oval 5">
            <a:extLst>
              <a:ext uri="{FF2B5EF4-FFF2-40B4-BE49-F238E27FC236}">
                <a16:creationId xmlns:a16="http://schemas.microsoft.com/office/drawing/2014/main" id="{B459DADE-95F6-4C9E-A8DC-EE30E54958E6}"/>
              </a:ext>
            </a:extLst>
          </p:cNvPr>
          <p:cNvSpPr/>
          <p:nvPr/>
        </p:nvSpPr>
        <p:spPr>
          <a:xfrm>
            <a:off x="1166542" y="1849467"/>
            <a:ext cx="2041583" cy="53196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Tree>
    <p:extLst>
      <p:ext uri="{BB962C8B-B14F-4D97-AF65-F5344CB8AC3E}">
        <p14:creationId xmlns:p14="http://schemas.microsoft.com/office/powerpoint/2010/main" val="3133010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2.5</a:t>
            </a:r>
          </a:p>
        </p:txBody>
      </p:sp>
      <p:graphicFrame>
        <p:nvGraphicFramePr>
          <p:cNvPr id="5" name="Table 4"/>
          <p:cNvGraphicFramePr>
            <a:graphicFrameLocks noGrp="1"/>
          </p:cNvGraphicFramePr>
          <p:nvPr>
            <p:extLst>
              <p:ext uri="{D42A27DB-BD31-4B8C-83A1-F6EECF244321}">
                <p14:modId xmlns:p14="http://schemas.microsoft.com/office/powerpoint/2010/main" val="2662688592"/>
              </p:ext>
            </p:extLst>
          </p:nvPr>
        </p:nvGraphicFramePr>
        <p:xfrm>
          <a:off x="165100" y="605366"/>
          <a:ext cx="11836401" cy="638786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endParaRPr lang="en-GB" sz="1600"/>
                    </a:p>
                    <a:p>
                      <a:pPr algn="ctr"/>
                      <a:r>
                        <a:rPr lang="en-GB" sz="2400" b="1"/>
                        <a:t>Necessary</a:t>
                      </a:r>
                    </a:p>
                    <a:p>
                      <a:pPr algn="ctr"/>
                      <a:endParaRPr lang="en-GB" sz="2400" b="1"/>
                    </a:p>
                    <a:p>
                      <a:pPr algn="ctr"/>
                      <a:r>
                        <a:rPr lang="en-GB" sz="2400" b="1" err="1"/>
                        <a:t>Neccessary</a:t>
                      </a:r>
                      <a:endParaRPr lang="en-GB" sz="2400" b="1"/>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a:t>Explain</a:t>
                      </a:r>
                      <a:r>
                        <a:rPr lang="en-GB" sz="1600" b="0" i="0" baseline="0"/>
                        <a:t> the effect of the ellipsis.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0" i="0"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i="1" baseline="0"/>
                        <a:t>The silence soothed her... Until she heard her child cry.</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aseline="0"/>
                        <a:t>_________________________________________________________________________________________________________________________________________________________________________________________</a:t>
                      </a:r>
                      <a:endParaRPr lang="en-GB" sz="1600" b="1" i="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Ethical</a:t>
                      </a:r>
                    </a:p>
                    <a:p>
                      <a:endParaRPr lang="en-GB" sz="1600"/>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endParaRPr lang="en-GB" sz="1600"/>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pPr lvl="0">
                        <a:buNone/>
                      </a:pPr>
                      <a:r>
                        <a:rPr lang="en-GB" sz="1600" b="0" i="0" u="none" strike="noStrike" baseline="0" noProof="0">
                          <a:latin typeface="Calibri"/>
                        </a:rPr>
                        <a:t>A </a:t>
                      </a:r>
                      <a:r>
                        <a:rPr lang="en-GB" sz="1600" b="1" i="0" u="none" strike="noStrike" baseline="0" noProof="0">
                          <a:latin typeface="Calibri"/>
                        </a:rPr>
                        <a:t>forest</a:t>
                      </a:r>
                      <a:r>
                        <a:rPr lang="en-GB" sz="1600" b="0" i="0" u="none" strike="noStrike" baseline="0" noProof="0">
                          <a:latin typeface="Calibri"/>
                        </a:rPr>
                        <a:t> can be thick, humid, or dense. It could also be described as barren or desolate during the winter, or eerie and terrifying at nighttime. A </a:t>
                      </a:r>
                      <a:r>
                        <a:rPr lang="en-GB" sz="1600" b="1" i="0" u="none" strike="noStrike" baseline="0" noProof="0">
                          <a:latin typeface="Calibri"/>
                        </a:rPr>
                        <a:t>forest</a:t>
                      </a:r>
                      <a:r>
                        <a:rPr lang="en-GB" sz="1600" b="0" i="0" u="none" strike="noStrike" baseline="0" noProof="0">
                          <a:latin typeface="Calibri"/>
                        </a:rPr>
                        <a:t> that has been in a fire could be described as austere or sad, while a healthy </a:t>
                      </a:r>
                      <a:r>
                        <a:rPr lang="en-GB" sz="1600" b="1" i="0" u="none" strike="noStrike" baseline="0" noProof="0">
                          <a:latin typeface="Calibri"/>
                        </a:rPr>
                        <a:t>forest</a:t>
                      </a:r>
                      <a:r>
                        <a:rPr lang="en-GB" sz="1600" b="0" i="0" u="none" strike="noStrike" baseline="0" noProof="0">
                          <a:latin typeface="Calibri"/>
                        </a:rPr>
                        <a:t> could be described as alive, and astir with life.</a:t>
                      </a:r>
                      <a:endParaRPr lang="en-GB"/>
                    </a:p>
                    <a:p>
                      <a:pPr lvl="0">
                        <a:buNone/>
                      </a:pPr>
                      <a:r>
                        <a:rPr lang="en-GB" sz="1600" baseline="0"/>
                        <a:t>What can you infer about the place from this extract?</a:t>
                      </a:r>
                      <a:endParaRPr lang="en-GB"/>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b="1" i="1"/>
                        <a:t>The man seemed</a:t>
                      </a:r>
                      <a:r>
                        <a:rPr lang="en-GB" sz="1600" b="1" i="1" baseline="0"/>
                        <a:t> lonely, confused and upset.</a:t>
                      </a:r>
                    </a:p>
                    <a:p>
                      <a:endParaRPr lang="en-GB" sz="1600"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Transform</a:t>
                      </a:r>
                      <a:r>
                        <a:rPr lang="en-GB" sz="1600" baseline="0"/>
                        <a:t> this image into a short description:</a:t>
                      </a:r>
                    </a:p>
                    <a:p>
                      <a:pPr defTabSz="914400">
                        <a:buClrTx/>
                        <a:buSzTx/>
                        <a:tabLst/>
                        <a:defRPr/>
                      </a:pPr>
                      <a:endParaRPr lang="en-GB" sz="1600"/>
                    </a:p>
                    <a:p>
                      <a:pPr lvl="0" algn="ctr">
                        <a:buNone/>
                      </a:pPr>
                      <a:endParaRPr lang="en-GB" sz="1600"/>
                    </a:p>
                    <a:p>
                      <a:endParaRPr lang="en-GB" sz="1600"/>
                    </a:p>
                    <a:p>
                      <a:endParaRPr lang="en-GB" sz="1600"/>
                    </a:p>
                    <a:p>
                      <a:pPr lvl="0">
                        <a:buNone/>
                      </a:pPr>
                      <a:endParaRPr lang="en-GB" sz="1600"/>
                    </a:p>
                    <a:p>
                      <a:pPr lvl="0">
                        <a:buNone/>
                      </a:pPr>
                      <a:endParaRPr lang="en-GB" sz="1600"/>
                    </a:p>
                    <a:p>
                      <a:pPr lvl="0">
                        <a:buNone/>
                      </a:pP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_________________________________________________________________________________________________________________________________________________________________________________________</a:t>
                      </a:r>
                      <a:endParaRPr lang="en-GB" sz="1600" b="1" i="0"/>
                    </a:p>
                  </a:txBody>
                  <a:tcPr/>
                </a:tc>
                <a:extLst>
                  <a:ext uri="{0D108BD9-81ED-4DB2-BD59-A6C34878D82A}">
                    <a16:rowId xmlns:a16="http://schemas.microsoft.com/office/drawing/2014/main" val="765756520"/>
                  </a:ext>
                </a:extLst>
              </a:tr>
            </a:tbl>
          </a:graphicData>
        </a:graphic>
      </p:graphicFrame>
      <p:pic>
        <p:nvPicPr>
          <p:cNvPr id="2" name="Picture 2" descr="A large flower in a field&#10;&#10;Description generated with very high confidence">
            <a:extLst>
              <a:ext uri="{FF2B5EF4-FFF2-40B4-BE49-F238E27FC236}">
                <a16:creationId xmlns:a16="http://schemas.microsoft.com/office/drawing/2014/main" id="{6B28CCA0-2AD9-4F4C-8942-99F426CEC4AD}"/>
              </a:ext>
            </a:extLst>
          </p:cNvPr>
          <p:cNvPicPr>
            <a:picLocks noChangeAspect="1"/>
          </p:cNvPicPr>
          <p:nvPr/>
        </p:nvPicPr>
        <p:blipFill>
          <a:blip r:embed="rId2"/>
          <a:stretch>
            <a:fillRect/>
          </a:stretch>
        </p:blipFill>
        <p:spPr>
          <a:xfrm>
            <a:off x="8708815" y="3830308"/>
            <a:ext cx="2480633" cy="1540893"/>
          </a:xfrm>
          <a:prstGeom prst="rect">
            <a:avLst/>
          </a:prstGeom>
        </p:spPr>
      </p:pic>
    </p:spTree>
    <p:extLst>
      <p:ext uri="{BB962C8B-B14F-4D97-AF65-F5344CB8AC3E}">
        <p14:creationId xmlns:p14="http://schemas.microsoft.com/office/powerpoint/2010/main" val="24893696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2.5</a:t>
            </a:r>
          </a:p>
        </p:txBody>
      </p:sp>
      <p:graphicFrame>
        <p:nvGraphicFramePr>
          <p:cNvPr id="5" name="Table 4"/>
          <p:cNvGraphicFramePr>
            <a:graphicFrameLocks noGrp="1"/>
          </p:cNvGraphicFramePr>
          <p:nvPr>
            <p:extLst>
              <p:ext uri="{D42A27DB-BD31-4B8C-83A1-F6EECF244321}">
                <p14:modId xmlns:p14="http://schemas.microsoft.com/office/powerpoint/2010/main" val="2958215386"/>
              </p:ext>
            </p:extLst>
          </p:nvPr>
        </p:nvGraphicFramePr>
        <p:xfrm>
          <a:off x="165100" y="605366"/>
          <a:ext cx="11836401" cy="614402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endParaRPr lang="en-GB" sz="1600"/>
                    </a:p>
                    <a:p>
                      <a:pPr algn="ctr"/>
                      <a:r>
                        <a:rPr lang="en-GB" sz="2400" b="1"/>
                        <a:t>Necessary</a:t>
                      </a:r>
                    </a:p>
                    <a:p>
                      <a:pPr algn="ctr"/>
                      <a:endParaRPr lang="en-GB" sz="2400" b="1"/>
                    </a:p>
                    <a:p>
                      <a:pPr algn="ctr"/>
                      <a:r>
                        <a:rPr lang="en-GB" sz="2400" b="1" err="1"/>
                        <a:t>Neccessary</a:t>
                      </a:r>
                      <a:endParaRPr lang="en-GB" sz="2400" b="1"/>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a:t>Explain</a:t>
                      </a:r>
                      <a:r>
                        <a:rPr lang="en-GB" sz="1600" b="0" i="0" baseline="0"/>
                        <a:t> the effect of the ellipsis.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0" i="0"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i="1" baseline="0"/>
                        <a:t>The silence soothed her... Until she heard her child cry.</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baseline="0">
                        <a:solidFill>
                          <a:srgbClr val="FF0000"/>
                        </a:solidFill>
                      </a:endParaRPr>
                    </a:p>
                    <a:p>
                      <a:pPr marL="0" marR="0" lvl="0" indent="0" algn="l">
                        <a:lnSpc>
                          <a:spcPct val="100000"/>
                        </a:lnSpc>
                        <a:spcBef>
                          <a:spcPts val="0"/>
                        </a:spcBef>
                        <a:spcAft>
                          <a:spcPts val="0"/>
                        </a:spcAft>
                        <a:buFontTx/>
                        <a:buNone/>
                      </a:pPr>
                      <a:r>
                        <a:rPr lang="en-GB" sz="1600" baseline="0">
                          <a:solidFill>
                            <a:srgbClr val="FF0000"/>
                          </a:solidFill>
                        </a:rPr>
                        <a:t>The ellipsis (pause) creates a sense of frustration as we are aware the woman is beginning to relax until her child calls.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Ethical</a:t>
                      </a:r>
                    </a:p>
                    <a:p>
                      <a:endParaRPr lang="en-GB" sz="1600"/>
                    </a:p>
                    <a:p>
                      <a:r>
                        <a:rPr lang="en-GB" sz="1600"/>
                        <a:t>Type of word </a:t>
                      </a:r>
                      <a:r>
                        <a:rPr lang="en-GB" sz="1600">
                          <a:solidFill>
                            <a:srgbClr val="FF0000"/>
                          </a:solidFill>
                        </a:rPr>
                        <a:t>adjective</a:t>
                      </a:r>
                    </a:p>
                    <a:p>
                      <a:endParaRPr lang="en-GB" sz="1600"/>
                    </a:p>
                    <a:p>
                      <a:r>
                        <a:rPr lang="en-GB" sz="1600"/>
                        <a:t>Definition</a:t>
                      </a:r>
                      <a:r>
                        <a:rPr lang="en-GB" sz="1600" baseline="0"/>
                        <a:t> </a:t>
                      </a:r>
                      <a:r>
                        <a:rPr lang="en-GB" sz="1600" b="0" i="0" u="none" strike="noStrike" baseline="0" noProof="0">
                          <a:solidFill>
                            <a:srgbClr val="FF0000"/>
                          </a:solidFill>
                          <a:latin typeface="Calibri"/>
                        </a:rPr>
                        <a:t>relating to moral principles or the branch of knowledge dealing with these.</a:t>
                      </a:r>
                      <a:endParaRPr lang="en-GB" sz="1600">
                        <a:solidFill>
                          <a:srgbClr val="FF0000"/>
                        </a:solidFill>
                      </a:endParaRPr>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pPr lvl="0">
                        <a:buNone/>
                      </a:pPr>
                      <a:r>
                        <a:rPr lang="en-GB" sz="1600" b="0" i="0" u="none" strike="noStrike" baseline="0" noProof="0">
                          <a:latin typeface="Calibri"/>
                        </a:rPr>
                        <a:t>A </a:t>
                      </a:r>
                      <a:r>
                        <a:rPr lang="en-GB" sz="1600" b="1" i="0" u="none" strike="noStrike" baseline="0" noProof="0">
                          <a:latin typeface="Calibri"/>
                        </a:rPr>
                        <a:t>forest</a:t>
                      </a:r>
                      <a:r>
                        <a:rPr lang="en-GB" sz="1600" b="0" i="0" u="none" strike="noStrike" baseline="0" noProof="0">
                          <a:latin typeface="Calibri"/>
                        </a:rPr>
                        <a:t> can be thick, humid, or dense. It could also be described as barren or desolate during the winter, or eerie and terrifying at nighttime. A </a:t>
                      </a:r>
                      <a:r>
                        <a:rPr lang="en-GB" sz="1600" b="1" i="0" u="none" strike="noStrike" baseline="0" noProof="0">
                          <a:latin typeface="Calibri"/>
                        </a:rPr>
                        <a:t>forest</a:t>
                      </a:r>
                      <a:r>
                        <a:rPr lang="en-GB" sz="1600" b="0" i="0" u="none" strike="noStrike" baseline="0" noProof="0">
                          <a:latin typeface="Calibri"/>
                        </a:rPr>
                        <a:t> that has been in a fire could be described as austere or sad, while a healthy </a:t>
                      </a:r>
                      <a:r>
                        <a:rPr lang="en-GB" sz="1600" b="1" i="0" u="none" strike="noStrike" baseline="0" noProof="0">
                          <a:latin typeface="Calibri"/>
                        </a:rPr>
                        <a:t>forest</a:t>
                      </a:r>
                      <a:r>
                        <a:rPr lang="en-GB" sz="1600" b="0" i="0" u="none" strike="noStrike" baseline="0" noProof="0">
                          <a:latin typeface="Calibri"/>
                        </a:rPr>
                        <a:t> could be described as alive, and astir with life.</a:t>
                      </a:r>
                      <a:endParaRPr lang="en-GB"/>
                    </a:p>
                    <a:p>
                      <a:pPr lvl="0">
                        <a:buNone/>
                      </a:pPr>
                      <a:r>
                        <a:rPr lang="en-GB" sz="1600" baseline="0"/>
                        <a:t>What can you infer about the place from this extract?</a:t>
                      </a:r>
                      <a:endParaRPr lang="en-GB"/>
                    </a:p>
                    <a:p>
                      <a:r>
                        <a:rPr lang="en-GB" sz="1600" kern="1200">
                          <a:solidFill>
                            <a:srgbClr val="FF0000"/>
                          </a:solidFill>
                          <a:effectLst/>
                          <a:latin typeface="+mn-lt"/>
                          <a:ea typeface="+mn-ea"/>
                          <a:cs typeface="+mn-cs"/>
                        </a:rPr>
                        <a:t>The forest is an unpleasant place to be as it is both "warm" and "eerie" but also it can be "alive" with animals and greenery.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b="1" i="1"/>
                        <a:t>The man seemed</a:t>
                      </a:r>
                      <a:r>
                        <a:rPr lang="en-GB" sz="1600" b="1" i="1" baseline="0"/>
                        <a:t> lonely, confused and upset.</a:t>
                      </a:r>
                    </a:p>
                    <a:p>
                      <a:endParaRPr lang="en-GB" sz="1600" baseline="0"/>
                    </a:p>
                    <a:p>
                      <a:r>
                        <a:rPr lang="en-GB" sz="1600" baseline="0"/>
                        <a:t>What is this technique? ____________</a:t>
                      </a:r>
                    </a:p>
                    <a:p>
                      <a:endParaRPr lang="en-GB" sz="1600" baseline="0"/>
                    </a:p>
                    <a:p>
                      <a:r>
                        <a:rPr lang="en-GB" sz="1600" baseline="0"/>
                        <a:t>Challenge: what is the effect? </a:t>
                      </a:r>
                      <a:r>
                        <a:rPr lang="en-GB" sz="1600" baseline="0">
                          <a:solidFill>
                            <a:srgbClr val="FF0000"/>
                          </a:solidFill>
                        </a:rPr>
                        <a:t>The triple emphasises how bad the man feels and how scared he might be in his situation.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Transform</a:t>
                      </a:r>
                      <a:r>
                        <a:rPr lang="en-GB" sz="1600" baseline="0"/>
                        <a:t> this image into a short description: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endParaRPr lang="en-GB" sz="1600"/>
                    </a:p>
                    <a:p>
                      <a:endParaRPr lang="en-GB" sz="1600"/>
                    </a:p>
                    <a:p>
                      <a:endParaRPr lang="en-GB" sz="1600"/>
                    </a:p>
                    <a:p>
                      <a:endParaRPr lang="en-GB" sz="1600"/>
                    </a:p>
                    <a:p>
                      <a:endParaRPr lang="en-GB" sz="1600"/>
                    </a:p>
                    <a:p>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_________________________________________________________________________________________________________________________________________________________________________________________</a:t>
                      </a:r>
                      <a:endParaRPr lang="en-GB" sz="1600" b="1" i="0"/>
                    </a:p>
                  </a:txBody>
                  <a:tcPr/>
                </a:tc>
                <a:extLst>
                  <a:ext uri="{0D108BD9-81ED-4DB2-BD59-A6C34878D82A}">
                    <a16:rowId xmlns:a16="http://schemas.microsoft.com/office/drawing/2014/main" val="765756520"/>
                  </a:ext>
                </a:extLst>
              </a:tr>
            </a:tbl>
          </a:graphicData>
        </a:graphic>
      </p:graphicFrame>
      <p:sp>
        <p:nvSpPr>
          <p:cNvPr id="2" name="Oval 1">
            <a:extLst>
              <a:ext uri="{FF2B5EF4-FFF2-40B4-BE49-F238E27FC236}">
                <a16:creationId xmlns:a16="http://schemas.microsoft.com/office/drawing/2014/main" id="{16F3195F-85B7-4F52-B94B-4D27E92D6D24}"/>
              </a:ext>
            </a:extLst>
          </p:cNvPr>
          <p:cNvSpPr/>
          <p:nvPr/>
        </p:nvSpPr>
        <p:spPr>
          <a:xfrm>
            <a:off x="1124309" y="1246517"/>
            <a:ext cx="2041583" cy="53196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large flower in a field&#10;&#10;Description generated with very high confidence">
            <a:extLst>
              <a:ext uri="{FF2B5EF4-FFF2-40B4-BE49-F238E27FC236}">
                <a16:creationId xmlns:a16="http://schemas.microsoft.com/office/drawing/2014/main" id="{1AC19DFE-0C64-423D-9FBD-64394CE9C7CE}"/>
              </a:ext>
            </a:extLst>
          </p:cNvPr>
          <p:cNvPicPr>
            <a:picLocks noChangeAspect="1"/>
          </p:cNvPicPr>
          <p:nvPr/>
        </p:nvPicPr>
        <p:blipFill>
          <a:blip r:embed="rId2"/>
          <a:stretch>
            <a:fillRect/>
          </a:stretch>
        </p:blipFill>
        <p:spPr>
          <a:xfrm>
            <a:off x="8708815" y="3830308"/>
            <a:ext cx="2480633" cy="1540893"/>
          </a:xfrm>
          <a:prstGeom prst="rect">
            <a:avLst/>
          </a:prstGeom>
        </p:spPr>
      </p:pic>
    </p:spTree>
    <p:extLst>
      <p:ext uri="{BB962C8B-B14F-4D97-AF65-F5344CB8AC3E}">
        <p14:creationId xmlns:p14="http://schemas.microsoft.com/office/powerpoint/2010/main" val="1268756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2.6</a:t>
            </a:r>
          </a:p>
        </p:txBody>
      </p:sp>
      <p:graphicFrame>
        <p:nvGraphicFramePr>
          <p:cNvPr id="5" name="Table 4"/>
          <p:cNvGraphicFramePr>
            <a:graphicFrameLocks noGrp="1"/>
          </p:cNvGraphicFramePr>
          <p:nvPr>
            <p:extLst>
              <p:ext uri="{D42A27DB-BD31-4B8C-83A1-F6EECF244321}">
                <p14:modId xmlns:p14="http://schemas.microsoft.com/office/powerpoint/2010/main" val="3971079931"/>
              </p:ext>
            </p:extLst>
          </p:nvPr>
        </p:nvGraphicFramePr>
        <p:xfrm>
          <a:off x="165100" y="605366"/>
          <a:ext cx="11836401" cy="6049434"/>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400" b="1"/>
                    </a:p>
                    <a:p>
                      <a:pPr algn="ctr"/>
                      <a:r>
                        <a:rPr lang="en-GB" sz="2400" b="1" i="1" err="1"/>
                        <a:t>Paitent</a:t>
                      </a:r>
                      <a:endParaRPr lang="en-GB" sz="2400" b="1" i="1"/>
                    </a:p>
                    <a:p>
                      <a:pPr algn="ctr"/>
                      <a:endParaRPr lang="en-GB" sz="2400" b="1" i="1"/>
                    </a:p>
                    <a:p>
                      <a:pPr algn="ctr"/>
                      <a:r>
                        <a:rPr lang="en-GB" sz="2400" b="1" i="1"/>
                        <a:t>Patient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Write</a:t>
                      </a:r>
                      <a:r>
                        <a:rPr lang="en-GB" sz="1600" baseline="0"/>
                        <a:t> a description of your weekend using two simple, one compound and one complex sentence:</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Globalisation</a:t>
                      </a:r>
                    </a:p>
                    <a:p>
                      <a:endParaRPr lang="en-GB" sz="1600"/>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endParaRPr lang="en-GB" sz="1600"/>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r>
                        <a:rPr lang="en-GB" sz="1600" baseline="0"/>
                        <a:t>How has the writer used language to present the woman?</a:t>
                      </a:r>
                    </a:p>
                    <a:p>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b="1" i="1" baseline="0"/>
                        <a:t>You understand what I mean!</a:t>
                      </a:r>
                    </a:p>
                    <a:p>
                      <a:endParaRPr lang="en-GB" sz="1600"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a:t>Think</a:t>
                      </a:r>
                      <a:r>
                        <a:rPr lang="en-GB" sz="1600" b="0" i="0" baseline="0"/>
                        <a:t> of better synonyms for the word ugly:</a:t>
                      </a:r>
                      <a:endParaRPr lang="en-GB" sz="1600" b="0" i="0"/>
                    </a:p>
                  </a:txBody>
                  <a:tcPr/>
                </a:tc>
                <a:extLst>
                  <a:ext uri="{0D108BD9-81ED-4DB2-BD59-A6C34878D82A}">
                    <a16:rowId xmlns:a16="http://schemas.microsoft.com/office/drawing/2014/main" val="765756520"/>
                  </a:ext>
                </a:extLst>
              </a:tr>
            </a:tbl>
          </a:graphicData>
        </a:graphic>
      </p:graphicFrame>
      <p:pic>
        <p:nvPicPr>
          <p:cNvPr id="2" name="Picture 1"/>
          <p:cNvPicPr>
            <a:picLocks noChangeAspect="1"/>
          </p:cNvPicPr>
          <p:nvPr/>
        </p:nvPicPr>
        <p:blipFill>
          <a:blip r:embed="rId2"/>
          <a:stretch>
            <a:fillRect/>
          </a:stretch>
        </p:blipFill>
        <p:spPr>
          <a:xfrm>
            <a:off x="9205912" y="4251325"/>
            <a:ext cx="1628775" cy="1200150"/>
          </a:xfrm>
          <a:prstGeom prst="rect">
            <a:avLst/>
          </a:prstGeom>
        </p:spPr>
      </p:pic>
    </p:spTree>
    <p:extLst>
      <p:ext uri="{BB962C8B-B14F-4D97-AF65-F5344CB8AC3E}">
        <p14:creationId xmlns:p14="http://schemas.microsoft.com/office/powerpoint/2010/main" val="22940253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2.6</a:t>
            </a:r>
          </a:p>
        </p:txBody>
      </p:sp>
      <p:graphicFrame>
        <p:nvGraphicFramePr>
          <p:cNvPr id="5" name="Table 4"/>
          <p:cNvGraphicFramePr>
            <a:graphicFrameLocks noGrp="1"/>
          </p:cNvGraphicFramePr>
          <p:nvPr>
            <p:extLst>
              <p:ext uri="{D42A27DB-BD31-4B8C-83A1-F6EECF244321}">
                <p14:modId xmlns:p14="http://schemas.microsoft.com/office/powerpoint/2010/main" val="1445730829"/>
              </p:ext>
            </p:extLst>
          </p:nvPr>
        </p:nvGraphicFramePr>
        <p:xfrm>
          <a:off x="165100" y="605366"/>
          <a:ext cx="11836401" cy="6049434"/>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400" b="1"/>
                    </a:p>
                    <a:p>
                      <a:pPr algn="ctr"/>
                      <a:r>
                        <a:rPr lang="en-GB" sz="2400" b="1" i="1" err="1"/>
                        <a:t>Paitent</a:t>
                      </a:r>
                      <a:endParaRPr lang="en-GB" sz="2400" b="1" i="1"/>
                    </a:p>
                    <a:p>
                      <a:pPr algn="ctr"/>
                      <a:endParaRPr lang="en-GB" sz="2400" b="1" i="1"/>
                    </a:p>
                    <a:p>
                      <a:pPr algn="ctr"/>
                      <a:r>
                        <a:rPr lang="en-GB" sz="2400" b="1" i="1" dirty="0"/>
                        <a:t>Patient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2. Grammar and punctuation</a:t>
                      </a:r>
                      <a:endParaRPr lang="en-GB"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Write</a:t>
                      </a:r>
                      <a:r>
                        <a:rPr lang="en-GB" sz="1600" baseline="0" dirty="0"/>
                        <a:t> a description of your weekend using two simple, one compound and one complex sentence:</a:t>
                      </a:r>
                      <a:endParaRPr lang="en-GB" sz="16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dirty="0"/>
                    </a:p>
                    <a:p>
                      <a:pPr marL="0" marR="0" lvl="0" indent="0" algn="l">
                        <a:lnSpc>
                          <a:spcPct val="100000"/>
                        </a:lnSpc>
                        <a:spcBef>
                          <a:spcPts val="0"/>
                        </a:spcBef>
                        <a:spcAft>
                          <a:spcPts val="0"/>
                        </a:spcAft>
                        <a:buClrTx/>
                        <a:buSzTx/>
                        <a:buFontTx/>
                        <a:buNone/>
                      </a:pPr>
                      <a:r>
                        <a:rPr lang="en-GB" sz="1600" baseline="0" dirty="0">
                          <a:solidFill>
                            <a:srgbClr val="FF0000"/>
                          </a:solidFill>
                        </a:rPr>
                        <a:t>My weekend was great! I went shopping and went to the cinema. My sister came too. Although it rained a lot, we were able to stay dry because we were inside.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What</a:t>
                      </a:r>
                      <a:r>
                        <a:rPr lang="en-GB" sz="1600" baseline="0" dirty="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dirty="0"/>
                        <a:t>Globalisation</a:t>
                      </a:r>
                    </a:p>
                    <a:p>
                      <a:endParaRPr lang="en-GB" sz="1600"/>
                    </a:p>
                    <a:p>
                      <a:r>
                        <a:rPr lang="en-GB" sz="1600" dirty="0"/>
                        <a:t>Type of word: </a:t>
                      </a:r>
                      <a:r>
                        <a:rPr lang="en-GB" sz="1600" dirty="0">
                          <a:solidFill>
                            <a:srgbClr val="FF0000"/>
                          </a:solidFill>
                        </a:rPr>
                        <a:t>NOUN</a:t>
                      </a:r>
                    </a:p>
                    <a:p>
                      <a:endParaRPr lang="en-GB" sz="1600"/>
                    </a:p>
                    <a:p>
                      <a:r>
                        <a:rPr lang="en-GB" sz="1600" dirty="0"/>
                        <a:t>Definition: </a:t>
                      </a:r>
                      <a:r>
                        <a:rPr lang="en-GB" sz="1600" dirty="0">
                          <a:solidFill>
                            <a:srgbClr val="FF0000"/>
                          </a:solidFill>
                        </a:rPr>
                        <a:t>the process of businesses beginning to operate on a national scale.</a:t>
                      </a:r>
                      <a:endParaRPr lang="en-GB" sz="1600" baseline="0" dirty="0">
                        <a:solidFill>
                          <a:srgbClr val="FF0000"/>
                        </a:solidFill>
                      </a:endParaRPr>
                    </a:p>
                  </a:txBody>
                  <a:tcPr/>
                </a:tc>
                <a:extLst>
                  <a:ext uri="{0D108BD9-81ED-4DB2-BD59-A6C34878D82A}">
                    <a16:rowId xmlns:a16="http://schemas.microsoft.com/office/drawing/2014/main" val="3075240843"/>
                  </a:ext>
                </a:extLst>
              </a:tr>
              <a:tr h="3410608">
                <a:tc>
                  <a:txBody>
                    <a:bodyPr/>
                    <a:lstStyle/>
                    <a:p>
                      <a:r>
                        <a:rPr lang="en-GB" sz="1600" b="1" i="1" dirty="0"/>
                        <a:t>4.</a:t>
                      </a:r>
                      <a:r>
                        <a:rPr lang="en-GB" sz="1600" b="1" i="1" baseline="0" dirty="0"/>
                        <a:t> Reading Comprehension.</a:t>
                      </a:r>
                    </a:p>
                    <a:p>
                      <a:r>
                        <a:rPr lang="en-GB" sz="1600" baseline="0" dirty="0"/>
                        <a:t>How has the writer used language to present the woman?</a:t>
                      </a:r>
                    </a:p>
                    <a:p>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dirty="0">
                        <a:solidFill>
                          <a:schemeClr val="tx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b="1" i="1" baseline="0" dirty="0"/>
                        <a:t>You understand what I mean!</a:t>
                      </a:r>
                    </a:p>
                    <a:p>
                      <a:endParaRPr lang="en-GB" sz="1600" baseline="0"/>
                    </a:p>
                    <a:p>
                      <a:r>
                        <a:rPr lang="en-GB" sz="1600" baseline="0" dirty="0"/>
                        <a:t>What is this technique? </a:t>
                      </a:r>
                      <a:r>
                        <a:rPr lang="en-GB" sz="1600" baseline="0" dirty="0">
                          <a:solidFill>
                            <a:srgbClr val="FF0000"/>
                          </a:solidFill>
                        </a:rPr>
                        <a:t>Exclamation</a:t>
                      </a:r>
                    </a:p>
                    <a:p>
                      <a:endParaRPr lang="en-GB" sz="1600" baseline="0"/>
                    </a:p>
                    <a:p>
                      <a:r>
                        <a:rPr lang="en-GB" sz="1600" baseline="0" dirty="0"/>
                        <a:t>Challenge: what is the effect? </a:t>
                      </a:r>
                    </a:p>
                    <a:p>
                      <a:pPr lvl="0">
                        <a:buNone/>
                      </a:pPr>
                      <a:endParaRPr lang="en-GB" sz="1600" baseline="0" dirty="0"/>
                    </a:p>
                    <a:p>
                      <a:pPr lvl="0">
                        <a:buNone/>
                      </a:pPr>
                      <a:r>
                        <a:rPr lang="en-GB" sz="1600" baseline="0" dirty="0">
                          <a:solidFill>
                            <a:srgbClr val="FF0000"/>
                          </a:solidFill>
                        </a:rPr>
                        <a:t>It shows the speaker's excitement, and highlights how eager they are for someone to understand their point.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dirty="0"/>
                        <a:t>Think</a:t>
                      </a:r>
                      <a:r>
                        <a:rPr lang="en-GB" sz="1600" b="0" i="0" baseline="0" dirty="0"/>
                        <a:t> of better synonyms for the word ugly:</a:t>
                      </a:r>
                    </a:p>
                    <a:p>
                      <a:pPr marL="0" marR="0" lvl="0" indent="0" algn="l">
                        <a:lnSpc>
                          <a:spcPct val="100000"/>
                        </a:lnSpc>
                        <a:spcBef>
                          <a:spcPts val="0"/>
                        </a:spcBef>
                        <a:spcAft>
                          <a:spcPts val="0"/>
                        </a:spcAft>
                        <a:buClrTx/>
                        <a:buSzTx/>
                        <a:buFontTx/>
                        <a:buNone/>
                      </a:pPr>
                      <a:endParaRPr lang="en-GB" sz="1600" b="0" i="0" baseline="0" dirty="0"/>
                    </a:p>
                    <a:p>
                      <a:pPr marL="0" marR="0" lvl="0" indent="0" algn="l">
                        <a:lnSpc>
                          <a:spcPct val="100000"/>
                        </a:lnSpc>
                        <a:spcBef>
                          <a:spcPts val="0"/>
                        </a:spcBef>
                        <a:spcAft>
                          <a:spcPts val="0"/>
                        </a:spcAft>
                        <a:buClrTx/>
                        <a:buSzTx/>
                        <a:buFontTx/>
                        <a:buNone/>
                      </a:pPr>
                      <a:r>
                        <a:rPr lang="en-GB" sz="1600" b="0" i="0" baseline="0" dirty="0">
                          <a:solidFill>
                            <a:srgbClr val="FF0000"/>
                          </a:solidFill>
                        </a:rPr>
                        <a:t>Unattractive, hideous, horrible, frightful, awful, displeasing, nasty, unpleasant, appalling.</a:t>
                      </a:r>
                    </a:p>
                  </a:txBody>
                  <a:tcPr/>
                </a:tc>
                <a:extLst>
                  <a:ext uri="{0D108BD9-81ED-4DB2-BD59-A6C34878D82A}">
                    <a16:rowId xmlns:a16="http://schemas.microsoft.com/office/drawing/2014/main" val="765756520"/>
                  </a:ext>
                </a:extLst>
              </a:tr>
            </a:tbl>
          </a:graphicData>
        </a:graphic>
      </p:graphicFrame>
      <p:pic>
        <p:nvPicPr>
          <p:cNvPr id="2" name="Picture 1"/>
          <p:cNvPicPr>
            <a:picLocks noChangeAspect="1"/>
          </p:cNvPicPr>
          <p:nvPr/>
        </p:nvPicPr>
        <p:blipFill>
          <a:blip r:embed="rId2"/>
          <a:stretch>
            <a:fillRect/>
          </a:stretch>
        </p:blipFill>
        <p:spPr>
          <a:xfrm>
            <a:off x="9148402" y="5113966"/>
            <a:ext cx="1628775" cy="1200150"/>
          </a:xfrm>
          <a:prstGeom prst="rect">
            <a:avLst/>
          </a:prstGeom>
        </p:spPr>
      </p:pic>
      <p:sp>
        <p:nvSpPr>
          <p:cNvPr id="3" name="Oval 2">
            <a:extLst>
              <a:ext uri="{FF2B5EF4-FFF2-40B4-BE49-F238E27FC236}">
                <a16:creationId xmlns:a16="http://schemas.microsoft.com/office/drawing/2014/main" id="{A660795A-1DEA-4587-8BF6-6F89EA2E201A}"/>
              </a:ext>
            </a:extLst>
          </p:cNvPr>
          <p:cNvSpPr/>
          <p:nvPr/>
        </p:nvSpPr>
        <p:spPr>
          <a:xfrm>
            <a:off x="1138686" y="2137913"/>
            <a:ext cx="2041583" cy="53196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240110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2.7</a:t>
            </a:r>
          </a:p>
        </p:txBody>
      </p:sp>
      <p:graphicFrame>
        <p:nvGraphicFramePr>
          <p:cNvPr id="5" name="Table 4"/>
          <p:cNvGraphicFramePr>
            <a:graphicFrameLocks noGrp="1"/>
          </p:cNvGraphicFramePr>
          <p:nvPr>
            <p:extLst>
              <p:ext uri="{D42A27DB-BD31-4B8C-83A1-F6EECF244321}">
                <p14:modId xmlns:p14="http://schemas.microsoft.com/office/powerpoint/2010/main" val="2953779177"/>
              </p:ext>
            </p:extLst>
          </p:nvPr>
        </p:nvGraphicFramePr>
        <p:xfrm>
          <a:off x="143773" y="603849"/>
          <a:ext cx="11847470" cy="6144026"/>
        </p:xfrm>
        <a:graphic>
          <a:graphicData uri="http://schemas.openxmlformats.org/drawingml/2006/table">
            <a:tbl>
              <a:tblPr firstRow="1" bandRow="1">
                <a:tableStyleId>{5940675A-B579-460E-94D1-54222C63F5DA}</a:tableStyleId>
              </a:tblPr>
              <a:tblGrid>
                <a:gridCol w="3956538">
                  <a:extLst>
                    <a:ext uri="{9D8B030D-6E8A-4147-A177-3AD203B41FA5}">
                      <a16:colId xmlns:a16="http://schemas.microsoft.com/office/drawing/2014/main" val="165332826"/>
                    </a:ext>
                  </a:extLst>
                </a:gridCol>
                <a:gridCol w="3945466">
                  <a:extLst>
                    <a:ext uri="{9D8B030D-6E8A-4147-A177-3AD203B41FA5}">
                      <a16:colId xmlns:a16="http://schemas.microsoft.com/office/drawing/2014/main" val="3332211594"/>
                    </a:ext>
                  </a:extLst>
                </a:gridCol>
                <a:gridCol w="3945466">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b="1" i="1" err="1"/>
                        <a:t>Humor</a:t>
                      </a:r>
                      <a:endParaRPr lang="en-GB" sz="2400" b="1" i="1"/>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400" b="1" i="1"/>
                    </a:p>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b="1" i="1"/>
                        <a:t>Humour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Add in all of the missing punctuation: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i="0"/>
                        <a:t>the</a:t>
                      </a:r>
                      <a:r>
                        <a:rPr lang="en-GB" sz="1800" i="0" baseline="0"/>
                        <a:t> walls closed in on him he knew he </a:t>
                      </a:r>
                      <a:r>
                        <a:rPr lang="en-GB" sz="1800" i="0" baseline="0" err="1"/>
                        <a:t>wasnt</a:t>
                      </a:r>
                      <a:r>
                        <a:rPr lang="en-GB" sz="1800" i="0" baseline="0"/>
                        <a:t> alone he could hear other soldiers nearby fighting to the death but still he felt cut off still he felt like the trenches had swallowed him whole</a:t>
                      </a:r>
                      <a:endParaRPr lang="en-GB" sz="1800" i="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Condolence</a:t>
                      </a:r>
                      <a:endParaRPr lang="en-GB" sz="1600" baseline="0"/>
                    </a:p>
                    <a:p>
                      <a:endParaRPr lang="en-GB" sz="1600"/>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endParaRPr lang="en-GB" sz="1600"/>
                    </a:p>
                  </a:txBody>
                  <a:tcPr/>
                </a:tc>
                <a:extLst>
                  <a:ext uri="{0D108BD9-81ED-4DB2-BD59-A6C34878D82A}">
                    <a16:rowId xmlns:a16="http://schemas.microsoft.com/office/drawing/2014/main" val="3075240843"/>
                  </a:ext>
                </a:extLst>
              </a:tr>
              <a:tr h="3410608">
                <a:tc>
                  <a:txBody>
                    <a:bodyPr/>
                    <a:lstStyle/>
                    <a:p>
                      <a:r>
                        <a:rPr lang="en-GB" sz="1600" b="1"/>
                        <a:t>4.</a:t>
                      </a:r>
                      <a:r>
                        <a:rPr lang="en-GB" sz="1600" b="1" baseline="0"/>
                        <a:t> Reading Comprehension.</a:t>
                      </a:r>
                      <a:r>
                        <a:rPr lang="en-GB" sz="1800" b="0" i="0" kern="1200">
                          <a:solidFill>
                            <a:schemeClr val="tx1"/>
                          </a:solidFill>
                          <a:effectLst/>
                          <a:latin typeface="+mn-lt"/>
                          <a:ea typeface="+mn-ea"/>
                          <a:cs typeface="+mn-cs"/>
                        </a:rPr>
                        <a:t> </a:t>
                      </a:r>
                    </a:p>
                    <a:p>
                      <a:r>
                        <a:rPr lang="en-US" sz="1400" b="0" i="1" u="none" strike="noStrike" kern="1200" baseline="0">
                          <a:solidFill>
                            <a:schemeClr val="tx1"/>
                          </a:solidFill>
                          <a:latin typeface="+mn-lt"/>
                          <a:ea typeface="+mn-ea"/>
                          <a:cs typeface="+mn-cs"/>
                        </a:rPr>
                        <a:t>My earliest memories are a confusion of hilly fields and dark, damp stables, and rats that scampered along the beams above my head. But I remember well enough the day of the horse sale. The terror of it stayed with me all my life. </a:t>
                      </a:r>
                      <a:endParaRPr lang="en-GB" sz="1400" b="0" i="1" kern="1200">
                        <a:solidFill>
                          <a:schemeClr val="tx1"/>
                        </a:solidFill>
                        <a:effectLst/>
                        <a:latin typeface="+mn-lt"/>
                        <a:ea typeface="+mn-ea"/>
                        <a:cs typeface="+mn-cs"/>
                      </a:endParaRPr>
                    </a:p>
                    <a:p>
                      <a:endParaRPr lang="en-GB" sz="1800" b="0" i="0" u="none" strike="noStrike" kern="1200" baseline="0">
                        <a:solidFill>
                          <a:schemeClr val="tx1"/>
                        </a:solidFill>
                        <a:latin typeface="+mn-lt"/>
                        <a:ea typeface="+mn-ea"/>
                        <a:cs typeface="+mn-cs"/>
                      </a:endParaRPr>
                    </a:p>
                    <a:p>
                      <a:r>
                        <a:rPr lang="en-US" sz="1800" b="1" i="0" u="none" strike="noStrike" kern="1200" baseline="0">
                          <a:solidFill>
                            <a:schemeClr val="tx1"/>
                          </a:solidFill>
                          <a:latin typeface="+mn-lt"/>
                          <a:ea typeface="+mn-ea"/>
                          <a:cs typeface="+mn-cs"/>
                        </a:rPr>
                        <a:t>How is language used to create an impression of fear </a:t>
                      </a:r>
                      <a:r>
                        <a:rPr lang="en-GB" sz="1600" b="1" baseline="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b="1" i="1" baseline="0"/>
                        <a:t>The worst thing ever about summer are the millions of flies!</a:t>
                      </a:r>
                    </a:p>
                    <a:p>
                      <a:endParaRPr lang="en-GB" sz="1600"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Complete the mini-connections map:</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aseline="0"/>
                        <a:t>DEATH                     WAR</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aseline="0"/>
                        <a:t>SOLDIER                          COMMANDER</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aseline="0"/>
                        <a:t>FAMILY                         LOSS</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aseline="0"/>
                        <a:t>TERROR</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400" b="1" i="1" kern="1200">
                        <a:solidFill>
                          <a:schemeClr val="tx1"/>
                        </a:solidFill>
                        <a:effectLst/>
                        <a:latin typeface="+mn-lt"/>
                        <a:ea typeface="+mn-ea"/>
                        <a:cs typeface="+mn-cs"/>
                      </a:endParaRPr>
                    </a:p>
                  </a:txBody>
                  <a:tcPr/>
                </a:tc>
                <a:extLst>
                  <a:ext uri="{0D108BD9-81ED-4DB2-BD59-A6C34878D82A}">
                    <a16:rowId xmlns:a16="http://schemas.microsoft.com/office/drawing/2014/main" val="765756520"/>
                  </a:ext>
                </a:extLst>
              </a:tr>
            </a:tbl>
          </a:graphicData>
        </a:graphic>
      </p:graphicFrame>
    </p:spTree>
    <p:extLst>
      <p:ext uri="{BB962C8B-B14F-4D97-AF65-F5344CB8AC3E}">
        <p14:creationId xmlns:p14="http://schemas.microsoft.com/office/powerpoint/2010/main" val="27208496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2.7</a:t>
            </a:r>
          </a:p>
        </p:txBody>
      </p:sp>
      <p:graphicFrame>
        <p:nvGraphicFramePr>
          <p:cNvPr id="5" name="Table 4"/>
          <p:cNvGraphicFramePr>
            <a:graphicFrameLocks noGrp="1"/>
          </p:cNvGraphicFramePr>
          <p:nvPr>
            <p:extLst>
              <p:ext uri="{D42A27DB-BD31-4B8C-83A1-F6EECF244321}">
                <p14:modId xmlns:p14="http://schemas.microsoft.com/office/powerpoint/2010/main" val="2457339293"/>
              </p:ext>
            </p:extLst>
          </p:nvPr>
        </p:nvGraphicFramePr>
        <p:xfrm>
          <a:off x="165100" y="605366"/>
          <a:ext cx="11836401" cy="611354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b="1" i="1" err="1"/>
                        <a:t>Humor</a:t>
                      </a:r>
                      <a:endParaRPr lang="en-GB" sz="2400" b="1" i="1"/>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400" b="1" i="1"/>
                    </a:p>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b="1" i="1"/>
                        <a:t>Humour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Add in all of the missing punctuation: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rtl="0" eaLnBrk="1" fontAlgn="auto" latinLnBrk="0" hangingPunct="1">
                        <a:lnSpc>
                          <a:spcPct val="100000"/>
                        </a:lnSpc>
                        <a:spcBef>
                          <a:spcPts val="0"/>
                        </a:spcBef>
                        <a:spcAft>
                          <a:spcPts val="0"/>
                        </a:spcAft>
                        <a:buFontTx/>
                        <a:buNone/>
                      </a:pPr>
                      <a:r>
                        <a:rPr lang="en-GB" sz="1800" i="0">
                          <a:solidFill>
                            <a:srgbClr val="FF0000"/>
                          </a:solidFill>
                        </a:rPr>
                        <a:t>T</a:t>
                      </a:r>
                      <a:r>
                        <a:rPr lang="en-GB" sz="1800" i="0"/>
                        <a:t>he</a:t>
                      </a:r>
                      <a:r>
                        <a:rPr lang="en-GB" sz="1800" i="0" baseline="0"/>
                        <a:t> walls closed in on him</a:t>
                      </a:r>
                      <a:r>
                        <a:rPr lang="en-GB" sz="1800" i="0" baseline="0">
                          <a:solidFill>
                            <a:srgbClr val="FF0000"/>
                          </a:solidFill>
                        </a:rPr>
                        <a:t>;</a:t>
                      </a:r>
                      <a:r>
                        <a:rPr lang="en-GB" sz="1800" i="0" baseline="0"/>
                        <a:t> he knew he </a:t>
                      </a:r>
                      <a:r>
                        <a:rPr lang="en-GB" sz="1800" i="0" baseline="0">
                          <a:solidFill>
                            <a:srgbClr val="FF0000"/>
                          </a:solidFill>
                        </a:rPr>
                        <a:t>wasn't</a:t>
                      </a:r>
                      <a:r>
                        <a:rPr lang="en-GB" sz="1800" i="0" baseline="0"/>
                        <a:t> alone</a:t>
                      </a:r>
                      <a:r>
                        <a:rPr lang="en-GB" sz="1800" i="0" baseline="0">
                          <a:solidFill>
                            <a:srgbClr val="FF0000"/>
                          </a:solidFill>
                        </a:rPr>
                        <a:t>.</a:t>
                      </a:r>
                      <a:r>
                        <a:rPr lang="en-GB" sz="1800" i="0" baseline="0"/>
                        <a:t> </a:t>
                      </a:r>
                      <a:r>
                        <a:rPr lang="en-GB" sz="1800" i="0" baseline="0">
                          <a:solidFill>
                            <a:srgbClr val="FF0000"/>
                          </a:solidFill>
                        </a:rPr>
                        <a:t>H</a:t>
                      </a:r>
                      <a:r>
                        <a:rPr lang="en-GB" sz="1800" i="0" baseline="0"/>
                        <a:t>e could hear other soldiers nearby</a:t>
                      </a:r>
                      <a:r>
                        <a:rPr lang="en-GB" sz="1800" i="0" baseline="0">
                          <a:solidFill>
                            <a:srgbClr val="FF0000"/>
                          </a:solidFill>
                        </a:rPr>
                        <a:t>,</a:t>
                      </a:r>
                      <a:r>
                        <a:rPr lang="en-GB" sz="1800" i="0" baseline="0"/>
                        <a:t> fighting to the death</a:t>
                      </a:r>
                      <a:r>
                        <a:rPr lang="en-GB" sz="1800" i="0" baseline="0">
                          <a:solidFill>
                            <a:srgbClr val="FF0000"/>
                          </a:solidFill>
                        </a:rPr>
                        <a:t>,</a:t>
                      </a:r>
                      <a:r>
                        <a:rPr lang="en-GB" sz="1800" i="0" baseline="0"/>
                        <a:t> but still he felt cut off</a:t>
                      </a:r>
                      <a:r>
                        <a:rPr lang="en-GB" sz="1800" i="0" baseline="0">
                          <a:solidFill>
                            <a:srgbClr val="FF0000"/>
                          </a:solidFill>
                        </a:rPr>
                        <a:t>.</a:t>
                      </a:r>
                      <a:r>
                        <a:rPr lang="en-GB" sz="1800" i="0" baseline="0"/>
                        <a:t> </a:t>
                      </a:r>
                      <a:r>
                        <a:rPr lang="en-GB" sz="1800" i="0" baseline="0">
                          <a:solidFill>
                            <a:srgbClr val="FF0000"/>
                          </a:solidFill>
                        </a:rPr>
                        <a:t>S</a:t>
                      </a:r>
                      <a:r>
                        <a:rPr lang="en-GB" sz="1800" i="0" baseline="0"/>
                        <a:t>till he felt like the trenches had swallowed him whole</a:t>
                      </a:r>
                      <a:r>
                        <a:rPr lang="en-GB" sz="1800" i="0" baseline="0">
                          <a:solidFill>
                            <a:srgbClr val="FF0000"/>
                          </a:solidFill>
                        </a:rPr>
                        <a:t>.</a:t>
                      </a:r>
                      <a:endParaRPr lang="en-GB" sz="1800" i="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Condolence</a:t>
                      </a:r>
                      <a:endParaRPr lang="en-GB" sz="1600" baseline="0"/>
                    </a:p>
                    <a:p>
                      <a:endParaRPr lang="en-GB" sz="1600"/>
                    </a:p>
                    <a:p>
                      <a:r>
                        <a:rPr lang="en-GB" sz="1600"/>
                        <a:t>Type of word </a:t>
                      </a:r>
                      <a:r>
                        <a:rPr lang="en-GB" sz="1600">
                          <a:solidFill>
                            <a:srgbClr val="FF0000"/>
                          </a:solidFill>
                        </a:rPr>
                        <a:t>verb</a:t>
                      </a:r>
                    </a:p>
                    <a:p>
                      <a:endParaRPr lang="en-GB" sz="1600"/>
                    </a:p>
                    <a:p>
                      <a:r>
                        <a:rPr lang="en-GB" sz="1600"/>
                        <a:t>Definition </a:t>
                      </a:r>
                      <a:r>
                        <a:rPr lang="en-GB" sz="1600" baseline="0">
                          <a:solidFill>
                            <a:srgbClr val="FF0000"/>
                          </a:solidFill>
                        </a:rPr>
                        <a:t>to show sympathy for someone, usually if they have lost a loved one or experienced misfortune.</a:t>
                      </a:r>
                    </a:p>
                  </a:txBody>
                  <a:tcPr/>
                </a:tc>
                <a:extLst>
                  <a:ext uri="{0D108BD9-81ED-4DB2-BD59-A6C34878D82A}">
                    <a16:rowId xmlns:a16="http://schemas.microsoft.com/office/drawing/2014/main" val="3075240843"/>
                  </a:ext>
                </a:extLst>
              </a:tr>
              <a:tr h="3410608">
                <a:tc>
                  <a:txBody>
                    <a:bodyPr/>
                    <a:lstStyle/>
                    <a:p>
                      <a:r>
                        <a:rPr lang="en-GB" sz="1600" b="1"/>
                        <a:t>4.</a:t>
                      </a:r>
                      <a:r>
                        <a:rPr lang="en-GB" sz="1600" b="1" baseline="0"/>
                        <a:t> Reading Comprehension.</a:t>
                      </a:r>
                      <a:r>
                        <a:rPr lang="en-GB" sz="1800" b="0" i="0" kern="1200">
                          <a:solidFill>
                            <a:schemeClr val="tx1"/>
                          </a:solidFill>
                          <a:effectLst/>
                          <a:latin typeface="+mn-lt"/>
                          <a:ea typeface="+mn-ea"/>
                          <a:cs typeface="+mn-cs"/>
                        </a:rPr>
                        <a:t> </a:t>
                      </a:r>
                    </a:p>
                    <a:p>
                      <a:r>
                        <a:rPr lang="en-US" sz="1400" b="0" i="1" u="none" strike="noStrike" kern="1200" baseline="0">
                          <a:solidFill>
                            <a:schemeClr val="tx1"/>
                          </a:solidFill>
                          <a:latin typeface="+mn-lt"/>
                          <a:ea typeface="+mn-ea"/>
                          <a:cs typeface="+mn-cs"/>
                        </a:rPr>
                        <a:t>My earliest memories are a confusion of hilly fields and dark, damp stables, and rats that scampered along the beams above my head. But I remember well enough the day of the horse sale. The terror of it stayed with me all my life. </a:t>
                      </a:r>
                      <a:endParaRPr lang="en-GB" sz="1400" b="0" i="1" kern="1200">
                        <a:solidFill>
                          <a:schemeClr val="tx1"/>
                        </a:solidFill>
                        <a:effectLst/>
                        <a:latin typeface="+mn-lt"/>
                        <a:ea typeface="+mn-ea"/>
                        <a:cs typeface="+mn-cs"/>
                      </a:endParaRPr>
                    </a:p>
                    <a:p>
                      <a:endParaRPr lang="en-GB" sz="1800" b="0" i="0" u="none" strike="noStrike" kern="1200" baseline="0">
                        <a:solidFill>
                          <a:schemeClr val="tx1"/>
                        </a:solidFill>
                        <a:latin typeface="+mn-lt"/>
                        <a:ea typeface="+mn-ea"/>
                        <a:cs typeface="+mn-cs"/>
                      </a:endParaRPr>
                    </a:p>
                    <a:p>
                      <a:r>
                        <a:rPr lang="en-US" sz="1800" b="1" i="0" u="none" strike="noStrike" kern="1200" baseline="0">
                          <a:solidFill>
                            <a:schemeClr val="tx1"/>
                          </a:solidFill>
                          <a:latin typeface="+mn-lt"/>
                          <a:ea typeface="+mn-ea"/>
                          <a:cs typeface="+mn-cs"/>
                        </a:rPr>
                        <a:t>How is language used to create an impression of fear </a:t>
                      </a:r>
                      <a:r>
                        <a:rPr lang="en-GB" sz="1600" b="1" baseline="0"/>
                        <a:t>?</a:t>
                      </a:r>
                    </a:p>
                    <a:p>
                      <a:pPr marL="0" marR="0" lvl="0" indent="0" algn="l" rtl="0" eaLnBrk="1" fontAlgn="auto" latinLnBrk="0" hangingPunct="1">
                        <a:lnSpc>
                          <a:spcPct val="100000"/>
                        </a:lnSpc>
                        <a:spcBef>
                          <a:spcPts val="0"/>
                        </a:spcBef>
                        <a:spcAft>
                          <a:spcPts val="0"/>
                        </a:spcAft>
                        <a:buFontTx/>
                        <a:buNone/>
                      </a:pPr>
                      <a:r>
                        <a:rPr lang="en-GB" sz="1600" kern="1200">
                          <a:solidFill>
                            <a:srgbClr val="FF0000"/>
                          </a:solidFill>
                          <a:effectLst/>
                          <a:latin typeface="+mn-lt"/>
                          <a:ea typeface="+mn-ea"/>
                          <a:cs typeface="+mn-cs"/>
                        </a:rPr>
                        <a:t>The writer uses adjectives such as 'dark, damp (…) terror' to create an impression of fear. These words make me imagine what it would be like to be in this scary place and make me feel worried for the speaker.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b="1" i="1" baseline="0"/>
                        <a:t>The worst thing ever about summer are the millions of flies!</a:t>
                      </a:r>
                    </a:p>
                    <a:p>
                      <a:endParaRPr lang="en-GB" sz="1600" baseline="0"/>
                    </a:p>
                    <a:p>
                      <a:r>
                        <a:rPr lang="en-GB" sz="1600" baseline="0"/>
                        <a:t>What is this technique? </a:t>
                      </a:r>
                      <a:r>
                        <a:rPr lang="en-GB" sz="1600" baseline="0">
                          <a:solidFill>
                            <a:srgbClr val="FF0000"/>
                          </a:solidFill>
                        </a:rPr>
                        <a:t>Exaggeration/hyperbole</a:t>
                      </a:r>
                    </a:p>
                    <a:p>
                      <a:pPr lvl="0">
                        <a:buNone/>
                      </a:pPr>
                      <a:endParaRPr lang="en-GB" sz="1600" baseline="0">
                        <a:solidFill>
                          <a:srgbClr val="FF0000"/>
                        </a:solidFill>
                      </a:endParaRPr>
                    </a:p>
                    <a:p>
                      <a:r>
                        <a:rPr lang="en-GB" sz="1600" baseline="0"/>
                        <a:t>Challenge: what is the effect? </a:t>
                      </a:r>
                    </a:p>
                    <a:p>
                      <a:pPr lvl="0">
                        <a:buNone/>
                      </a:pPr>
                      <a:r>
                        <a:rPr lang="en-GB" sz="1600" baseline="0">
                          <a:solidFill>
                            <a:srgbClr val="FF0000"/>
                          </a:solidFill>
                        </a:rPr>
                        <a:t>It makes the summer sound worse than it actually is, by putting emphasis on the flies rather than the warm weather.</a:t>
                      </a:r>
                      <a:endParaRPr lang="en-GB">
                        <a:solidFill>
                          <a:srgbClr val="FF0000"/>
                        </a:solidFill>
                      </a:endParaRPr>
                    </a:p>
                    <a:p>
                      <a:pPr lvl="0">
                        <a:buNone/>
                      </a:pPr>
                      <a:endParaRPr lang="en-GB" sz="1600" baseline="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Complete the mini-connections map:</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aseline="0"/>
                        <a:t>DEATH                     WAR</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aseline="0"/>
                        <a:t>SOLDIER                          COMMANDER</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aseline="0"/>
                        <a:t>FAMILY                         LOSS</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aseline="0"/>
                        <a:t>TERROR</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400" b="1" i="1" kern="1200">
                        <a:solidFill>
                          <a:schemeClr val="tx1"/>
                        </a:solidFill>
                        <a:effectLst/>
                        <a:latin typeface="+mn-lt"/>
                        <a:ea typeface="+mn-ea"/>
                        <a:cs typeface="+mn-cs"/>
                      </a:endParaRPr>
                    </a:p>
                  </a:txBody>
                  <a:tcPr/>
                </a:tc>
                <a:extLst>
                  <a:ext uri="{0D108BD9-81ED-4DB2-BD59-A6C34878D82A}">
                    <a16:rowId xmlns:a16="http://schemas.microsoft.com/office/drawing/2014/main" val="765756520"/>
                  </a:ext>
                </a:extLst>
              </a:tr>
            </a:tbl>
          </a:graphicData>
        </a:graphic>
      </p:graphicFrame>
      <p:sp>
        <p:nvSpPr>
          <p:cNvPr id="2" name="Oval 1">
            <a:extLst>
              <a:ext uri="{FF2B5EF4-FFF2-40B4-BE49-F238E27FC236}">
                <a16:creationId xmlns:a16="http://schemas.microsoft.com/office/drawing/2014/main" id="{C6C12EA2-313C-4D4D-8EF3-91134B4D24E0}"/>
              </a:ext>
            </a:extLst>
          </p:cNvPr>
          <p:cNvSpPr/>
          <p:nvPr/>
        </p:nvSpPr>
        <p:spPr>
          <a:xfrm>
            <a:off x="1138686" y="2010913"/>
            <a:ext cx="2041583" cy="53196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297482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2.8</a:t>
            </a:r>
          </a:p>
        </p:txBody>
      </p:sp>
      <p:graphicFrame>
        <p:nvGraphicFramePr>
          <p:cNvPr id="5" name="Table 4"/>
          <p:cNvGraphicFramePr>
            <a:graphicFrameLocks noGrp="1"/>
          </p:cNvGraphicFramePr>
          <p:nvPr>
            <p:extLst>
              <p:ext uri="{D42A27DB-BD31-4B8C-83A1-F6EECF244321}">
                <p14:modId xmlns:p14="http://schemas.microsoft.com/office/powerpoint/2010/main" val="1709006761"/>
              </p:ext>
            </p:extLst>
          </p:nvPr>
        </p:nvGraphicFramePr>
        <p:xfrm>
          <a:off x="112540" y="575589"/>
          <a:ext cx="11946569" cy="5855372"/>
        </p:xfrm>
        <a:graphic>
          <a:graphicData uri="http://schemas.openxmlformats.org/drawingml/2006/table">
            <a:tbl>
              <a:tblPr firstRow="1" bandRow="1">
                <a:tableStyleId>{5940675A-B579-460E-94D1-54222C63F5DA}</a:tableStyleId>
              </a:tblPr>
              <a:tblGrid>
                <a:gridCol w="4448858">
                  <a:extLst>
                    <a:ext uri="{9D8B030D-6E8A-4147-A177-3AD203B41FA5}">
                      <a16:colId xmlns:a16="http://schemas.microsoft.com/office/drawing/2014/main" val="165332826"/>
                    </a:ext>
                  </a:extLst>
                </a:gridCol>
                <a:gridCol w="3938065">
                  <a:extLst>
                    <a:ext uri="{9D8B030D-6E8A-4147-A177-3AD203B41FA5}">
                      <a16:colId xmlns:a16="http://schemas.microsoft.com/office/drawing/2014/main" val="3332211594"/>
                    </a:ext>
                  </a:extLst>
                </a:gridCol>
                <a:gridCol w="3559646">
                  <a:extLst>
                    <a:ext uri="{9D8B030D-6E8A-4147-A177-3AD203B41FA5}">
                      <a16:colId xmlns:a16="http://schemas.microsoft.com/office/drawing/2014/main" val="374417020"/>
                    </a:ext>
                  </a:extLst>
                </a:gridCol>
              </a:tblGrid>
              <a:tr h="22832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2000" b="1" i="1" err="1"/>
                        <a:t>Similie</a:t>
                      </a:r>
                      <a:endParaRPr lang="en-GB" sz="2000" b="1" i="1"/>
                    </a:p>
                    <a:p>
                      <a:pPr algn="ctr"/>
                      <a:endParaRPr lang="en-GB" sz="2000" b="1" i="1"/>
                    </a:p>
                    <a:p>
                      <a:pPr algn="ctr"/>
                      <a:endParaRPr lang="en-GB" sz="2000" b="1" i="1"/>
                    </a:p>
                    <a:p>
                      <a:pPr algn="ctr"/>
                      <a:r>
                        <a:rPr lang="en-GB" sz="2000" b="1" i="1" dirty="0"/>
                        <a:t>Simile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2. Grammar and punctuation</a:t>
                      </a:r>
                      <a:endParaRPr lang="en-GB"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Circle the compound sentence: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t>Jacob</a:t>
                      </a:r>
                      <a:r>
                        <a:rPr lang="en-GB" sz="1800" baseline="0" dirty="0"/>
                        <a:t> wanted some money but he didn’t want to pay it back.</a:t>
                      </a:r>
                      <a:endParaRPr lang="en-GB" sz="18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aseline="0" dirty="0"/>
                        <a:t>Raul found a pine cone whilst walking to school.</a:t>
                      </a:r>
                      <a:endParaRPr lang="en-GB" sz="1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What</a:t>
                      </a:r>
                      <a:r>
                        <a:rPr lang="en-GB" sz="1600" baseline="0" dirty="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dirty="0"/>
                        <a:t>Bedlam</a:t>
                      </a:r>
                      <a:endParaRPr lang="en-GB" sz="1600" baseline="0" dirty="0"/>
                    </a:p>
                    <a:p>
                      <a:r>
                        <a:rPr lang="en-GB" sz="1600" dirty="0"/>
                        <a:t>Type of word </a:t>
                      </a:r>
                      <a:endParaRPr lang="en-GB" sz="2800" b="1">
                        <a:solidFill>
                          <a:srgbClr val="FF0000"/>
                        </a:solidFill>
                      </a:endParaRPr>
                    </a:p>
                    <a:p>
                      <a:r>
                        <a:rPr lang="en-GB" sz="1600" dirty="0"/>
                        <a:t>Definition</a:t>
                      </a:r>
                      <a:r>
                        <a:rPr lang="en-GB" sz="1600" baseline="0" dirty="0"/>
                        <a:t> </a:t>
                      </a:r>
                    </a:p>
                    <a:p>
                      <a:pPr lvl="0">
                        <a:buNone/>
                      </a:pPr>
                      <a:r>
                        <a:rPr lang="en-GB" sz="1400" b="0" i="0" u="none" strike="noStrike" baseline="0" noProof="0" dirty="0">
                          <a:solidFill>
                            <a:schemeClr val="tx1"/>
                          </a:solidFill>
                          <a:latin typeface="Calibri"/>
                        </a:rPr>
                        <a:t>_______________________________________________________________________________________________________________</a:t>
                      </a:r>
                    </a:p>
                  </a:txBody>
                  <a:tcPr/>
                </a:tc>
                <a:extLst>
                  <a:ext uri="{0D108BD9-81ED-4DB2-BD59-A6C34878D82A}">
                    <a16:rowId xmlns:a16="http://schemas.microsoft.com/office/drawing/2014/main" val="3075240843"/>
                  </a:ext>
                </a:extLst>
              </a:tr>
              <a:tr h="3572147">
                <a:tc>
                  <a:txBody>
                    <a:bodyPr/>
                    <a:lstStyle/>
                    <a:p>
                      <a:r>
                        <a:rPr lang="en-GB" sz="1600" b="1" i="1" dirty="0"/>
                        <a:t>4.</a:t>
                      </a:r>
                      <a:r>
                        <a:rPr lang="en-GB" sz="1600" b="1" i="1" baseline="0" dirty="0"/>
                        <a:t> Reading Comprehension.</a:t>
                      </a:r>
                    </a:p>
                    <a:p>
                      <a:r>
                        <a:rPr lang="en-US" sz="1400" b="0" i="1" u="none" strike="noStrike" kern="1200" baseline="0" dirty="0">
                          <a:solidFill>
                            <a:schemeClr val="tx1"/>
                          </a:solidFill>
                          <a:latin typeface="+mn-lt"/>
                          <a:ea typeface="+mn-ea"/>
                          <a:cs typeface="+mn-cs"/>
                        </a:rPr>
                        <a:t>The bedlam of battle had begun. All around me men cried and fell to the ground, and horses reared and screamed in an agony of fear and pain. The ground erupted on either side of me, every explosion seemed like an earthquake to us. But the squadron galloped on </a:t>
                      </a:r>
                      <a:r>
                        <a:rPr lang="en-GB" sz="1400" b="0" i="1" u="none" strike="noStrike" kern="1200" baseline="0" dirty="0">
                          <a:solidFill>
                            <a:schemeClr val="tx1"/>
                          </a:solidFill>
                          <a:latin typeface="+mn-lt"/>
                          <a:ea typeface="+mn-ea"/>
                          <a:cs typeface="+mn-cs"/>
                        </a:rPr>
                        <a:t>inexorably through it all.</a:t>
                      </a:r>
                      <a:endParaRPr lang="en-GB" sz="1400" b="0" i="1" kern="1200" baseline="0" dirty="0">
                        <a:solidFill>
                          <a:schemeClr val="tx1"/>
                        </a:solidFill>
                        <a:effectLst/>
                        <a:latin typeface="+mn-lt"/>
                        <a:ea typeface="+mn-ea"/>
                        <a:cs typeface="+mn-cs"/>
                      </a:endParaRPr>
                    </a:p>
                    <a:p>
                      <a:pPr lvl="0">
                        <a:buNone/>
                      </a:pPr>
                      <a:endParaRPr lang="en-GB" sz="1400" b="0" i="1" u="none" strike="noStrike" kern="1200" baseline="0" dirty="0">
                        <a:solidFill>
                          <a:schemeClr val="tx1"/>
                        </a:solidFill>
                        <a:latin typeface="+mn-lt"/>
                        <a:ea typeface="+mn-ea"/>
                        <a:cs typeface="+mn-cs"/>
                      </a:endParaRPr>
                    </a:p>
                    <a:p>
                      <a:pPr algn="l"/>
                      <a:r>
                        <a:rPr lang="en-GB" sz="1800" b="0" i="0" kern="1200" baseline="0" dirty="0">
                          <a:solidFill>
                            <a:schemeClr val="tx1"/>
                          </a:solidFill>
                          <a:effectLst/>
                          <a:latin typeface="+mn-lt"/>
                          <a:ea typeface="+mn-ea"/>
                          <a:cs typeface="+mn-cs"/>
                        </a:rPr>
                        <a:t>What does this extract suggest about war?</a:t>
                      </a:r>
                    </a:p>
                    <a:p>
                      <a:pPr lvl="0" algn="l">
                        <a:buNone/>
                      </a:pPr>
                      <a:endParaRPr lang="en-GB" sz="1800" b="0" i="0" kern="1200" baseline="0" dirty="0">
                        <a:solidFill>
                          <a:schemeClr val="tx1"/>
                        </a:solidFill>
                        <a:effectLst/>
                        <a:latin typeface="+mn-lt"/>
                        <a:ea typeface="+mn-ea"/>
                        <a:cs typeface="+mn-cs"/>
                      </a:endParaRPr>
                    </a:p>
                    <a:p>
                      <a:pPr lvl="0" algn="l">
                        <a:buNone/>
                      </a:pPr>
                      <a:r>
                        <a:rPr lang="en-GB" sz="1800" b="0" i="0" u="none" strike="noStrike" kern="1200" baseline="0" noProof="0" dirty="0">
                          <a:solidFill>
                            <a:schemeClr val="tx1"/>
                          </a:solidFill>
                          <a:effectLst/>
                          <a:latin typeface="Calibri"/>
                        </a:rPr>
                        <a:t>_________________________________________________________________________________________________________________________________________________________________________________________</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i="1" dirty="0"/>
                        <a:t>Crash</a:t>
                      </a:r>
                      <a:r>
                        <a:rPr lang="en-GB" sz="1600" b="1" i="1" baseline="0" dirty="0"/>
                        <a:t> went the lightening. Boom went the thunder.</a:t>
                      </a:r>
                      <a:endParaRPr lang="en-GB" sz="1600" b="1" i="1" dirty="0"/>
                    </a:p>
                    <a:p>
                      <a:endParaRPr lang="en-GB" sz="1600" baseline="0"/>
                    </a:p>
                    <a:p>
                      <a:r>
                        <a:rPr lang="en-GB" sz="1600" baseline="0" dirty="0"/>
                        <a:t>What is this technique? </a:t>
                      </a:r>
                      <a:endParaRPr lang="en-GB" sz="2000" b="1" baseline="0">
                        <a:solidFill>
                          <a:srgbClr val="FF0000"/>
                        </a:solidFill>
                      </a:endParaRPr>
                    </a:p>
                    <a:p>
                      <a:pPr lvl="0">
                        <a:buNone/>
                      </a:pPr>
                      <a:r>
                        <a:rPr lang="en-GB" sz="1600" baseline="0" dirty="0"/>
                        <a:t>Challenge: what is the effect? </a:t>
                      </a:r>
                    </a:p>
                    <a:p>
                      <a:pPr lvl="0">
                        <a:buNone/>
                      </a:pPr>
                      <a:endParaRPr lang="en-GB" sz="1600" baseline="0" dirty="0"/>
                    </a:p>
                    <a:p>
                      <a:pPr lvl="0">
                        <a:buNone/>
                      </a:pPr>
                      <a:r>
                        <a:rPr lang="en-GB" sz="1600" b="0" i="0" u="none" strike="noStrike" baseline="0" noProof="0" dirty="0">
                          <a:solidFill>
                            <a:schemeClr val="tx1"/>
                          </a:solidFill>
                          <a:latin typeface="Calibri"/>
                        </a:rPr>
                        <a:t>_________________________________________________________________________________________________________________________________________________________________________________________</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Which of the tasks</a:t>
                      </a:r>
                      <a:r>
                        <a:rPr lang="en-GB" sz="1600" baseline="0" dirty="0"/>
                        <a:t> on this sheet links to your learning this week?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r>
                        <a:rPr lang="en-GB" sz="1600" dirty="0"/>
                        <a:t>Answer:</a:t>
                      </a:r>
                      <a:r>
                        <a:rPr lang="en-GB" sz="1600" baseline="0" dirty="0"/>
                        <a:t> Task  </a:t>
                      </a:r>
                      <a:r>
                        <a:rPr lang="en-GB" sz="1600" dirty="0"/>
                        <a:t>_____</a:t>
                      </a:r>
                    </a:p>
                    <a:p>
                      <a:endParaRPr lang="en-GB" sz="1600"/>
                    </a:p>
                    <a:p>
                      <a:r>
                        <a:rPr lang="en-GB" sz="1600" dirty="0"/>
                        <a:t>Reason:</a:t>
                      </a:r>
                      <a:r>
                        <a:rPr lang="en-GB" sz="1600" baseline="0" dirty="0"/>
                        <a:t> _______________________________ _____________________________________________________________________________________________________________________________________________________________________</a:t>
                      </a:r>
                    </a:p>
                  </a:txBody>
                  <a:tcPr/>
                </a:tc>
                <a:extLst>
                  <a:ext uri="{0D108BD9-81ED-4DB2-BD59-A6C34878D82A}">
                    <a16:rowId xmlns:a16="http://schemas.microsoft.com/office/drawing/2014/main" val="765756520"/>
                  </a:ext>
                </a:extLst>
              </a:tr>
            </a:tbl>
          </a:graphicData>
        </a:graphic>
      </p:graphicFrame>
    </p:spTree>
    <p:extLst>
      <p:ext uri="{BB962C8B-B14F-4D97-AF65-F5344CB8AC3E}">
        <p14:creationId xmlns:p14="http://schemas.microsoft.com/office/powerpoint/2010/main" val="2805979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b="1" dirty="0">
                <a:cs typeface="Calibri"/>
              </a:rPr>
              <a:t>How to complete the homework grids (Tasks 1-3)</a:t>
            </a:r>
          </a:p>
        </p:txBody>
      </p:sp>
      <p:graphicFrame>
        <p:nvGraphicFramePr>
          <p:cNvPr id="5" name="Table 4"/>
          <p:cNvGraphicFramePr>
            <a:graphicFrameLocks noGrp="1"/>
          </p:cNvGraphicFramePr>
          <p:nvPr>
            <p:extLst>
              <p:ext uri="{D42A27DB-BD31-4B8C-83A1-F6EECF244321}">
                <p14:modId xmlns:p14="http://schemas.microsoft.com/office/powerpoint/2010/main" val="395167011"/>
              </p:ext>
            </p:extLst>
          </p:nvPr>
        </p:nvGraphicFramePr>
        <p:xfrm>
          <a:off x="165100" y="605366"/>
          <a:ext cx="11836401" cy="6049434"/>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rtl="0" eaLnBrk="1" fontAlgn="auto" latinLnBrk="0" hangingPunct="1">
                        <a:lnSpc>
                          <a:spcPct val="100000"/>
                        </a:lnSpc>
                        <a:spcBef>
                          <a:spcPts val="0"/>
                        </a:spcBef>
                        <a:spcAft>
                          <a:spcPts val="0"/>
                        </a:spcAft>
                        <a:buFontTx/>
                        <a:buNone/>
                      </a:pPr>
                      <a:endParaRPr lang="en-GB" sz="1600"/>
                    </a:p>
                    <a:p>
                      <a:pPr marL="0" marR="0" lvl="0" indent="0" algn="l">
                        <a:lnSpc>
                          <a:spcPct val="100000"/>
                        </a:lnSpc>
                        <a:spcBef>
                          <a:spcPts val="0"/>
                        </a:spcBef>
                        <a:spcAft>
                          <a:spcPts val="0"/>
                        </a:spcAft>
                        <a:buFontTx/>
                        <a:buNone/>
                      </a:pPr>
                      <a:endParaRPr lang="en-GB" sz="1600"/>
                    </a:p>
                    <a:p>
                      <a:pPr marL="0" marR="0" lvl="0" indent="0" algn="l">
                        <a:lnSpc>
                          <a:spcPct val="100000"/>
                        </a:lnSpc>
                        <a:spcBef>
                          <a:spcPts val="0"/>
                        </a:spcBef>
                        <a:spcAft>
                          <a:spcPts val="0"/>
                        </a:spcAft>
                        <a:buFontTx/>
                        <a:buNone/>
                      </a:pPr>
                      <a:r>
                        <a:rPr lang="en-GB" sz="1600"/>
                        <a:t>Pupils will see two words: one spelled correctly, the other is a common way of misspelling it. They should circle or highlight the </a:t>
                      </a:r>
                      <a:r>
                        <a:rPr lang="en-GB" sz="1600" b="1"/>
                        <a:t>correct</a:t>
                      </a:r>
                      <a:r>
                        <a:rPr lang="en-GB" sz="1600"/>
                        <a:t> spelling. </a:t>
                      </a:r>
                      <a:endParaRPr lang="en-GB"/>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baseline="0"/>
                    </a:p>
                    <a:p>
                      <a:pPr defTabSz="914400">
                        <a:buClrTx/>
                        <a:buSzTx/>
                        <a:tabLst/>
                        <a:defRPr/>
                      </a:pP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rtl="0" eaLnBrk="1" fontAlgn="auto" latinLnBrk="0" hangingPunct="1">
                        <a:lnSpc>
                          <a:spcPct val="100000"/>
                        </a:lnSpc>
                        <a:spcBef>
                          <a:spcPts val="0"/>
                        </a:spcBef>
                        <a:spcAft>
                          <a:spcPts val="0"/>
                        </a:spcAft>
                        <a:buFontTx/>
                        <a:buNone/>
                      </a:pPr>
                      <a:endParaRPr lang="en-GB" sz="1600"/>
                    </a:p>
                    <a:p>
                      <a:pPr marL="0" marR="0" lvl="0" indent="0" algn="l">
                        <a:lnSpc>
                          <a:spcPct val="100000"/>
                        </a:lnSpc>
                        <a:spcBef>
                          <a:spcPts val="0"/>
                        </a:spcBef>
                        <a:spcAft>
                          <a:spcPts val="0"/>
                        </a:spcAft>
                        <a:buFontTx/>
                        <a:buNone/>
                      </a:pPr>
                      <a:endParaRPr lang="en-GB" sz="1600"/>
                    </a:p>
                    <a:p>
                      <a:pPr marL="0" marR="0" lvl="0" indent="0" algn="l">
                        <a:lnSpc>
                          <a:spcPct val="100000"/>
                        </a:lnSpc>
                        <a:spcBef>
                          <a:spcPts val="0"/>
                        </a:spcBef>
                        <a:spcAft>
                          <a:spcPts val="0"/>
                        </a:spcAft>
                        <a:buFontTx/>
                        <a:buNone/>
                      </a:pPr>
                      <a:r>
                        <a:rPr lang="en-GB" sz="1600"/>
                        <a:t>This task will check pupils general knowledge of how to proof-read and correctly structure sentences. They might need to add missing capital letters and punctuation, or create sentences using key words.</a:t>
                      </a:r>
                      <a:endParaRPr lang="en-GB"/>
                    </a:p>
                    <a:p>
                      <a:pPr marL="0" marR="0" lvl="0" indent="0" algn="l">
                        <a:lnSpc>
                          <a:spcPct val="100000"/>
                        </a:lnSpc>
                        <a:spcBef>
                          <a:spcPts val="0"/>
                        </a:spcBef>
                        <a:spcAft>
                          <a:spcPts val="0"/>
                        </a:spcAft>
                        <a:buFontTx/>
                        <a:buNone/>
                      </a:pPr>
                      <a:endParaRPr lang="en-GB" sz="12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rtl="0" eaLnBrk="1" fontAlgn="auto" latinLnBrk="0" hangingPunct="1">
                        <a:lnSpc>
                          <a:spcPct val="100000"/>
                        </a:lnSpc>
                        <a:spcBef>
                          <a:spcPts val="0"/>
                        </a:spcBef>
                        <a:spcAft>
                          <a:spcPts val="0"/>
                        </a:spcAft>
                        <a:buFontTx/>
                        <a:buNone/>
                      </a:pPr>
                      <a:endParaRPr lang="en-GB" sz="1600" baseline="0"/>
                    </a:p>
                    <a:p>
                      <a:pPr marL="0" marR="0" lvl="0" indent="0" algn="l">
                        <a:lnSpc>
                          <a:spcPct val="100000"/>
                        </a:lnSpc>
                        <a:spcBef>
                          <a:spcPts val="0"/>
                        </a:spcBef>
                        <a:spcAft>
                          <a:spcPts val="0"/>
                        </a:spcAft>
                        <a:buFontTx/>
                        <a:buNone/>
                      </a:pPr>
                      <a:endParaRPr lang="en-GB" sz="1600" baseline="0"/>
                    </a:p>
                    <a:p>
                      <a:pPr marL="0" marR="0" lvl="0" indent="0" algn="l">
                        <a:lnSpc>
                          <a:spcPct val="100000"/>
                        </a:lnSpc>
                        <a:spcBef>
                          <a:spcPts val="0"/>
                        </a:spcBef>
                        <a:spcAft>
                          <a:spcPts val="0"/>
                        </a:spcAft>
                        <a:buFontTx/>
                        <a:buNone/>
                      </a:pPr>
                      <a:r>
                        <a:rPr lang="en-GB" sz="1600" baseline="0"/>
                        <a:t>Pupils will be asked to find out the definition of a word. This word will be linked to the topic being studied in English. They can copy a definition from the dictionary or write it in their own words.</a:t>
                      </a:r>
                      <a:endParaRPr lang="en-GB"/>
                    </a:p>
                  </a:txBody>
                  <a:tcPr/>
                </a:tc>
                <a:extLst>
                  <a:ext uri="{0D108BD9-81ED-4DB2-BD59-A6C34878D82A}">
                    <a16:rowId xmlns:a16="http://schemas.microsoft.com/office/drawing/2014/main" val="3075240843"/>
                  </a:ext>
                </a:extLst>
              </a:tr>
              <a:tr h="3410608">
                <a:tc>
                  <a:txBody>
                    <a:bodyPr/>
                    <a:lstStyle/>
                    <a:p>
                      <a:r>
                        <a:rPr lang="en-GB" sz="1600" b="1" i="1" kern="1200">
                          <a:solidFill>
                            <a:schemeClr val="tx1"/>
                          </a:solidFill>
                          <a:effectLst/>
                          <a:latin typeface="+mn-lt"/>
                          <a:ea typeface="+mn-ea"/>
                          <a:cs typeface="+mn-cs"/>
                        </a:rPr>
                        <a:t>Example:</a:t>
                      </a:r>
                    </a:p>
                    <a:p>
                      <a:pPr lvl="0">
                        <a:buNone/>
                      </a:pPr>
                      <a:endParaRPr lang="en-GB" sz="1600" kern="1200">
                        <a:solidFill>
                          <a:schemeClr val="tx1"/>
                        </a:solidFill>
                        <a:effectLst/>
                        <a:latin typeface="+mn-lt"/>
                        <a:ea typeface="+mn-ea"/>
                        <a:cs typeface="+mn-cs"/>
                      </a:endParaRPr>
                    </a:p>
                    <a:p>
                      <a:pPr lvl="0">
                        <a:buNone/>
                      </a:pPr>
                      <a:endParaRPr lang="en-GB" sz="1600" kern="1200">
                        <a:solidFill>
                          <a:schemeClr val="tx1"/>
                        </a:solidFill>
                        <a:effectLst/>
                        <a:latin typeface="+mn-lt"/>
                        <a:ea typeface="+mn-ea"/>
                        <a:cs typeface="+mn-cs"/>
                      </a:endParaRPr>
                    </a:p>
                    <a:p>
                      <a:pPr lvl="0" algn="ctr">
                        <a:buNone/>
                      </a:pPr>
                      <a:r>
                        <a:rPr lang="en-GB" sz="2000" kern="1200">
                          <a:solidFill>
                            <a:schemeClr val="tx1"/>
                          </a:solidFill>
                          <a:effectLst/>
                          <a:latin typeface="+mn-lt"/>
                          <a:ea typeface="+mn-ea"/>
                          <a:cs typeface="+mn-cs"/>
                        </a:rPr>
                        <a:t>School</a:t>
                      </a:r>
                    </a:p>
                    <a:p>
                      <a:pPr lvl="0" algn="ctr">
                        <a:buNone/>
                      </a:pPr>
                      <a:endParaRPr lang="en-GB" sz="2000" kern="1200">
                        <a:solidFill>
                          <a:schemeClr val="tx1"/>
                        </a:solidFill>
                        <a:effectLst/>
                        <a:latin typeface="+mn-lt"/>
                        <a:ea typeface="+mn-ea"/>
                        <a:cs typeface="+mn-cs"/>
                      </a:endParaRPr>
                    </a:p>
                    <a:p>
                      <a:pPr lvl="0" algn="ctr">
                        <a:buNone/>
                      </a:pPr>
                      <a:endParaRPr lang="en-GB" sz="2000" kern="1200">
                        <a:solidFill>
                          <a:schemeClr val="tx1"/>
                        </a:solidFill>
                        <a:effectLst/>
                        <a:latin typeface="+mn-lt"/>
                        <a:ea typeface="+mn-ea"/>
                        <a:cs typeface="+mn-cs"/>
                      </a:endParaRPr>
                    </a:p>
                    <a:p>
                      <a:pPr lvl="0" algn="ctr">
                        <a:buNone/>
                      </a:pPr>
                      <a:r>
                        <a:rPr lang="en-GB" sz="2000" kern="1200">
                          <a:solidFill>
                            <a:schemeClr val="tx1"/>
                          </a:solidFill>
                          <a:effectLst/>
                          <a:latin typeface="+mn-lt"/>
                          <a:ea typeface="+mn-ea"/>
                          <a:cs typeface="+mn-cs"/>
                        </a:rPr>
                        <a:t>Skool</a:t>
                      </a:r>
                    </a:p>
                  </a:txBody>
                  <a:tcPr/>
                </a:tc>
                <a:tc>
                  <a:txBody>
                    <a:bodyPr/>
                    <a:lstStyle/>
                    <a:p>
                      <a:pPr marL="0" marR="0" lvl="0" indent="0" algn="l">
                        <a:lnSpc>
                          <a:spcPct val="100000"/>
                        </a:lnSpc>
                        <a:spcBef>
                          <a:spcPts val="0"/>
                        </a:spcBef>
                        <a:spcAft>
                          <a:spcPts val="0"/>
                        </a:spcAft>
                        <a:buNone/>
                      </a:pPr>
                      <a:r>
                        <a:rPr lang="en-GB" sz="1600" b="1" i="1" u="none" strike="noStrike" baseline="0" noProof="0">
                          <a:latin typeface="Calibri"/>
                        </a:rPr>
                        <a:t>Key terms:</a:t>
                      </a:r>
                      <a:endParaRPr lang="en-US" sz="1600" b="1" i="1" u="none" strike="noStrike" baseline="0" noProof="0">
                        <a:latin typeface="Calibri"/>
                      </a:endParaRPr>
                    </a:p>
                    <a:p>
                      <a:pPr marL="0" marR="0" lvl="0" indent="0" algn="l">
                        <a:lnSpc>
                          <a:spcPct val="100000"/>
                        </a:lnSpc>
                        <a:spcBef>
                          <a:spcPts val="0"/>
                        </a:spcBef>
                        <a:spcAft>
                          <a:spcPts val="0"/>
                        </a:spcAft>
                        <a:buNone/>
                      </a:pPr>
                      <a:endParaRPr lang="en-GB" sz="1400" b="0" i="0" u="none" strike="noStrike" baseline="0" noProof="0">
                        <a:latin typeface="Calibri"/>
                      </a:endParaRPr>
                    </a:p>
                    <a:p>
                      <a:pPr marL="0" marR="0" lvl="0" indent="0" algn="l">
                        <a:lnSpc>
                          <a:spcPct val="100000"/>
                        </a:lnSpc>
                        <a:spcBef>
                          <a:spcPts val="0"/>
                        </a:spcBef>
                        <a:spcAft>
                          <a:spcPts val="0"/>
                        </a:spcAft>
                        <a:buNone/>
                      </a:pPr>
                      <a:r>
                        <a:rPr lang="en-GB" sz="1400" b="0" i="0" u="none" strike="noStrike" baseline="0" noProof="0">
                          <a:latin typeface="Calibri"/>
                        </a:rPr>
                        <a:t>A complex sentence has a </a:t>
                      </a:r>
                      <a:r>
                        <a:rPr lang="en-GB" sz="1400" b="0" i="0" u="none" strike="noStrike" baseline="0" noProof="0">
                          <a:solidFill>
                            <a:srgbClr val="FF0000"/>
                          </a:solidFill>
                          <a:latin typeface="Calibri"/>
                        </a:rPr>
                        <a:t>major</a:t>
                      </a:r>
                      <a:r>
                        <a:rPr lang="en-GB" sz="1400" b="0" i="0" u="none" strike="noStrike" baseline="0" noProof="0">
                          <a:latin typeface="Calibri"/>
                        </a:rPr>
                        <a:t> and </a:t>
                      </a:r>
                      <a:r>
                        <a:rPr lang="en-GB" sz="1400" b="0" i="0" u="none" strike="noStrike" baseline="0" noProof="0">
                          <a:solidFill>
                            <a:srgbClr val="00B0F0"/>
                          </a:solidFill>
                          <a:latin typeface="Calibri"/>
                        </a:rPr>
                        <a:t>minor</a:t>
                      </a:r>
                      <a:r>
                        <a:rPr lang="en-GB" sz="1400" b="0" i="0" u="none" strike="noStrike" baseline="0" noProof="0">
                          <a:latin typeface="Calibri"/>
                        </a:rPr>
                        <a:t> clause or part. The </a:t>
                      </a:r>
                      <a:r>
                        <a:rPr lang="en-GB" sz="1400" b="0" i="0" u="none" strike="noStrike" baseline="0" noProof="0">
                          <a:solidFill>
                            <a:srgbClr val="00B0F0"/>
                          </a:solidFill>
                          <a:latin typeface="Calibri"/>
                        </a:rPr>
                        <a:t>minor </a:t>
                      </a:r>
                      <a:r>
                        <a:rPr lang="en-GB" sz="1400" b="0" i="0" u="none" strike="noStrike" baseline="0" noProof="0">
                          <a:latin typeface="Calibri"/>
                        </a:rPr>
                        <a:t>clause won't make sense without the </a:t>
                      </a:r>
                      <a:r>
                        <a:rPr lang="en-GB" sz="1400" b="0" i="0" u="none" strike="noStrike" baseline="0" noProof="0">
                          <a:solidFill>
                            <a:srgbClr val="FF0000"/>
                          </a:solidFill>
                          <a:latin typeface="Calibri"/>
                        </a:rPr>
                        <a:t>major</a:t>
                      </a:r>
                      <a:r>
                        <a:rPr lang="en-GB" sz="1400" b="0" i="0" u="none" strike="noStrike" baseline="0" noProof="0">
                          <a:latin typeface="Calibri"/>
                        </a:rPr>
                        <a:t> clause.</a:t>
                      </a:r>
                      <a:endParaRPr lang="en-US" sz="1400" b="0" i="0" u="none" strike="noStrike" baseline="0" noProof="0">
                        <a:latin typeface="Calibri"/>
                      </a:endParaRPr>
                    </a:p>
                    <a:p>
                      <a:pPr marL="0" marR="0" lvl="0" indent="0" algn="l">
                        <a:lnSpc>
                          <a:spcPct val="100000"/>
                        </a:lnSpc>
                        <a:spcBef>
                          <a:spcPts val="0"/>
                        </a:spcBef>
                        <a:spcAft>
                          <a:spcPts val="0"/>
                        </a:spcAft>
                        <a:buNone/>
                      </a:pPr>
                      <a:endParaRPr lang="en-GB" sz="1400" b="0" i="0" u="none" strike="noStrike" baseline="0" noProof="0">
                        <a:latin typeface="Calibri"/>
                      </a:endParaRPr>
                    </a:p>
                    <a:p>
                      <a:pPr marL="0" marR="0" lvl="0" indent="0" algn="l">
                        <a:lnSpc>
                          <a:spcPct val="100000"/>
                        </a:lnSpc>
                        <a:spcBef>
                          <a:spcPts val="0"/>
                        </a:spcBef>
                        <a:spcAft>
                          <a:spcPts val="0"/>
                        </a:spcAft>
                        <a:buNone/>
                      </a:pPr>
                      <a:r>
                        <a:rPr lang="en-GB" sz="1400" b="0" i="0" u="none" strike="noStrike" baseline="0" noProof="0">
                          <a:solidFill>
                            <a:srgbClr val="00B0F0"/>
                          </a:solidFill>
                          <a:latin typeface="Calibri"/>
                        </a:rPr>
                        <a:t>Although it was raining,</a:t>
                      </a:r>
                      <a:r>
                        <a:rPr lang="en-GB" sz="1400" b="0" i="0" u="none" strike="noStrike" baseline="0" noProof="0">
                          <a:latin typeface="Calibri"/>
                        </a:rPr>
                        <a:t> </a:t>
                      </a:r>
                      <a:r>
                        <a:rPr lang="en-GB" sz="1400" b="0" i="0" u="none" strike="noStrike" baseline="0" noProof="0">
                          <a:solidFill>
                            <a:srgbClr val="FF0000"/>
                          </a:solidFill>
                          <a:latin typeface="Calibri"/>
                        </a:rPr>
                        <a:t>Laura didn't put her hood up.</a:t>
                      </a:r>
                    </a:p>
                    <a:p>
                      <a:pPr marL="0" marR="0" lvl="0" indent="0" algn="l">
                        <a:lnSpc>
                          <a:spcPct val="100000"/>
                        </a:lnSpc>
                        <a:spcBef>
                          <a:spcPts val="0"/>
                        </a:spcBef>
                        <a:spcAft>
                          <a:spcPts val="0"/>
                        </a:spcAft>
                        <a:buNone/>
                      </a:pPr>
                      <a:endParaRPr lang="en-GB" sz="1400" b="0" i="0" u="none" strike="noStrike" baseline="0" noProof="0">
                        <a:latin typeface="Calibri"/>
                      </a:endParaRPr>
                    </a:p>
                    <a:p>
                      <a:pPr marL="0" marR="0" lvl="0" indent="0" algn="l">
                        <a:lnSpc>
                          <a:spcPct val="100000"/>
                        </a:lnSpc>
                        <a:spcBef>
                          <a:spcPts val="0"/>
                        </a:spcBef>
                        <a:spcAft>
                          <a:spcPts val="0"/>
                        </a:spcAft>
                        <a:buNone/>
                      </a:pPr>
                      <a:r>
                        <a:rPr lang="en-GB" sz="1400" b="0" i="0" u="none" strike="noStrike" baseline="0" noProof="0">
                          <a:latin typeface="Calibri"/>
                        </a:rPr>
                        <a:t>A compound sentence is when </a:t>
                      </a:r>
                      <a:r>
                        <a:rPr lang="en-GB" sz="1400" b="0" i="0" u="none" strike="noStrike" baseline="0" noProof="0">
                          <a:solidFill>
                            <a:srgbClr val="00B050"/>
                          </a:solidFill>
                          <a:latin typeface="Calibri"/>
                        </a:rPr>
                        <a:t>two clauses</a:t>
                      </a:r>
                      <a:r>
                        <a:rPr lang="en-GB" sz="1400" b="0" i="0" u="none" strike="noStrike" baseline="0" noProof="0">
                          <a:latin typeface="Calibri"/>
                        </a:rPr>
                        <a:t> are joined by a </a:t>
                      </a:r>
                      <a:r>
                        <a:rPr lang="en-GB" sz="1400" b="0" i="0" u="none" strike="noStrike" baseline="0" noProof="0">
                          <a:solidFill>
                            <a:srgbClr val="7030A0"/>
                          </a:solidFill>
                          <a:latin typeface="Calibri"/>
                        </a:rPr>
                        <a:t>connective</a:t>
                      </a:r>
                      <a:r>
                        <a:rPr lang="en-GB" sz="1400" b="0" i="0" u="none" strike="noStrike" baseline="0" noProof="0">
                          <a:latin typeface="Calibri"/>
                        </a:rPr>
                        <a:t>. These do make sense on their own.</a:t>
                      </a:r>
                    </a:p>
                    <a:p>
                      <a:pPr marL="0" marR="0" lvl="0" indent="0" algn="l">
                        <a:lnSpc>
                          <a:spcPct val="100000"/>
                        </a:lnSpc>
                        <a:spcBef>
                          <a:spcPts val="0"/>
                        </a:spcBef>
                        <a:spcAft>
                          <a:spcPts val="0"/>
                        </a:spcAft>
                        <a:buNone/>
                      </a:pPr>
                      <a:endParaRPr lang="en-GB" sz="1400" b="0" i="0" u="none" strike="noStrike" baseline="0" noProof="0">
                        <a:latin typeface="Calibri"/>
                      </a:endParaRPr>
                    </a:p>
                    <a:p>
                      <a:pPr marL="0" marR="0" lvl="0" indent="0" algn="l">
                        <a:lnSpc>
                          <a:spcPct val="100000"/>
                        </a:lnSpc>
                        <a:spcBef>
                          <a:spcPts val="0"/>
                        </a:spcBef>
                        <a:spcAft>
                          <a:spcPts val="0"/>
                        </a:spcAft>
                        <a:buNone/>
                      </a:pPr>
                      <a:r>
                        <a:rPr lang="en-GB" sz="1400" b="0" i="0" u="none" strike="noStrike" baseline="0" noProof="0">
                          <a:solidFill>
                            <a:srgbClr val="00B050"/>
                          </a:solidFill>
                          <a:latin typeface="Calibri"/>
                        </a:rPr>
                        <a:t>Laura brought her umbrella</a:t>
                      </a:r>
                      <a:r>
                        <a:rPr lang="en-GB" sz="1400" b="0" i="0" u="none" strike="noStrike" baseline="0" noProof="0">
                          <a:latin typeface="Calibri"/>
                        </a:rPr>
                        <a:t> </a:t>
                      </a:r>
                      <a:r>
                        <a:rPr lang="en-GB" sz="1400" b="0" i="0" u="none" strike="noStrike" baseline="0" noProof="0">
                          <a:solidFill>
                            <a:srgbClr val="7030A0"/>
                          </a:solidFill>
                          <a:latin typeface="Calibri"/>
                        </a:rPr>
                        <a:t>so</a:t>
                      </a:r>
                      <a:r>
                        <a:rPr lang="en-GB" sz="1400" b="0" i="0" u="none" strike="noStrike" baseline="0" noProof="0">
                          <a:latin typeface="Calibri"/>
                        </a:rPr>
                        <a:t> </a:t>
                      </a:r>
                      <a:r>
                        <a:rPr lang="en-GB" sz="1400" b="0" i="0" u="none" strike="noStrike" baseline="0" noProof="0">
                          <a:solidFill>
                            <a:srgbClr val="00B050"/>
                          </a:solidFill>
                          <a:latin typeface="Calibri"/>
                        </a:rPr>
                        <a:t>she didn't need to wear her hood.</a:t>
                      </a:r>
                      <a:endParaRPr lang="en-GB" sz="1400">
                        <a:solidFill>
                          <a:srgbClr val="00B050"/>
                        </a:solidFill>
                      </a:endParaRPr>
                    </a:p>
                  </a:txBody>
                  <a:tcPr/>
                </a:tc>
                <a:tc>
                  <a:txBody>
                    <a:bodyPr/>
                    <a:lstStyle/>
                    <a:p>
                      <a:pPr defTabSz="914400">
                        <a:buClrTx/>
                        <a:buSzTx/>
                        <a:tabLst/>
                        <a:defRPr/>
                      </a:pPr>
                      <a:r>
                        <a:rPr lang="en-GB" sz="1600" b="1" i="1"/>
                        <a:t>Example:</a:t>
                      </a:r>
                    </a:p>
                    <a:p>
                      <a:pPr lvl="0">
                        <a:buNone/>
                      </a:pPr>
                      <a:endParaRPr lang="en-GB" sz="1600" b="1" i="1"/>
                    </a:p>
                    <a:p>
                      <a:pPr lvl="0">
                        <a:buNone/>
                      </a:pPr>
                      <a:r>
                        <a:rPr lang="en-GB" sz="1600" b="0" i="0"/>
                        <a:t>As you can see from the example below, pupils must state the word type as well as the </a:t>
                      </a:r>
                      <a:r>
                        <a:rPr lang="en-GB" sz="1600" b="0" i="0" err="1"/>
                        <a:t>defintion</a:t>
                      </a:r>
                      <a:r>
                        <a:rPr lang="en-GB" sz="1600" b="0" i="0"/>
                        <a:t>:</a:t>
                      </a:r>
                      <a:endParaRPr lang="en-GB" sz="1600" b="1" i="1"/>
                    </a:p>
                    <a:p>
                      <a:pPr lvl="0">
                        <a:buNone/>
                      </a:pPr>
                      <a:endParaRPr lang="en-GB" sz="1600" b="1" i="1"/>
                    </a:p>
                    <a:p>
                      <a:pPr lvl="0">
                        <a:buNone/>
                      </a:pPr>
                      <a:r>
                        <a:rPr lang="en-GB" sz="1600" b="1" i="1"/>
                        <a:t>Education </a:t>
                      </a:r>
                      <a:r>
                        <a:rPr lang="en-GB" sz="1600" b="0" i="0" u="sng">
                          <a:solidFill>
                            <a:schemeClr val="accent2"/>
                          </a:solidFill>
                        </a:rPr>
                        <a:t>noun</a:t>
                      </a:r>
                    </a:p>
                    <a:p>
                      <a:pPr lvl="0">
                        <a:buNone/>
                      </a:pPr>
                      <a:endParaRPr lang="en-GB" sz="1600" b="0" i="0" u="sng"/>
                    </a:p>
                    <a:p>
                      <a:pPr lvl="0">
                        <a:buNone/>
                      </a:pPr>
                      <a:r>
                        <a:rPr lang="en-GB" sz="1600" b="0" i="0" u="sng">
                          <a:solidFill>
                            <a:schemeClr val="accent2"/>
                          </a:solidFill>
                        </a:rPr>
                        <a:t>This means </a:t>
                      </a:r>
                      <a:r>
                        <a:rPr lang="en-GB" sz="1600" b="0" i="0" u="sng" strike="noStrike" noProof="0">
                          <a:solidFill>
                            <a:schemeClr val="accent2"/>
                          </a:solidFill>
                          <a:latin typeface="Calibri"/>
                        </a:rPr>
                        <a:t>the process of receiving or giving systematic instruction, especially at a school or university, in order to learn.</a:t>
                      </a:r>
                      <a:endParaRPr lang="en-GB" sz="1600" b="0" i="0" u="sng">
                        <a:solidFill>
                          <a:schemeClr val="accent2"/>
                        </a:solidFill>
                      </a:endParaRPr>
                    </a:p>
                  </a:txBody>
                  <a:tcPr/>
                </a:tc>
                <a:extLst>
                  <a:ext uri="{0D108BD9-81ED-4DB2-BD59-A6C34878D82A}">
                    <a16:rowId xmlns:a16="http://schemas.microsoft.com/office/drawing/2014/main" val="765756520"/>
                  </a:ext>
                </a:extLst>
              </a:tr>
            </a:tbl>
          </a:graphicData>
        </a:graphic>
      </p:graphicFrame>
      <p:sp>
        <p:nvSpPr>
          <p:cNvPr id="2" name="Oval 1">
            <a:extLst>
              <a:ext uri="{FF2B5EF4-FFF2-40B4-BE49-F238E27FC236}">
                <a16:creationId xmlns:a16="http://schemas.microsoft.com/office/drawing/2014/main" id="{794BE5E3-ECFF-4D0A-A26E-BC949AF28A41}"/>
              </a:ext>
            </a:extLst>
          </p:cNvPr>
          <p:cNvSpPr/>
          <p:nvPr/>
        </p:nvSpPr>
        <p:spPr>
          <a:xfrm>
            <a:off x="4410500" y="3743242"/>
            <a:ext cx="1440740" cy="545911"/>
          </a:xfrm>
          <a:prstGeom prst="ellipse">
            <a:avLst/>
          </a:prstGeom>
          <a:no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3" name="Arrow: Down 2">
            <a:extLst>
              <a:ext uri="{FF2B5EF4-FFF2-40B4-BE49-F238E27FC236}">
                <a16:creationId xmlns:a16="http://schemas.microsoft.com/office/drawing/2014/main" id="{CD385F62-90F3-4319-9972-833D781B66A3}"/>
              </a:ext>
            </a:extLst>
          </p:cNvPr>
          <p:cNvSpPr/>
          <p:nvPr/>
        </p:nvSpPr>
        <p:spPr>
          <a:xfrm>
            <a:off x="3567684" y="2954173"/>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Down 5">
            <a:extLst>
              <a:ext uri="{FF2B5EF4-FFF2-40B4-BE49-F238E27FC236}">
                <a16:creationId xmlns:a16="http://schemas.microsoft.com/office/drawing/2014/main" id="{811B12EC-77D3-429A-8B4C-02E14F68FDB3}"/>
              </a:ext>
            </a:extLst>
          </p:cNvPr>
          <p:cNvSpPr/>
          <p:nvPr/>
        </p:nvSpPr>
        <p:spPr>
          <a:xfrm>
            <a:off x="7492702" y="2954172"/>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row: Down 6">
            <a:extLst>
              <a:ext uri="{FF2B5EF4-FFF2-40B4-BE49-F238E27FC236}">
                <a16:creationId xmlns:a16="http://schemas.microsoft.com/office/drawing/2014/main" id="{47EFA480-B481-484C-B3BA-F560FC034C71}"/>
              </a:ext>
            </a:extLst>
          </p:cNvPr>
          <p:cNvSpPr/>
          <p:nvPr/>
        </p:nvSpPr>
        <p:spPr>
          <a:xfrm>
            <a:off x="11518363" y="2954173"/>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742589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2.8</a:t>
            </a:r>
          </a:p>
        </p:txBody>
      </p:sp>
      <p:graphicFrame>
        <p:nvGraphicFramePr>
          <p:cNvPr id="5" name="Table 4"/>
          <p:cNvGraphicFramePr>
            <a:graphicFrameLocks noGrp="1"/>
          </p:cNvGraphicFramePr>
          <p:nvPr/>
        </p:nvGraphicFramePr>
        <p:xfrm>
          <a:off x="26275" y="604344"/>
          <a:ext cx="11968057" cy="6289948"/>
        </p:xfrm>
        <a:graphic>
          <a:graphicData uri="http://schemas.openxmlformats.org/drawingml/2006/table">
            <a:tbl>
              <a:tblPr firstRow="1" bandRow="1">
                <a:tableStyleId>{5940675A-B579-460E-94D1-54222C63F5DA}</a:tableStyleId>
              </a:tblPr>
              <a:tblGrid>
                <a:gridCol w="4483372">
                  <a:extLst>
                    <a:ext uri="{9D8B030D-6E8A-4147-A177-3AD203B41FA5}">
                      <a16:colId xmlns:a16="http://schemas.microsoft.com/office/drawing/2014/main" val="165332826"/>
                    </a:ext>
                  </a:extLst>
                </a:gridCol>
                <a:gridCol w="3968615">
                  <a:extLst>
                    <a:ext uri="{9D8B030D-6E8A-4147-A177-3AD203B41FA5}">
                      <a16:colId xmlns:a16="http://schemas.microsoft.com/office/drawing/2014/main" val="3332211594"/>
                    </a:ext>
                  </a:extLst>
                </a:gridCol>
                <a:gridCol w="3516070">
                  <a:extLst>
                    <a:ext uri="{9D8B030D-6E8A-4147-A177-3AD203B41FA5}">
                      <a16:colId xmlns:a16="http://schemas.microsoft.com/office/drawing/2014/main" val="374417020"/>
                    </a:ext>
                  </a:extLst>
                </a:gridCol>
              </a:tblGrid>
              <a:tr h="24470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2000" b="1" i="1" err="1"/>
                        <a:t>Similie</a:t>
                      </a:r>
                      <a:endParaRPr lang="en-GB" sz="2000" b="1" i="1"/>
                    </a:p>
                    <a:p>
                      <a:pPr algn="ctr"/>
                      <a:endParaRPr lang="en-GB" sz="2000" b="1" i="1"/>
                    </a:p>
                    <a:p>
                      <a:pPr algn="ctr"/>
                      <a:endParaRPr lang="en-GB" sz="2000" b="1" i="1"/>
                    </a:p>
                    <a:p>
                      <a:pPr algn="ctr"/>
                      <a:r>
                        <a:rPr lang="en-GB" sz="2000" b="1" i="1"/>
                        <a:t>Simile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Circle the compound sentence: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a:t>Jacob</a:t>
                      </a:r>
                      <a:r>
                        <a:rPr lang="en-GB" sz="1800" baseline="0"/>
                        <a:t> wanted some money but he didn’t want to pay it back.</a:t>
                      </a:r>
                      <a:endParaRPr lang="en-GB" sz="180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aseline="0"/>
                        <a:t>Raul found a pine cone whilst walking to school.</a:t>
                      </a:r>
                      <a:endParaRPr lang="en-GB" sz="18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a:t>Bedlam</a:t>
                      </a:r>
                      <a:endParaRPr lang="en-GB" sz="1600" baseline="0"/>
                    </a:p>
                    <a:p>
                      <a:r>
                        <a:rPr lang="en-GB" sz="1600"/>
                        <a:t>Type of word </a:t>
                      </a:r>
                      <a:r>
                        <a:rPr lang="en-GB" sz="2800" b="1">
                          <a:solidFill>
                            <a:srgbClr val="FF0000"/>
                          </a:solidFill>
                        </a:rPr>
                        <a:t>Noun</a:t>
                      </a:r>
                    </a:p>
                    <a:p>
                      <a:r>
                        <a:rPr lang="en-GB" sz="1600"/>
                        <a:t>Definition</a:t>
                      </a:r>
                      <a:r>
                        <a:rPr lang="en-GB" sz="1600" baseline="0"/>
                        <a:t> </a:t>
                      </a:r>
                    </a:p>
                    <a:p>
                      <a:pPr lvl="0">
                        <a:buNone/>
                      </a:pPr>
                      <a:r>
                        <a:rPr lang="en-GB" sz="2000" b="1" baseline="0">
                          <a:solidFill>
                            <a:srgbClr val="FF0000"/>
                          </a:solidFill>
                        </a:rPr>
                        <a:t>A scene of uproar and confusion. A time of chaos.</a:t>
                      </a:r>
                      <a:endParaRPr lang="en-GB"/>
                    </a:p>
                  </a:txBody>
                  <a:tcPr/>
                </a:tc>
                <a:extLst>
                  <a:ext uri="{0D108BD9-81ED-4DB2-BD59-A6C34878D82A}">
                    <a16:rowId xmlns:a16="http://schemas.microsoft.com/office/drawing/2014/main" val="3075240843"/>
                  </a:ext>
                </a:extLst>
              </a:tr>
              <a:tr h="3842894">
                <a:tc>
                  <a:txBody>
                    <a:bodyPr/>
                    <a:lstStyle/>
                    <a:p>
                      <a:r>
                        <a:rPr lang="en-GB" sz="1600" b="1" i="1"/>
                        <a:t>4.</a:t>
                      </a:r>
                      <a:r>
                        <a:rPr lang="en-GB" sz="1600" b="1" i="1" baseline="0"/>
                        <a:t> Reading Comprehension.</a:t>
                      </a:r>
                    </a:p>
                    <a:p>
                      <a:r>
                        <a:rPr lang="en-US" sz="1400" b="0" i="1" u="none" strike="noStrike" kern="1200" baseline="0">
                          <a:solidFill>
                            <a:schemeClr val="tx1"/>
                          </a:solidFill>
                          <a:latin typeface="+mn-lt"/>
                          <a:ea typeface="+mn-ea"/>
                          <a:cs typeface="+mn-cs"/>
                        </a:rPr>
                        <a:t>The bedlam of battle had begun. All around me men cried and fell to the ground, and horses reared and screamed in an agony of fear and pain. The ground erupted on either side of me, every explosion seemed like an earthquake to us. But the squadron galloped on </a:t>
                      </a:r>
                      <a:r>
                        <a:rPr lang="en-GB" sz="1400" b="0" i="1" u="none" strike="noStrike" kern="1200" baseline="0">
                          <a:solidFill>
                            <a:schemeClr val="tx1"/>
                          </a:solidFill>
                          <a:latin typeface="+mn-lt"/>
                          <a:ea typeface="+mn-ea"/>
                          <a:cs typeface="+mn-cs"/>
                        </a:rPr>
                        <a:t>inexorably through it all.</a:t>
                      </a:r>
                      <a:endParaRPr lang="en-GB" sz="1400" b="0" i="1" kern="1200" baseline="0">
                        <a:solidFill>
                          <a:schemeClr val="tx1"/>
                        </a:solidFill>
                        <a:effectLst/>
                        <a:latin typeface="+mn-lt"/>
                        <a:ea typeface="+mn-ea"/>
                        <a:cs typeface="+mn-cs"/>
                      </a:endParaRPr>
                    </a:p>
                    <a:p>
                      <a:pPr algn="l"/>
                      <a:r>
                        <a:rPr lang="en-GB" sz="1800" b="0" i="0" kern="1200" baseline="0">
                          <a:solidFill>
                            <a:schemeClr val="tx1"/>
                          </a:solidFill>
                          <a:effectLst/>
                          <a:latin typeface="+mn-lt"/>
                          <a:ea typeface="+mn-ea"/>
                          <a:cs typeface="+mn-cs"/>
                        </a:rPr>
                        <a:t>What does this extract suggest about war?</a:t>
                      </a:r>
                      <a:endParaRPr lang="en-GB" sz="1600" b="1" i="0" baseline="0"/>
                    </a:p>
                    <a:p>
                      <a:pPr marL="0" marR="0" lvl="0" indent="0" algn="l" rtl="0" eaLnBrk="1" fontAlgn="auto" latinLnBrk="0" hangingPunct="1">
                        <a:lnSpc>
                          <a:spcPct val="100000"/>
                        </a:lnSpc>
                        <a:spcBef>
                          <a:spcPts val="0"/>
                        </a:spcBef>
                        <a:spcAft>
                          <a:spcPts val="0"/>
                        </a:spcAft>
                        <a:buFontTx/>
                        <a:buNone/>
                      </a:pPr>
                      <a:r>
                        <a:rPr lang="en-GB" sz="1800" b="1" i="0" baseline="0">
                          <a:solidFill>
                            <a:srgbClr val="FF0000"/>
                          </a:solidFill>
                        </a:rPr>
                        <a:t>The war was manic.</a:t>
                      </a:r>
                    </a:p>
                    <a:p>
                      <a:pPr marL="0" marR="0" lvl="0" indent="0" algn="l">
                        <a:lnSpc>
                          <a:spcPct val="100000"/>
                        </a:lnSpc>
                        <a:spcBef>
                          <a:spcPts val="0"/>
                        </a:spcBef>
                        <a:spcAft>
                          <a:spcPts val="0"/>
                        </a:spcAft>
                        <a:buFontTx/>
                        <a:buNone/>
                      </a:pPr>
                      <a:r>
                        <a:rPr lang="en-GB" sz="1800" b="1" i="0" baseline="0">
                          <a:solidFill>
                            <a:srgbClr val="FF0000"/>
                          </a:solidFill>
                        </a:rPr>
                        <a:t>The soldiers were dying and getting injured.</a:t>
                      </a:r>
                    </a:p>
                    <a:p>
                      <a:pPr marL="0" marR="0" lvl="0" indent="0" algn="l">
                        <a:lnSpc>
                          <a:spcPct val="100000"/>
                        </a:lnSpc>
                        <a:spcBef>
                          <a:spcPts val="0"/>
                        </a:spcBef>
                        <a:spcAft>
                          <a:spcPts val="0"/>
                        </a:spcAft>
                        <a:buFontTx/>
                        <a:buNone/>
                      </a:pPr>
                      <a:r>
                        <a:rPr lang="en-GB" sz="1800" b="1" i="0" baseline="0">
                          <a:solidFill>
                            <a:srgbClr val="FF0000"/>
                          </a:solidFill>
                        </a:rPr>
                        <a:t>Horses were </a:t>
                      </a:r>
                      <a:r>
                        <a:rPr lang="en-GB" sz="1800" b="1" i="0" baseline="0" err="1">
                          <a:solidFill>
                            <a:srgbClr val="FF0000"/>
                          </a:solidFill>
                        </a:rPr>
                        <a:t>casulties</a:t>
                      </a:r>
                      <a:r>
                        <a:rPr lang="en-GB" sz="1800" b="1" i="0" baseline="0">
                          <a:solidFill>
                            <a:srgbClr val="FF0000"/>
                          </a:solidFill>
                        </a:rPr>
                        <a:t> of the battle too.</a:t>
                      </a:r>
                    </a:p>
                    <a:p>
                      <a:pPr marL="0" marR="0" lvl="0" indent="0" algn="l">
                        <a:lnSpc>
                          <a:spcPct val="100000"/>
                        </a:lnSpc>
                        <a:spcBef>
                          <a:spcPts val="0"/>
                        </a:spcBef>
                        <a:spcAft>
                          <a:spcPts val="0"/>
                        </a:spcAft>
                        <a:buFontTx/>
                        <a:buNone/>
                      </a:pPr>
                      <a:r>
                        <a:rPr lang="en-GB" sz="1800" b="1" i="0" baseline="0">
                          <a:solidFill>
                            <a:srgbClr val="FF0000"/>
                          </a:solidFill>
                        </a:rPr>
                        <a:t>Bombs were going off and exploding on the ground.</a:t>
                      </a:r>
                    </a:p>
                    <a:p>
                      <a:pPr marL="0" marR="0" lvl="0" indent="0" algn="l">
                        <a:lnSpc>
                          <a:spcPct val="100000"/>
                        </a:lnSpc>
                        <a:spcBef>
                          <a:spcPts val="0"/>
                        </a:spcBef>
                        <a:spcAft>
                          <a:spcPts val="0"/>
                        </a:spcAft>
                        <a:buFontTx/>
                        <a:buNone/>
                      </a:pPr>
                      <a:r>
                        <a:rPr lang="en-GB" sz="1800" b="1" i="0" baseline="0">
                          <a:solidFill>
                            <a:srgbClr val="FF0000"/>
                          </a:solidFill>
                        </a:rPr>
                        <a:t>The soldiers had to keep on going they couldn't stop.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i="1"/>
                        <a:t>Crash</a:t>
                      </a:r>
                      <a:r>
                        <a:rPr lang="en-GB" sz="1600" b="1" i="1" baseline="0"/>
                        <a:t> went the lightening. Boom went the thunder.</a:t>
                      </a:r>
                      <a:endParaRPr lang="en-GB" sz="1600" b="1" i="1"/>
                    </a:p>
                    <a:p>
                      <a:endParaRPr lang="en-GB" sz="1600" baseline="0"/>
                    </a:p>
                    <a:p>
                      <a:r>
                        <a:rPr lang="en-GB" sz="1600" baseline="0"/>
                        <a:t>What is this technique? </a:t>
                      </a:r>
                      <a:r>
                        <a:rPr lang="en-GB" sz="2000" b="1" baseline="0">
                          <a:solidFill>
                            <a:srgbClr val="FF0000"/>
                          </a:solidFill>
                        </a:rPr>
                        <a:t>Onomatopoeia</a:t>
                      </a:r>
                      <a:endParaRPr lang="en-GB" sz="2000" b="1">
                        <a:solidFill>
                          <a:srgbClr val="FF0000"/>
                        </a:solidFill>
                      </a:endParaRPr>
                    </a:p>
                    <a:p>
                      <a:pPr lvl="0">
                        <a:buNone/>
                      </a:pPr>
                      <a:r>
                        <a:rPr lang="en-GB" sz="1600" baseline="0"/>
                        <a:t>Challenge: what is the effect? </a:t>
                      </a:r>
                      <a:endParaRPr lang="en-GB" sz="1600"/>
                    </a:p>
                    <a:p>
                      <a:pPr lvl="0">
                        <a:buNone/>
                      </a:pPr>
                      <a:r>
                        <a:rPr lang="en-GB" sz="2000" b="1" baseline="0">
                          <a:solidFill>
                            <a:srgbClr val="FF0000"/>
                          </a:solidFill>
                        </a:rPr>
                        <a:t>The effect is that the words create a sound so that the reader can imagine the loud bang the thunder makes and the crash as the lightning crosses the sky.</a:t>
                      </a:r>
                      <a:endParaRPr lang="en-GB" sz="2000" b="1">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Which of the tasks</a:t>
                      </a:r>
                      <a:r>
                        <a:rPr lang="en-GB" sz="1600" baseline="0"/>
                        <a:t> on this sheet links to your learning this week?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r>
                        <a:rPr lang="en-GB" sz="1600"/>
                        <a:t>Answer:</a:t>
                      </a:r>
                      <a:r>
                        <a:rPr lang="en-GB" sz="1600" baseline="0"/>
                        <a:t> Task  </a:t>
                      </a:r>
                      <a:r>
                        <a:rPr lang="en-GB" sz="1600"/>
                        <a:t>_____</a:t>
                      </a:r>
                    </a:p>
                    <a:p>
                      <a:endParaRPr lang="en-GB" sz="1600"/>
                    </a:p>
                    <a:p>
                      <a:r>
                        <a:rPr lang="en-GB" sz="1600"/>
                        <a:t>Reason:</a:t>
                      </a:r>
                      <a:r>
                        <a:rPr lang="en-GB" sz="1600" baseline="0"/>
                        <a:t> ______________________________ ________________________________________________________________________________________________________________________________________________________________</a:t>
                      </a:r>
                    </a:p>
                    <a:p>
                      <a:endParaRPr lang="en-GB" sz="1600"/>
                    </a:p>
                  </a:txBody>
                  <a:tcPr/>
                </a:tc>
                <a:extLst>
                  <a:ext uri="{0D108BD9-81ED-4DB2-BD59-A6C34878D82A}">
                    <a16:rowId xmlns:a16="http://schemas.microsoft.com/office/drawing/2014/main" val="765756520"/>
                  </a:ext>
                </a:extLst>
              </a:tr>
            </a:tbl>
          </a:graphicData>
        </a:graphic>
      </p:graphicFrame>
      <p:sp>
        <p:nvSpPr>
          <p:cNvPr id="2" name="Oval 1">
            <a:extLst>
              <a:ext uri="{FF2B5EF4-FFF2-40B4-BE49-F238E27FC236}">
                <a16:creationId xmlns:a16="http://schemas.microsoft.com/office/drawing/2014/main" id="{CDEFF797-3AD7-42FB-9BE9-42E5E0FDDCD6}"/>
              </a:ext>
            </a:extLst>
          </p:cNvPr>
          <p:cNvSpPr/>
          <p:nvPr/>
        </p:nvSpPr>
        <p:spPr>
          <a:xfrm>
            <a:off x="4548351" y="961696"/>
            <a:ext cx="3560379" cy="127437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B813B052-4137-40FE-B97A-398E9FDA7C27}"/>
              </a:ext>
            </a:extLst>
          </p:cNvPr>
          <p:cNvSpPr/>
          <p:nvPr/>
        </p:nvSpPr>
        <p:spPr>
          <a:xfrm>
            <a:off x="1603812" y="1078295"/>
            <a:ext cx="1366344" cy="91965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888749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2.9</a:t>
            </a:r>
          </a:p>
        </p:txBody>
      </p:sp>
      <p:graphicFrame>
        <p:nvGraphicFramePr>
          <p:cNvPr id="5" name="Table 4"/>
          <p:cNvGraphicFramePr>
            <a:graphicFrameLocks noGrp="1"/>
          </p:cNvGraphicFramePr>
          <p:nvPr>
            <p:extLst>
              <p:ext uri="{D42A27DB-BD31-4B8C-83A1-F6EECF244321}">
                <p14:modId xmlns:p14="http://schemas.microsoft.com/office/powerpoint/2010/main" val="2696365507"/>
              </p:ext>
            </p:extLst>
          </p:nvPr>
        </p:nvGraphicFramePr>
        <p:xfrm>
          <a:off x="165100" y="605366"/>
          <a:ext cx="11836401" cy="614402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Identify the correct spelling: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b="1" i="1" dirty="0">
                          <a:solidFill>
                            <a:schemeClr val="tx1"/>
                          </a:solidFill>
                        </a:rPr>
                        <a:t>ONOMATOPOEIA</a:t>
                      </a:r>
                    </a:p>
                    <a:p>
                      <a:pPr algn="ctr"/>
                      <a:endParaRPr lang="en-GB" sz="1600" b="1" i="1"/>
                    </a:p>
                    <a:p>
                      <a:pPr algn="ctr"/>
                      <a:endParaRPr lang="en-GB" sz="1600" b="1" i="1"/>
                    </a:p>
                    <a:p>
                      <a:pPr algn="ctr"/>
                      <a:r>
                        <a:rPr lang="en-GB" sz="1600" b="1" i="1" dirty="0"/>
                        <a:t>ONOMATOPIEA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2. Grammar and punctuation</a:t>
                      </a:r>
                      <a:endParaRPr lang="en-GB"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Correct/replace</a:t>
                      </a:r>
                      <a:r>
                        <a:rPr lang="en-GB" sz="1600" baseline="0" dirty="0"/>
                        <a:t> the incorrect commas: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aseline="0" dirty="0"/>
                        <a:t>Roseanna went on holiday</a:t>
                      </a:r>
                      <a:r>
                        <a:rPr lang="en-GB" sz="2000" baseline="0" dirty="0">
                          <a:solidFill>
                            <a:srgbClr val="FF0000"/>
                          </a:solidFill>
                        </a:rPr>
                        <a:t>,</a:t>
                      </a:r>
                      <a:r>
                        <a:rPr lang="en-GB" sz="2000" baseline="0" dirty="0"/>
                        <a:t> as she had some spare cash</a:t>
                      </a:r>
                      <a:r>
                        <a:rPr lang="en-GB" sz="2000" baseline="0" dirty="0">
                          <a:solidFill>
                            <a:srgbClr val="FF0000"/>
                          </a:solidFill>
                        </a:rPr>
                        <a:t>,</a:t>
                      </a:r>
                      <a:r>
                        <a:rPr lang="en-GB" sz="2000" baseline="0" dirty="0"/>
                        <a:t> and she packed her towel</a:t>
                      </a:r>
                      <a:r>
                        <a:rPr lang="en-GB" sz="2000" baseline="0" dirty="0">
                          <a:solidFill>
                            <a:srgbClr val="FF0000"/>
                          </a:solidFill>
                        </a:rPr>
                        <a:t>,</a:t>
                      </a:r>
                      <a:r>
                        <a:rPr lang="en-GB" sz="2000" baseline="0" dirty="0"/>
                        <a:t> toothbrush and hat.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What</a:t>
                      </a:r>
                      <a:r>
                        <a:rPr lang="en-GB" sz="1600" baseline="0" dirty="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dirty="0"/>
                        <a:t>Trauma</a:t>
                      </a:r>
                    </a:p>
                    <a:p>
                      <a:endParaRPr lang="en-GB" sz="1600"/>
                    </a:p>
                    <a:p>
                      <a:r>
                        <a:rPr lang="en-GB" sz="1600" dirty="0"/>
                        <a:t>Type of word </a:t>
                      </a:r>
                      <a:endParaRPr lang="en-GB" sz="1600">
                        <a:solidFill>
                          <a:srgbClr val="FF0000"/>
                        </a:solidFill>
                      </a:endParaRPr>
                    </a:p>
                    <a:p>
                      <a:endParaRPr lang="en-GB" sz="1600"/>
                    </a:p>
                    <a:p>
                      <a:r>
                        <a:rPr lang="en-GB" sz="1600" dirty="0"/>
                        <a:t>Definition</a:t>
                      </a:r>
                      <a:r>
                        <a:rPr lang="en-GB" sz="1600" baseline="0" dirty="0"/>
                        <a:t> </a:t>
                      </a:r>
                      <a:endParaRPr lang="en-GB" sz="1600" baseline="0" dirty="0">
                        <a:solidFill>
                          <a:srgbClr val="FF0000"/>
                        </a:solidFill>
                      </a:endParaRPr>
                    </a:p>
                  </a:txBody>
                  <a:tcPr/>
                </a:tc>
                <a:extLst>
                  <a:ext uri="{0D108BD9-81ED-4DB2-BD59-A6C34878D82A}">
                    <a16:rowId xmlns:a16="http://schemas.microsoft.com/office/drawing/2014/main" val="3075240843"/>
                  </a:ext>
                </a:extLst>
              </a:tr>
              <a:tr h="3410608">
                <a:tc>
                  <a:txBody>
                    <a:bodyPr/>
                    <a:lstStyle/>
                    <a:p>
                      <a:r>
                        <a:rPr lang="en-GB" sz="1600" b="1" i="1" dirty="0"/>
                        <a:t>4.</a:t>
                      </a:r>
                      <a:r>
                        <a:rPr lang="en-GB" sz="1600" b="1" i="1" baseline="0" dirty="0"/>
                        <a:t> Reading Comprehension.</a:t>
                      </a:r>
                    </a:p>
                    <a:p>
                      <a:r>
                        <a:rPr lang="en-GB" sz="1400" b="0" i="1" u="none" strike="noStrike" kern="1200" baseline="0" dirty="0">
                          <a:solidFill>
                            <a:schemeClr val="tx1"/>
                          </a:solidFill>
                          <a:latin typeface="+mn-lt"/>
                          <a:ea typeface="+mn-ea"/>
                          <a:cs typeface="+mn-cs"/>
                        </a:rPr>
                        <a:t>The </a:t>
                      </a:r>
                      <a:r>
                        <a:rPr lang="en-US" sz="1400" b="0" i="1" u="none" strike="noStrike" kern="1200" baseline="0" dirty="0">
                          <a:solidFill>
                            <a:schemeClr val="tx1"/>
                          </a:solidFill>
                          <a:latin typeface="+mn-lt"/>
                          <a:ea typeface="+mn-ea"/>
                          <a:cs typeface="+mn-cs"/>
                        </a:rPr>
                        <a:t>squadron could no longer hide in the dry for there was little enough shelter and so both man and horse were constantly soaked to the skin. There was little or no protection from the driving rain, and at night we stood now over our fetlocks in cold, oozing mud.</a:t>
                      </a:r>
                      <a:endParaRPr lang="en-GB" sz="1400" i="1" baseline="0" dirty="0"/>
                    </a:p>
                    <a:p>
                      <a:pPr lvl="0">
                        <a:buNone/>
                      </a:pPr>
                      <a:endParaRPr lang="en-US" sz="1400" b="0" i="1" u="none" strike="noStrike"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dirty="0"/>
                        <a:t>What can you infer about the weather from this extract?</a:t>
                      </a:r>
                    </a:p>
                    <a:p>
                      <a:pPr marL="0" marR="0" lvl="0" indent="0" algn="l" rtl="0" eaLnBrk="1" fontAlgn="auto" latinLnBrk="0" hangingPunct="1">
                        <a:lnSpc>
                          <a:spcPct val="100000"/>
                        </a:lnSpc>
                        <a:spcBef>
                          <a:spcPts val="0"/>
                        </a:spcBef>
                        <a:spcAft>
                          <a:spcPts val="0"/>
                        </a:spcAft>
                        <a:buFontTx/>
                        <a:buNone/>
                      </a:pPr>
                      <a:endParaRPr lang="en-GB" sz="1600" kern="1200" dirty="0">
                        <a:solidFill>
                          <a:srgbClr val="FF0000"/>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i="1" dirty="0"/>
                        <a:t>A</a:t>
                      </a:r>
                      <a:r>
                        <a:rPr lang="en-GB" sz="1800" b="1" i="1" baseline="0" dirty="0"/>
                        <a:t> fatal fluttering filled the air.</a:t>
                      </a:r>
                      <a:endParaRPr lang="en-GB" sz="1800" b="1" i="1" dirty="0"/>
                    </a:p>
                    <a:p>
                      <a:endParaRPr lang="en-GB" sz="1600" baseline="0"/>
                    </a:p>
                    <a:p>
                      <a:r>
                        <a:rPr lang="en-GB" sz="1600" baseline="0" dirty="0"/>
                        <a:t>What is this technique? </a:t>
                      </a:r>
                      <a:endParaRPr lang="en-GB" sz="1600" baseline="0">
                        <a:solidFill>
                          <a:srgbClr val="FF0000"/>
                        </a:solidFill>
                      </a:endParaRPr>
                    </a:p>
                    <a:p>
                      <a:endParaRPr lang="en-GB" sz="1600" baseline="0"/>
                    </a:p>
                    <a:p>
                      <a:r>
                        <a:rPr lang="en-GB" sz="1600" baseline="0" dirty="0"/>
                        <a:t>Challenge: what is the effect?</a:t>
                      </a:r>
                      <a:r>
                        <a:rPr lang="en-GB" sz="1600" baseline="0" dirty="0">
                          <a:solidFill>
                            <a:srgbClr val="FF0000"/>
                          </a:solidFill>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Transform</a:t>
                      </a:r>
                      <a:r>
                        <a:rPr lang="en-GB" sz="1600" baseline="0" dirty="0"/>
                        <a:t> this image into a short description: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endParaRPr lang="en-GB" sz="1600"/>
                    </a:p>
                    <a:p>
                      <a:endParaRPr lang="en-GB" sz="1600"/>
                    </a:p>
                    <a:p>
                      <a:endParaRPr lang="en-GB" sz="1600"/>
                    </a:p>
                    <a:p>
                      <a:endParaRPr lang="en-GB" sz="1600"/>
                    </a:p>
                    <a:p>
                      <a:endParaRPr lang="en-GB" sz="1600"/>
                    </a:p>
                    <a:p>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dirty="0"/>
                        <a:t>_________________________________________________________________________________________________________________________________________________________________________________________</a:t>
                      </a:r>
                      <a:endParaRPr lang="en-GB" sz="1600" b="1" i="0" dirty="0"/>
                    </a:p>
                  </a:txBody>
                  <a:tcPr/>
                </a:tc>
                <a:extLst>
                  <a:ext uri="{0D108BD9-81ED-4DB2-BD59-A6C34878D82A}">
                    <a16:rowId xmlns:a16="http://schemas.microsoft.com/office/drawing/2014/main" val="765756520"/>
                  </a:ext>
                </a:extLst>
              </a:tr>
            </a:tbl>
          </a:graphicData>
        </a:graphic>
      </p:graphicFrame>
      <p:pic>
        <p:nvPicPr>
          <p:cNvPr id="2" name="Picture 1"/>
          <p:cNvPicPr>
            <a:picLocks noChangeAspect="1"/>
          </p:cNvPicPr>
          <p:nvPr/>
        </p:nvPicPr>
        <p:blipFill>
          <a:blip r:embed="rId2"/>
          <a:stretch>
            <a:fillRect/>
          </a:stretch>
        </p:blipFill>
        <p:spPr>
          <a:xfrm>
            <a:off x="8797925" y="4013200"/>
            <a:ext cx="2343150" cy="1524000"/>
          </a:xfrm>
          <a:prstGeom prst="rect">
            <a:avLst/>
          </a:prstGeom>
        </p:spPr>
      </p:pic>
    </p:spTree>
    <p:extLst>
      <p:ext uri="{BB962C8B-B14F-4D97-AF65-F5344CB8AC3E}">
        <p14:creationId xmlns:p14="http://schemas.microsoft.com/office/powerpoint/2010/main" val="16470270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2.9</a:t>
            </a:r>
          </a:p>
        </p:txBody>
      </p:sp>
      <p:graphicFrame>
        <p:nvGraphicFramePr>
          <p:cNvPr id="5" name="Table 4"/>
          <p:cNvGraphicFramePr>
            <a:graphicFrameLocks noGrp="1"/>
          </p:cNvGraphicFramePr>
          <p:nvPr/>
        </p:nvGraphicFramePr>
        <p:xfrm>
          <a:off x="165100" y="605366"/>
          <a:ext cx="11836401" cy="614402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b="1" i="1">
                          <a:solidFill>
                            <a:srgbClr val="FF0000"/>
                          </a:solidFill>
                        </a:rPr>
                        <a:t>ONOMATOPOEIA</a:t>
                      </a:r>
                    </a:p>
                    <a:p>
                      <a:pPr algn="ctr"/>
                      <a:endParaRPr lang="en-GB" sz="1600" b="1" i="1"/>
                    </a:p>
                    <a:p>
                      <a:pPr algn="ctr"/>
                      <a:endParaRPr lang="en-GB" sz="1600" b="1" i="1"/>
                    </a:p>
                    <a:p>
                      <a:pPr algn="ctr"/>
                      <a:r>
                        <a:rPr lang="en-GB" sz="1600" b="1" i="1"/>
                        <a:t>ONOMATOPIEA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Correct/replace</a:t>
                      </a:r>
                      <a:r>
                        <a:rPr lang="en-GB" sz="1600" baseline="0"/>
                        <a:t> the incorrect commas: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aseline="0"/>
                        <a:t>Roseanna went on holiday</a:t>
                      </a:r>
                      <a:r>
                        <a:rPr lang="en-GB" sz="2000" baseline="0">
                          <a:solidFill>
                            <a:srgbClr val="FF0000"/>
                          </a:solidFill>
                        </a:rPr>
                        <a:t>,</a:t>
                      </a:r>
                      <a:r>
                        <a:rPr lang="en-GB" sz="2000" baseline="0"/>
                        <a:t> as she had some spare cash</a:t>
                      </a:r>
                      <a:r>
                        <a:rPr lang="en-GB" sz="2000" baseline="0">
                          <a:solidFill>
                            <a:srgbClr val="FF0000"/>
                          </a:solidFill>
                        </a:rPr>
                        <a:t>,</a:t>
                      </a:r>
                      <a:r>
                        <a:rPr lang="en-GB" sz="2000" baseline="0"/>
                        <a:t> and she packed her towel</a:t>
                      </a:r>
                      <a:r>
                        <a:rPr lang="en-GB" sz="2000" baseline="0">
                          <a:solidFill>
                            <a:srgbClr val="FF0000"/>
                          </a:solidFill>
                        </a:rPr>
                        <a:t>,</a:t>
                      </a:r>
                      <a:r>
                        <a:rPr lang="en-GB" sz="2000" baseline="0"/>
                        <a:t> toothbrush and hat.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a:t>Trauma</a:t>
                      </a:r>
                    </a:p>
                    <a:p>
                      <a:endParaRPr lang="en-GB" sz="1600"/>
                    </a:p>
                    <a:p>
                      <a:r>
                        <a:rPr lang="en-GB" sz="1600"/>
                        <a:t>Type of word </a:t>
                      </a:r>
                      <a:r>
                        <a:rPr lang="en-GB" sz="1600">
                          <a:solidFill>
                            <a:srgbClr val="FF0000"/>
                          </a:solidFill>
                        </a:rPr>
                        <a:t>noun</a:t>
                      </a:r>
                    </a:p>
                    <a:p>
                      <a:endParaRPr lang="en-GB" sz="1600"/>
                    </a:p>
                    <a:p>
                      <a:r>
                        <a:rPr lang="en-GB" sz="1600"/>
                        <a:t>Definition</a:t>
                      </a:r>
                      <a:r>
                        <a:rPr lang="en-GB" sz="1600" baseline="0"/>
                        <a:t> </a:t>
                      </a:r>
                      <a:r>
                        <a:rPr lang="en-GB" sz="1600" baseline="0">
                          <a:solidFill>
                            <a:srgbClr val="FF0000"/>
                          </a:solidFill>
                        </a:rPr>
                        <a:t>A person's response to a deeply distressing event – can be physical and emotional.</a:t>
                      </a:r>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r>
                        <a:rPr lang="en-GB" sz="1400" b="0" i="1" u="none" strike="noStrike" kern="1200" baseline="0">
                          <a:solidFill>
                            <a:schemeClr val="tx1"/>
                          </a:solidFill>
                          <a:latin typeface="+mn-lt"/>
                          <a:ea typeface="+mn-ea"/>
                          <a:cs typeface="+mn-cs"/>
                        </a:rPr>
                        <a:t>The </a:t>
                      </a:r>
                      <a:r>
                        <a:rPr lang="en-US" sz="1400" b="0" i="1" u="none" strike="noStrike" kern="1200" baseline="0">
                          <a:solidFill>
                            <a:schemeClr val="tx1"/>
                          </a:solidFill>
                          <a:latin typeface="+mn-lt"/>
                          <a:ea typeface="+mn-ea"/>
                          <a:cs typeface="+mn-cs"/>
                        </a:rPr>
                        <a:t>squadron could no longer hide in the dry for there was little enough shelter and so both man and horse were constantly soaked to the skin. There was little or no protection from the driving rain, and at night we stood now over our fetlocks in cold, oozing mud.</a:t>
                      </a:r>
                      <a:endParaRPr lang="en-GB" sz="1400" i="1"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What can you infer about the weather from this extract?</a:t>
                      </a:r>
                    </a:p>
                    <a:p>
                      <a:pPr marL="0" marR="0" lvl="0" indent="0" algn="l" rtl="0" eaLnBrk="1" fontAlgn="auto" latinLnBrk="0" hangingPunct="1">
                        <a:lnSpc>
                          <a:spcPct val="100000"/>
                        </a:lnSpc>
                        <a:spcBef>
                          <a:spcPts val="0"/>
                        </a:spcBef>
                        <a:spcAft>
                          <a:spcPts val="0"/>
                        </a:spcAft>
                        <a:buFontTx/>
                        <a:buNone/>
                      </a:pPr>
                      <a:r>
                        <a:rPr lang="en-GB" sz="1600" kern="1200">
                          <a:solidFill>
                            <a:srgbClr val="FF0000"/>
                          </a:solidFill>
                          <a:effectLst/>
                          <a:latin typeface="+mn-lt"/>
                          <a:ea typeface="+mn-ea"/>
                          <a:cs typeface="+mn-cs"/>
                        </a:rPr>
                        <a:t>I can infer that it has been raining for a long time, as there is so much mud. The weather is probably stormy as well, because the rain is 'driving', which suggests that it is being accelerated by high winds.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i="1"/>
                        <a:t>A</a:t>
                      </a:r>
                      <a:r>
                        <a:rPr lang="en-GB" sz="1800" b="1" i="1" baseline="0"/>
                        <a:t> fatal fluttering filled the air.</a:t>
                      </a:r>
                      <a:endParaRPr lang="en-GB" sz="1800" b="1" i="1"/>
                    </a:p>
                    <a:p>
                      <a:endParaRPr lang="en-GB" sz="1600" baseline="0"/>
                    </a:p>
                    <a:p>
                      <a:r>
                        <a:rPr lang="en-GB" sz="1600" baseline="0"/>
                        <a:t>What is this technique? </a:t>
                      </a:r>
                      <a:r>
                        <a:rPr lang="en-GB" sz="1600" baseline="0">
                          <a:solidFill>
                            <a:srgbClr val="FF0000"/>
                          </a:solidFill>
                        </a:rPr>
                        <a:t>alliteration</a:t>
                      </a:r>
                    </a:p>
                    <a:p>
                      <a:endParaRPr lang="en-GB" sz="1600" baseline="0"/>
                    </a:p>
                    <a:p>
                      <a:r>
                        <a:rPr lang="en-GB" sz="1600" baseline="0"/>
                        <a:t>Challenge: what is the effect?</a:t>
                      </a:r>
                      <a:r>
                        <a:rPr lang="en-GB" sz="1600" baseline="0">
                          <a:solidFill>
                            <a:srgbClr val="FF0000"/>
                          </a:solidFill>
                        </a:rPr>
                        <a:t> This has the effect of suggesting frantic movement that is, at the same time, eerily quiet.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Transform</a:t>
                      </a:r>
                      <a:r>
                        <a:rPr lang="en-GB" sz="1600" baseline="0"/>
                        <a:t> this image into a short description: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endParaRPr lang="en-GB" sz="1600"/>
                    </a:p>
                    <a:p>
                      <a:endParaRPr lang="en-GB" sz="1600"/>
                    </a:p>
                    <a:p>
                      <a:endParaRPr lang="en-GB" sz="1600"/>
                    </a:p>
                    <a:p>
                      <a:endParaRPr lang="en-GB" sz="1600"/>
                    </a:p>
                    <a:p>
                      <a:endParaRPr lang="en-GB" sz="1600"/>
                    </a:p>
                    <a:p>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_________________________________________________________________________________________________________________________________________________________________________________________</a:t>
                      </a:r>
                      <a:endParaRPr lang="en-GB" sz="1600" b="1" i="0"/>
                    </a:p>
                  </a:txBody>
                  <a:tcPr/>
                </a:tc>
                <a:extLst>
                  <a:ext uri="{0D108BD9-81ED-4DB2-BD59-A6C34878D82A}">
                    <a16:rowId xmlns:a16="http://schemas.microsoft.com/office/drawing/2014/main" val="765756520"/>
                  </a:ext>
                </a:extLst>
              </a:tr>
            </a:tbl>
          </a:graphicData>
        </a:graphic>
      </p:graphicFrame>
      <p:pic>
        <p:nvPicPr>
          <p:cNvPr id="2" name="Picture 1"/>
          <p:cNvPicPr>
            <a:picLocks noChangeAspect="1"/>
          </p:cNvPicPr>
          <p:nvPr/>
        </p:nvPicPr>
        <p:blipFill>
          <a:blip r:embed="rId2"/>
          <a:stretch>
            <a:fillRect/>
          </a:stretch>
        </p:blipFill>
        <p:spPr>
          <a:xfrm>
            <a:off x="8797925" y="4013200"/>
            <a:ext cx="2343150" cy="1524000"/>
          </a:xfrm>
          <a:prstGeom prst="rect">
            <a:avLst/>
          </a:prstGeom>
        </p:spPr>
      </p:pic>
    </p:spTree>
    <p:extLst>
      <p:ext uri="{BB962C8B-B14F-4D97-AF65-F5344CB8AC3E}">
        <p14:creationId xmlns:p14="http://schemas.microsoft.com/office/powerpoint/2010/main" val="10600779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2.10</a:t>
            </a:r>
          </a:p>
        </p:txBody>
      </p:sp>
      <p:graphicFrame>
        <p:nvGraphicFramePr>
          <p:cNvPr id="5" name="Table 4"/>
          <p:cNvGraphicFramePr>
            <a:graphicFrameLocks noGrp="1"/>
          </p:cNvGraphicFramePr>
          <p:nvPr>
            <p:extLst>
              <p:ext uri="{D42A27DB-BD31-4B8C-83A1-F6EECF244321}">
                <p14:modId xmlns:p14="http://schemas.microsoft.com/office/powerpoint/2010/main" val="1891206443"/>
              </p:ext>
            </p:extLst>
          </p:nvPr>
        </p:nvGraphicFramePr>
        <p:xfrm>
          <a:off x="165100" y="605366"/>
          <a:ext cx="11836401" cy="6049434"/>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dirty="0">
                          <a:solidFill>
                            <a:schemeClr val="tx1"/>
                          </a:solidFill>
                        </a:rPr>
                        <a:t>Naïve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dirty="0"/>
                        <a:t>Nieve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2. Grammar and punctuation</a:t>
                      </a:r>
                      <a:endParaRPr lang="en-GB" sz="1600" dirty="0"/>
                    </a:p>
                    <a:p>
                      <a:r>
                        <a:rPr lang="en-GB" sz="1600" dirty="0"/>
                        <a:t>Create</a:t>
                      </a:r>
                      <a:r>
                        <a:rPr lang="en-GB" sz="1600" baseline="0" dirty="0"/>
                        <a:t> a compound sentence:</a:t>
                      </a:r>
                    </a:p>
                    <a:p>
                      <a:endParaRPr lang="en-GB" sz="1600" baseline="0"/>
                    </a:p>
                    <a:p>
                      <a:pPr algn="ctr"/>
                      <a:r>
                        <a:rPr lang="en-GB" sz="1600" b="1" i="1" baseline="0" dirty="0"/>
                        <a:t>Pastry + but + sadness</a:t>
                      </a:r>
                    </a:p>
                    <a:p>
                      <a:pPr algn="ctr"/>
                      <a:endParaRPr lang="en-GB" sz="1600" b="1" i="1" baseline="0"/>
                    </a:p>
                    <a:p>
                      <a:pPr algn="ctr"/>
                      <a:endParaRPr lang="en-GB" sz="1600" b="1" i="1" baseline="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What</a:t>
                      </a:r>
                      <a:r>
                        <a:rPr lang="en-GB" sz="1600" baseline="0" dirty="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dirty="0"/>
                        <a:t>Cowardice</a:t>
                      </a:r>
                    </a:p>
                    <a:p>
                      <a:endParaRPr lang="en-GB" sz="1600"/>
                    </a:p>
                    <a:p>
                      <a:r>
                        <a:rPr lang="en-GB" sz="1600" dirty="0"/>
                        <a:t>Type of word </a:t>
                      </a:r>
                      <a:endParaRPr lang="en-GB" sz="1600">
                        <a:solidFill>
                          <a:srgbClr val="FF0000"/>
                        </a:solidFill>
                      </a:endParaRPr>
                    </a:p>
                    <a:p>
                      <a:endParaRPr lang="en-GB" sz="1600"/>
                    </a:p>
                    <a:p>
                      <a:r>
                        <a:rPr lang="en-GB" sz="1600" dirty="0"/>
                        <a:t>Definition</a:t>
                      </a:r>
                      <a:r>
                        <a:rPr lang="en-GB" sz="1600" baseline="0" dirty="0"/>
                        <a:t> </a:t>
                      </a:r>
                      <a:endParaRPr lang="en-GB" sz="1600" baseline="0" dirty="0">
                        <a:solidFill>
                          <a:srgbClr val="FF0000"/>
                        </a:solidFill>
                      </a:endParaRPr>
                    </a:p>
                  </a:txBody>
                  <a:tcPr/>
                </a:tc>
                <a:extLst>
                  <a:ext uri="{0D108BD9-81ED-4DB2-BD59-A6C34878D82A}">
                    <a16:rowId xmlns:a16="http://schemas.microsoft.com/office/drawing/2014/main" val="3075240843"/>
                  </a:ext>
                </a:extLst>
              </a:tr>
              <a:tr h="3410608">
                <a:tc>
                  <a:txBody>
                    <a:bodyPr/>
                    <a:lstStyle/>
                    <a:p>
                      <a:r>
                        <a:rPr lang="en-GB" sz="1600" b="1" i="1" dirty="0"/>
                        <a:t>4.</a:t>
                      </a:r>
                      <a:r>
                        <a:rPr lang="en-GB" sz="1600" b="1" i="1" baseline="0" dirty="0"/>
                        <a:t> Reading Comprehension.</a:t>
                      </a:r>
                    </a:p>
                    <a:p>
                      <a:r>
                        <a:rPr lang="en-US" sz="1400" b="0" i="1" u="none" strike="noStrike" kern="1200" baseline="0" dirty="0">
                          <a:solidFill>
                            <a:schemeClr val="tx1"/>
                          </a:solidFill>
                          <a:latin typeface="+mn-lt"/>
                          <a:ea typeface="+mn-ea"/>
                          <a:cs typeface="+mn-cs"/>
                        </a:rPr>
                        <a:t>I was dragged along the lanes tied on a short rope to the tailboard of a farm cart so that every twist and turn wrenched at my neck. By the time we reached the farm lane and rumbled over the bridge into the stable yard that was to become my home, I was soaked with exhaustion and the halter had rubbed my face raw.</a:t>
                      </a:r>
                      <a:endParaRPr lang="en-GB" sz="1400" i="1" dirty="0"/>
                    </a:p>
                    <a:p>
                      <a:pPr lvl="0">
                        <a:buNone/>
                      </a:pPr>
                      <a:endParaRPr lang="en-US" sz="1400" b="0" i="1" u="none" strike="noStrike"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tx1"/>
                          </a:solidFill>
                          <a:effectLst/>
                          <a:latin typeface="+mn-lt"/>
                          <a:ea typeface="+mn-ea"/>
                          <a:cs typeface="+mn-cs"/>
                        </a:rPr>
                        <a:t>What</a:t>
                      </a:r>
                      <a:r>
                        <a:rPr lang="en-GB" sz="1600" kern="1200" baseline="0" dirty="0">
                          <a:solidFill>
                            <a:schemeClr val="tx1"/>
                          </a:solidFill>
                          <a:effectLst/>
                          <a:latin typeface="+mn-lt"/>
                          <a:ea typeface="+mn-ea"/>
                          <a:cs typeface="+mn-cs"/>
                        </a:rPr>
                        <a:t> can you infer from the description?</a:t>
                      </a:r>
                    </a:p>
                    <a:p>
                      <a:pPr marL="0" marR="0" lvl="0" indent="0" algn="l" rtl="0" eaLnBrk="1" fontAlgn="auto" latinLnBrk="0" hangingPunct="1">
                        <a:lnSpc>
                          <a:spcPct val="100000"/>
                        </a:lnSpc>
                        <a:spcBef>
                          <a:spcPts val="0"/>
                        </a:spcBef>
                        <a:spcAft>
                          <a:spcPts val="0"/>
                        </a:spcAft>
                        <a:buFontTx/>
                        <a:buNone/>
                      </a:pPr>
                      <a:endParaRPr lang="en-GB" sz="1600" kern="1200" baseline="0" dirty="0">
                        <a:solidFill>
                          <a:srgbClr val="FF0000"/>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1" i="1"/>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i="1" dirty="0"/>
                        <a:t>She slumped heavily</a:t>
                      </a:r>
                      <a:r>
                        <a:rPr lang="en-GB" sz="1600" b="1" i="1" baseline="0" dirty="0"/>
                        <a:t> </a:t>
                      </a:r>
                      <a:r>
                        <a:rPr lang="en-GB" sz="1600" b="1" i="1" dirty="0"/>
                        <a:t>against</a:t>
                      </a:r>
                      <a:r>
                        <a:rPr lang="en-GB" sz="1600" b="1" i="1" baseline="0" dirty="0"/>
                        <a:t> the wall.</a:t>
                      </a:r>
                      <a:endParaRPr lang="en-GB" sz="1800" b="1" i="1" dirty="0"/>
                    </a:p>
                    <a:p>
                      <a:endParaRPr lang="en-GB" sz="1600" baseline="0"/>
                    </a:p>
                    <a:p>
                      <a:r>
                        <a:rPr lang="en-GB" sz="1600" baseline="0" dirty="0"/>
                        <a:t>What is this technique? </a:t>
                      </a:r>
                      <a:endParaRPr lang="en-GB" sz="1600" baseline="0">
                        <a:solidFill>
                          <a:srgbClr val="FF0000"/>
                        </a:solidFill>
                      </a:endParaRPr>
                    </a:p>
                    <a:p>
                      <a:endParaRPr lang="en-GB" sz="1600" baseline="0"/>
                    </a:p>
                    <a:p>
                      <a:r>
                        <a:rPr lang="en-GB" sz="1600" baseline="0" dirty="0"/>
                        <a:t>Challenge: what is the effect? </a:t>
                      </a:r>
                      <a:endParaRPr lang="en-GB" sz="1600" baseline="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Challenge</a:t>
                      </a:r>
                    </a:p>
                    <a:p>
                      <a:r>
                        <a:rPr lang="en-GB" sz="1600" dirty="0"/>
                        <a:t>Can you think of better</a:t>
                      </a:r>
                      <a:r>
                        <a:rPr lang="en-GB" sz="1600" baseline="0" dirty="0"/>
                        <a:t> synonyms for the word ‘scared’?</a:t>
                      </a:r>
                      <a:endParaRPr lang="en-GB" sz="1600" dirty="0"/>
                    </a:p>
                  </a:txBody>
                  <a:tcPr/>
                </a:tc>
                <a:extLst>
                  <a:ext uri="{0D108BD9-81ED-4DB2-BD59-A6C34878D82A}">
                    <a16:rowId xmlns:a16="http://schemas.microsoft.com/office/drawing/2014/main" val="765756520"/>
                  </a:ext>
                </a:extLst>
              </a:tr>
            </a:tbl>
          </a:graphicData>
        </a:graphic>
      </p:graphicFrame>
      <p:pic>
        <p:nvPicPr>
          <p:cNvPr id="2" name="Picture 1"/>
          <p:cNvPicPr>
            <a:picLocks noChangeAspect="1"/>
          </p:cNvPicPr>
          <p:nvPr/>
        </p:nvPicPr>
        <p:blipFill>
          <a:blip r:embed="rId2"/>
          <a:stretch>
            <a:fillRect/>
          </a:stretch>
        </p:blipFill>
        <p:spPr>
          <a:xfrm>
            <a:off x="9147175" y="4289425"/>
            <a:ext cx="1466850" cy="1276350"/>
          </a:xfrm>
          <a:prstGeom prst="rect">
            <a:avLst/>
          </a:prstGeom>
        </p:spPr>
      </p:pic>
    </p:spTree>
    <p:extLst>
      <p:ext uri="{BB962C8B-B14F-4D97-AF65-F5344CB8AC3E}">
        <p14:creationId xmlns:p14="http://schemas.microsoft.com/office/powerpoint/2010/main" val="41738588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2.10</a:t>
            </a:r>
          </a:p>
        </p:txBody>
      </p:sp>
      <p:graphicFrame>
        <p:nvGraphicFramePr>
          <p:cNvPr id="5" name="Table 4"/>
          <p:cNvGraphicFramePr>
            <a:graphicFrameLocks noGrp="1"/>
          </p:cNvGraphicFramePr>
          <p:nvPr/>
        </p:nvGraphicFramePr>
        <p:xfrm>
          <a:off x="165100" y="605366"/>
          <a:ext cx="11836401" cy="6049434"/>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a:solidFill>
                            <a:srgbClr val="FF0000"/>
                          </a:solidFill>
                        </a:rPr>
                        <a:t>Naïve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err="1"/>
                        <a:t>Nieve</a:t>
                      </a:r>
                      <a:endParaRPr lang="en-GB" sz="2000" b="1" i="1"/>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r>
                        <a:rPr lang="en-GB" sz="1600"/>
                        <a:t>Create</a:t>
                      </a:r>
                      <a:r>
                        <a:rPr lang="en-GB" sz="1600" baseline="0"/>
                        <a:t> a compound sentence:</a:t>
                      </a:r>
                    </a:p>
                    <a:p>
                      <a:endParaRPr lang="en-GB" sz="1600" baseline="0"/>
                    </a:p>
                    <a:p>
                      <a:pPr algn="ctr"/>
                      <a:r>
                        <a:rPr lang="en-GB" sz="1600" b="1" i="1" baseline="0"/>
                        <a:t>Pastry + but + sadness</a:t>
                      </a:r>
                    </a:p>
                    <a:p>
                      <a:pPr algn="ctr"/>
                      <a:endParaRPr lang="en-GB" sz="1600" b="1" i="1" baseline="0"/>
                    </a:p>
                    <a:p>
                      <a:pPr algn="ctr"/>
                      <a:r>
                        <a:rPr lang="en-GB" sz="1600" b="1" i="1" baseline="0">
                          <a:solidFill>
                            <a:srgbClr val="FF0000"/>
                          </a:solidFill>
                        </a:rPr>
                        <a:t>My pastry was delicious but I was still filled with sadness.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Cowardice</a:t>
                      </a:r>
                    </a:p>
                    <a:p>
                      <a:endParaRPr lang="en-GB" sz="1600"/>
                    </a:p>
                    <a:p>
                      <a:r>
                        <a:rPr lang="en-GB" sz="1600"/>
                        <a:t>Type of word </a:t>
                      </a:r>
                      <a:r>
                        <a:rPr lang="en-GB" sz="1600">
                          <a:solidFill>
                            <a:srgbClr val="FF0000"/>
                          </a:solidFill>
                        </a:rPr>
                        <a:t>abstract noun</a:t>
                      </a:r>
                    </a:p>
                    <a:p>
                      <a:endParaRPr lang="en-GB" sz="1600"/>
                    </a:p>
                    <a:p>
                      <a:r>
                        <a:rPr lang="en-GB" sz="1600"/>
                        <a:t>Definition</a:t>
                      </a:r>
                      <a:r>
                        <a:rPr lang="en-GB" sz="1600" baseline="0"/>
                        <a:t> </a:t>
                      </a:r>
                      <a:r>
                        <a:rPr lang="en-GB" sz="1600" baseline="0">
                          <a:solidFill>
                            <a:srgbClr val="FF0000"/>
                          </a:solidFill>
                        </a:rPr>
                        <a:t>lack of bravery</a:t>
                      </a:r>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r>
                        <a:rPr lang="en-US" sz="1400" b="0" i="1" u="none" strike="noStrike" kern="1200" baseline="0">
                          <a:solidFill>
                            <a:schemeClr val="tx1"/>
                          </a:solidFill>
                          <a:latin typeface="+mn-lt"/>
                          <a:ea typeface="+mn-ea"/>
                          <a:cs typeface="+mn-cs"/>
                        </a:rPr>
                        <a:t>I was dragged along the lanes tied on a short rope to the tailboard of a farm cart so that every twist and turn wrenched at my neck. By the time we reached the farm lane and rumbled over the bridge into the stable yard that was to become my home, I was soaked with exhaustion and the halter had rubbed my face raw.</a:t>
                      </a:r>
                      <a:endParaRPr lang="en-GB" sz="1400" i="1"/>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What</a:t>
                      </a:r>
                      <a:r>
                        <a:rPr lang="en-GB" sz="1600" kern="1200" baseline="0">
                          <a:solidFill>
                            <a:schemeClr val="tx1"/>
                          </a:solidFill>
                          <a:effectLst/>
                          <a:latin typeface="+mn-lt"/>
                          <a:ea typeface="+mn-ea"/>
                          <a:cs typeface="+mn-cs"/>
                        </a:rPr>
                        <a:t> can you infer from the description?</a:t>
                      </a:r>
                    </a:p>
                    <a:p>
                      <a:pPr marL="0" marR="0" lvl="0" indent="0" algn="l" rtl="0" eaLnBrk="1" fontAlgn="auto" latinLnBrk="0" hangingPunct="1">
                        <a:lnSpc>
                          <a:spcPct val="100000"/>
                        </a:lnSpc>
                        <a:spcBef>
                          <a:spcPts val="0"/>
                        </a:spcBef>
                        <a:spcAft>
                          <a:spcPts val="0"/>
                        </a:spcAft>
                        <a:buFontTx/>
                        <a:buNone/>
                      </a:pPr>
                      <a:r>
                        <a:rPr lang="en-GB" sz="1600" kern="1200" baseline="0">
                          <a:solidFill>
                            <a:srgbClr val="FF0000"/>
                          </a:solidFill>
                          <a:effectLst/>
                          <a:latin typeface="+mn-lt"/>
                          <a:ea typeface="+mn-ea"/>
                          <a:cs typeface="+mn-cs"/>
                        </a:rPr>
                        <a:t>This suggests a complete lack of care on the part of the owner. Verbs like 'dragged', 'wrenched' and 'rumbled' emphasise the harshness of the colt's treatment.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1" i="1"/>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i="1"/>
                        <a:t>She slumped heavily</a:t>
                      </a:r>
                      <a:r>
                        <a:rPr lang="en-GB" sz="1600" b="1" i="1" baseline="0"/>
                        <a:t> </a:t>
                      </a:r>
                      <a:r>
                        <a:rPr lang="en-GB" sz="1600" b="1" i="1"/>
                        <a:t>against</a:t>
                      </a:r>
                      <a:r>
                        <a:rPr lang="en-GB" sz="1600" b="1" i="1" baseline="0"/>
                        <a:t> the wall.</a:t>
                      </a:r>
                      <a:endParaRPr lang="en-GB" sz="1800" b="1" i="1"/>
                    </a:p>
                    <a:p>
                      <a:endParaRPr lang="en-GB" sz="1600" baseline="0"/>
                    </a:p>
                    <a:p>
                      <a:r>
                        <a:rPr lang="en-GB" sz="1600" baseline="0"/>
                        <a:t>What is this technique? </a:t>
                      </a:r>
                      <a:r>
                        <a:rPr lang="en-GB" sz="1600" baseline="0">
                          <a:solidFill>
                            <a:srgbClr val="FF0000"/>
                          </a:solidFill>
                        </a:rPr>
                        <a:t>Adverb (heavily)</a:t>
                      </a:r>
                    </a:p>
                    <a:p>
                      <a:endParaRPr lang="en-GB" sz="1600" baseline="0"/>
                    </a:p>
                    <a:p>
                      <a:r>
                        <a:rPr lang="en-GB" sz="1600" baseline="0"/>
                        <a:t>Challenge: what is the effect? </a:t>
                      </a:r>
                      <a:r>
                        <a:rPr lang="en-GB" sz="1600" baseline="0">
                          <a:solidFill>
                            <a:srgbClr val="FF0000"/>
                          </a:solidFill>
                        </a:rPr>
                        <a:t>This has the effect of linking movement to emotion, and suggests that the character has given up.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r>
                        <a:rPr lang="en-GB" sz="1600"/>
                        <a:t>Can you think of better</a:t>
                      </a:r>
                      <a:r>
                        <a:rPr lang="en-GB" sz="1600" baseline="0"/>
                        <a:t> synonyms for the word ‘scared’?</a:t>
                      </a:r>
                      <a:endParaRPr lang="en-GB" sz="1600"/>
                    </a:p>
                  </a:txBody>
                  <a:tcPr/>
                </a:tc>
                <a:extLst>
                  <a:ext uri="{0D108BD9-81ED-4DB2-BD59-A6C34878D82A}">
                    <a16:rowId xmlns:a16="http://schemas.microsoft.com/office/drawing/2014/main" val="765756520"/>
                  </a:ext>
                </a:extLst>
              </a:tr>
            </a:tbl>
          </a:graphicData>
        </a:graphic>
      </p:graphicFrame>
      <p:pic>
        <p:nvPicPr>
          <p:cNvPr id="2" name="Picture 1"/>
          <p:cNvPicPr>
            <a:picLocks noChangeAspect="1"/>
          </p:cNvPicPr>
          <p:nvPr/>
        </p:nvPicPr>
        <p:blipFill>
          <a:blip r:embed="rId2"/>
          <a:stretch>
            <a:fillRect/>
          </a:stretch>
        </p:blipFill>
        <p:spPr>
          <a:xfrm>
            <a:off x="9147175" y="4289425"/>
            <a:ext cx="1466850" cy="1276350"/>
          </a:xfrm>
          <a:prstGeom prst="rect">
            <a:avLst/>
          </a:prstGeom>
        </p:spPr>
      </p:pic>
    </p:spTree>
    <p:extLst>
      <p:ext uri="{BB962C8B-B14F-4D97-AF65-F5344CB8AC3E}">
        <p14:creationId xmlns:p14="http://schemas.microsoft.com/office/powerpoint/2010/main" val="13624249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2.11</a:t>
            </a:r>
          </a:p>
        </p:txBody>
      </p:sp>
      <p:graphicFrame>
        <p:nvGraphicFramePr>
          <p:cNvPr id="5" name="Table 4"/>
          <p:cNvGraphicFramePr>
            <a:graphicFrameLocks noGrp="1"/>
          </p:cNvGraphicFramePr>
          <p:nvPr>
            <p:extLst>
              <p:ext uri="{D42A27DB-BD31-4B8C-83A1-F6EECF244321}">
                <p14:modId xmlns:p14="http://schemas.microsoft.com/office/powerpoint/2010/main" val="4143813088"/>
              </p:ext>
            </p:extLst>
          </p:nvPr>
        </p:nvGraphicFramePr>
        <p:xfrm>
          <a:off x="165100" y="605366"/>
          <a:ext cx="11836401" cy="608306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Circle</a:t>
                      </a:r>
                      <a:r>
                        <a:rPr lang="en-GB" sz="1600" baseline="0" dirty="0"/>
                        <a:t> the incorrect spelling, then correct it.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baseline="0" dirty="0" err="1">
                          <a:solidFill>
                            <a:schemeClr val="tx1"/>
                          </a:solidFill>
                        </a:rPr>
                        <a:t>Orkword</a:t>
                      </a:r>
                      <a:endParaRPr lang="en-GB" sz="2000" b="1" i="1" baseline="0"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baseline="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baseline="0"/>
                    </a:p>
                    <a:p>
                      <a:pPr marL="0" marR="0" lvl="0" indent="0" algn="ctr" rtl="0" eaLnBrk="1" fontAlgn="auto" latinLnBrk="0" hangingPunct="1">
                        <a:lnSpc>
                          <a:spcPct val="100000"/>
                        </a:lnSpc>
                        <a:spcBef>
                          <a:spcPts val="0"/>
                        </a:spcBef>
                        <a:spcAft>
                          <a:spcPts val="0"/>
                        </a:spcAft>
                        <a:buFontTx/>
                        <a:buNone/>
                      </a:pPr>
                      <a:r>
                        <a:rPr lang="en-GB" sz="2000" b="1" i="1" baseline="0" dirty="0"/>
                        <a:t>Awkward</a:t>
                      </a:r>
                      <a:endParaRPr lang="en-GB" sz="2000" b="1" i="1" baseline="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2. Grammar and punctuation</a:t>
                      </a:r>
                      <a:endParaRPr lang="en-GB"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Create two complex sentences,</a:t>
                      </a:r>
                      <a:r>
                        <a:rPr lang="en-GB" sz="1600" baseline="0" dirty="0"/>
                        <a:t> suing the following words: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i="1" baseline="0" dirty="0"/>
                        <a:t>Chocolate + bedtime</a:t>
                      </a:r>
                    </a:p>
                    <a:p>
                      <a:pPr marL="0" marR="0" lvl="0" indent="0" algn="ctr" rtl="0" eaLnBrk="1" fontAlgn="auto" latinLnBrk="0" hangingPunct="1">
                        <a:lnSpc>
                          <a:spcPct val="100000"/>
                        </a:lnSpc>
                        <a:spcBef>
                          <a:spcPts val="0"/>
                        </a:spcBef>
                        <a:spcAft>
                          <a:spcPts val="0"/>
                        </a:spcAft>
                        <a:buFontTx/>
                        <a:buNone/>
                      </a:pPr>
                      <a:endParaRPr lang="en-GB" sz="1600" b="1" i="1" baseline="0" dirty="0">
                        <a:solidFill>
                          <a:srgbClr val="FF0000"/>
                        </a:solidFill>
                      </a:endParaRPr>
                    </a:p>
                    <a:p>
                      <a:pPr marL="0" marR="0" lvl="0" indent="0" algn="ctr">
                        <a:lnSpc>
                          <a:spcPct val="100000"/>
                        </a:lnSpc>
                        <a:spcBef>
                          <a:spcPts val="0"/>
                        </a:spcBef>
                        <a:spcAft>
                          <a:spcPts val="0"/>
                        </a:spcAft>
                        <a:buFontTx/>
                        <a:buNone/>
                      </a:pPr>
                      <a:endParaRPr lang="en-GB" sz="1600" b="1" i="1" baseline="0" dirty="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i="1" baseline="0" dirty="0"/>
                        <a:t>Christmas + shopping</a:t>
                      </a:r>
                    </a:p>
                    <a:p>
                      <a:pPr marL="0" marR="0" lvl="0" indent="0" algn="ctr" rtl="0" eaLnBrk="1" fontAlgn="auto" latinLnBrk="0" hangingPunct="1">
                        <a:lnSpc>
                          <a:spcPct val="100000"/>
                        </a:lnSpc>
                        <a:spcBef>
                          <a:spcPts val="0"/>
                        </a:spcBef>
                        <a:spcAft>
                          <a:spcPts val="0"/>
                        </a:spcAft>
                        <a:buFontTx/>
                        <a:buNone/>
                      </a:pPr>
                      <a:endParaRPr lang="en-GB" sz="1600" b="0" i="0" baseline="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What</a:t>
                      </a:r>
                      <a:r>
                        <a:rPr lang="en-GB" sz="1600" baseline="0" dirty="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dirty="0"/>
                        <a:t>Regret</a:t>
                      </a:r>
                    </a:p>
                    <a:p>
                      <a:endParaRPr lang="en-GB" sz="1600"/>
                    </a:p>
                    <a:p>
                      <a:r>
                        <a:rPr lang="en-GB" sz="1600" dirty="0"/>
                        <a:t>Type of word </a:t>
                      </a:r>
                      <a:endParaRPr lang="en-GB" sz="1600">
                        <a:solidFill>
                          <a:srgbClr val="FF0000"/>
                        </a:solidFill>
                      </a:endParaRPr>
                    </a:p>
                    <a:p>
                      <a:endParaRPr lang="en-GB" sz="1600"/>
                    </a:p>
                    <a:p>
                      <a:r>
                        <a:rPr lang="en-GB" sz="1600" dirty="0"/>
                        <a:t>Definition</a:t>
                      </a:r>
                      <a:r>
                        <a:rPr lang="en-GB" sz="1600" baseline="0" dirty="0">
                          <a:solidFill>
                            <a:srgbClr val="FF0000"/>
                          </a:solidFill>
                        </a:rPr>
                        <a:t> </a:t>
                      </a:r>
                    </a:p>
                  </a:txBody>
                  <a:tcPr/>
                </a:tc>
                <a:extLst>
                  <a:ext uri="{0D108BD9-81ED-4DB2-BD59-A6C34878D82A}">
                    <a16:rowId xmlns:a16="http://schemas.microsoft.com/office/drawing/2014/main" val="3075240843"/>
                  </a:ext>
                </a:extLst>
              </a:tr>
              <a:tr h="3410608">
                <a:tc>
                  <a:txBody>
                    <a:bodyPr/>
                    <a:lstStyle/>
                    <a:p>
                      <a:r>
                        <a:rPr lang="en-GB" sz="1600" b="1" i="1" dirty="0"/>
                        <a:t>4.</a:t>
                      </a:r>
                      <a:r>
                        <a:rPr lang="en-GB" sz="1600" b="1" i="1" baseline="0" dirty="0"/>
                        <a:t> Reading Comprehension.</a:t>
                      </a:r>
                    </a:p>
                    <a:p>
                      <a:r>
                        <a:rPr lang="en-US" sz="1400" b="0" i="1" u="none" strike="noStrike" kern="1200" baseline="0" dirty="0">
                          <a:solidFill>
                            <a:schemeClr val="tx1"/>
                          </a:solidFill>
                          <a:latin typeface="+mn-lt"/>
                          <a:ea typeface="+mn-ea"/>
                          <a:cs typeface="+mn-cs"/>
                        </a:rPr>
                        <a:t>I knew from the soft tone of his voice that he was trying to calm me, as he had done all those long years ago when I was a wild and frightened colt. Then his words had soothed me, but now I could not stop myself from trembling. Every nerve in my body seemed to be taut and I was breathing heavily.</a:t>
                      </a:r>
                      <a:endParaRPr lang="en-GB" sz="1400" b="1" i="1"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tx1"/>
                          </a:solidFill>
                          <a:effectLst/>
                          <a:latin typeface="+mn-lt"/>
                          <a:ea typeface="+mn-ea"/>
                          <a:cs typeface="+mn-cs"/>
                        </a:rPr>
                        <a:t>How does the writer</a:t>
                      </a:r>
                      <a:r>
                        <a:rPr lang="en-GB" sz="1600" kern="1200" baseline="0" dirty="0">
                          <a:solidFill>
                            <a:schemeClr val="tx1"/>
                          </a:solidFill>
                          <a:effectLst/>
                          <a:latin typeface="+mn-lt"/>
                          <a:ea typeface="+mn-ea"/>
                          <a:cs typeface="+mn-cs"/>
                        </a:rPr>
                        <a:t> create a sense of fear?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b="1" i="1" baseline="0" dirty="0"/>
                        <a:t>The applause rang like bells around the theatre.</a:t>
                      </a:r>
                    </a:p>
                    <a:p>
                      <a:endParaRPr lang="en-GB" sz="1600" baseline="0"/>
                    </a:p>
                    <a:p>
                      <a:r>
                        <a:rPr lang="en-GB" sz="1600" baseline="0" dirty="0"/>
                        <a:t>What is this technique? ____________</a:t>
                      </a:r>
                    </a:p>
                    <a:p>
                      <a:endParaRPr lang="en-GB" sz="1600" baseline="0"/>
                    </a:p>
                    <a:p>
                      <a:r>
                        <a:rPr lang="en-GB" sz="1600" baseline="0" dirty="0"/>
                        <a:t>Challenge: what is the effect?</a:t>
                      </a:r>
                      <a:endParaRPr lang="en-GB" sz="1600" baseline="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dirty="0"/>
                        <a:t>Prioritise: </a:t>
                      </a:r>
                      <a:r>
                        <a:rPr lang="en-GB" sz="1600" dirty="0"/>
                        <a:t>What is the </a:t>
                      </a:r>
                      <a:r>
                        <a:rPr lang="en-GB" sz="1600" b="1" i="1" dirty="0"/>
                        <a:t>single most important </a:t>
                      </a:r>
                      <a:r>
                        <a:rPr lang="en-GB" sz="1600" dirty="0"/>
                        <a:t>sentence here? Explain your thinking.</a:t>
                      </a:r>
                    </a:p>
                    <a:p>
                      <a:endParaRPr lang="en-GB" sz="1600"/>
                    </a:p>
                    <a:p>
                      <a:pPr algn="ctr"/>
                      <a:r>
                        <a:rPr lang="en-US" sz="1600" b="0" i="0" u="none" strike="noStrike" kern="1200" baseline="0" dirty="0">
                          <a:solidFill>
                            <a:schemeClr val="tx1"/>
                          </a:solidFill>
                          <a:latin typeface="+mn-lt"/>
                          <a:ea typeface="+mn-ea"/>
                          <a:cs typeface="+mn-cs"/>
                        </a:rPr>
                        <a:t>Then the tree fell with a thundering noise. When I woke up I saw Father under the tree, blood coming out of his nose. His eyes were open but he could not see. I picked up his glove. </a:t>
                      </a:r>
                      <a:endParaRPr lang="en-GB" sz="1600" dirty="0"/>
                    </a:p>
                    <a:p>
                      <a:pPr algn="ctr"/>
                      <a:endParaRPr lang="en-GB" sz="1200" b="0" i="1" kern="1200">
                        <a:solidFill>
                          <a:schemeClr val="tx1"/>
                        </a:solidFill>
                        <a:effectLst/>
                        <a:latin typeface="+mn-lt"/>
                        <a:ea typeface="+mn-ea"/>
                        <a:cs typeface="+mn-cs"/>
                      </a:endParaRPr>
                    </a:p>
                    <a:p>
                      <a:pPr algn="ctr"/>
                      <a:r>
                        <a:rPr lang="en-GB" sz="1600" baseline="0" dirty="0"/>
                        <a:t>____________________________________________________________________________________________________________________________________________________</a:t>
                      </a:r>
                      <a:endParaRPr lang="en-GB" sz="1600" i="1" dirty="0"/>
                    </a:p>
                  </a:txBody>
                  <a:tcPr/>
                </a:tc>
                <a:extLst>
                  <a:ext uri="{0D108BD9-81ED-4DB2-BD59-A6C34878D82A}">
                    <a16:rowId xmlns:a16="http://schemas.microsoft.com/office/drawing/2014/main" val="765756520"/>
                  </a:ext>
                </a:extLst>
              </a:tr>
            </a:tbl>
          </a:graphicData>
        </a:graphic>
      </p:graphicFrame>
    </p:spTree>
    <p:extLst>
      <p:ext uri="{BB962C8B-B14F-4D97-AF65-F5344CB8AC3E}">
        <p14:creationId xmlns:p14="http://schemas.microsoft.com/office/powerpoint/2010/main" val="27114176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2.11</a:t>
            </a:r>
          </a:p>
        </p:txBody>
      </p:sp>
      <p:graphicFrame>
        <p:nvGraphicFramePr>
          <p:cNvPr id="5" name="Table 4"/>
          <p:cNvGraphicFramePr>
            <a:graphicFrameLocks noGrp="1"/>
          </p:cNvGraphicFramePr>
          <p:nvPr>
            <p:extLst>
              <p:ext uri="{D42A27DB-BD31-4B8C-83A1-F6EECF244321}">
                <p14:modId xmlns:p14="http://schemas.microsoft.com/office/powerpoint/2010/main" val="1049430920"/>
              </p:ext>
            </p:extLst>
          </p:nvPr>
        </p:nvGraphicFramePr>
        <p:xfrm>
          <a:off x="165100" y="605366"/>
          <a:ext cx="11836401" cy="608306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Circle</a:t>
                      </a:r>
                      <a:r>
                        <a:rPr lang="en-GB" sz="1600" baseline="0" dirty="0"/>
                        <a:t> the incorrect spelling, then correct it.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baseline="0" dirty="0" err="1">
                          <a:solidFill>
                            <a:schemeClr val="tx1"/>
                          </a:solidFill>
                        </a:rPr>
                        <a:t>Orkword</a:t>
                      </a:r>
                      <a:endParaRPr lang="en-GB" sz="2000" b="1" i="1" baseline="0"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baseline="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baseline="0"/>
                    </a:p>
                    <a:p>
                      <a:pPr marL="0" marR="0" lvl="0" indent="0" algn="ctr" rtl="0" eaLnBrk="1" fontAlgn="auto" latinLnBrk="0" hangingPunct="1">
                        <a:lnSpc>
                          <a:spcPct val="100000"/>
                        </a:lnSpc>
                        <a:spcBef>
                          <a:spcPts val="0"/>
                        </a:spcBef>
                        <a:spcAft>
                          <a:spcPts val="0"/>
                        </a:spcAft>
                        <a:buFontTx/>
                        <a:buNone/>
                      </a:pPr>
                      <a:r>
                        <a:rPr lang="en-GB" sz="2000" b="1" i="1" baseline="0" dirty="0">
                          <a:solidFill>
                            <a:srgbClr val="FF0000"/>
                          </a:solidFill>
                        </a:rPr>
                        <a:t>Awkward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2. Grammar and punctuation</a:t>
                      </a:r>
                      <a:endParaRPr lang="en-GB"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Create two complex sentences,</a:t>
                      </a:r>
                      <a:r>
                        <a:rPr lang="en-GB" sz="1600" baseline="0" dirty="0"/>
                        <a:t> suing the following words: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i="1" baseline="0" dirty="0"/>
                        <a:t>Chocolate + bedtime</a:t>
                      </a:r>
                    </a:p>
                    <a:p>
                      <a:pPr marL="0" marR="0" lvl="0" indent="0" algn="ctr" rtl="0" eaLnBrk="1" fontAlgn="auto" latinLnBrk="0" hangingPunct="1">
                        <a:lnSpc>
                          <a:spcPct val="100000"/>
                        </a:lnSpc>
                        <a:spcBef>
                          <a:spcPts val="0"/>
                        </a:spcBef>
                        <a:spcAft>
                          <a:spcPts val="0"/>
                        </a:spcAft>
                        <a:buFontTx/>
                        <a:buNone/>
                      </a:pPr>
                      <a:r>
                        <a:rPr lang="en-GB" sz="1600" b="1" i="1" baseline="0" dirty="0">
                          <a:solidFill>
                            <a:srgbClr val="FF0000"/>
                          </a:solidFill>
                        </a:rPr>
                        <a:t>I ate chocolate although it was bedtime.</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i="1" baseline="0" dirty="0"/>
                        <a:t>Christmas + shopping</a:t>
                      </a:r>
                    </a:p>
                    <a:p>
                      <a:pPr marL="0" marR="0" lvl="0" indent="0" algn="ctr" rtl="0" eaLnBrk="1" fontAlgn="auto" latinLnBrk="0" hangingPunct="1">
                        <a:lnSpc>
                          <a:spcPct val="100000"/>
                        </a:lnSpc>
                        <a:spcBef>
                          <a:spcPts val="0"/>
                        </a:spcBef>
                        <a:spcAft>
                          <a:spcPts val="0"/>
                        </a:spcAft>
                        <a:buFontTx/>
                        <a:buNone/>
                      </a:pPr>
                      <a:r>
                        <a:rPr lang="en-GB" sz="1600" b="0" i="0" baseline="0" dirty="0">
                          <a:solidFill>
                            <a:srgbClr val="FF0000"/>
                          </a:solidFill>
                        </a:rPr>
                        <a:t>Because is was almost Christmas, I went shopping.</a:t>
                      </a:r>
                      <a:endParaRPr lang="en-GB" sz="1600" b="1" i="1" baseline="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What</a:t>
                      </a:r>
                      <a:r>
                        <a:rPr lang="en-GB" sz="1600" baseline="0" dirty="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dirty="0"/>
                        <a:t>Regret</a:t>
                      </a:r>
                    </a:p>
                    <a:p>
                      <a:endParaRPr lang="en-GB" sz="1600"/>
                    </a:p>
                    <a:p>
                      <a:r>
                        <a:rPr lang="en-GB" sz="1600" dirty="0"/>
                        <a:t>Type of word </a:t>
                      </a:r>
                      <a:r>
                        <a:rPr lang="en-GB" sz="1600" dirty="0" err="1">
                          <a:solidFill>
                            <a:srgbClr val="FF0000"/>
                          </a:solidFill>
                        </a:rPr>
                        <a:t>abstact</a:t>
                      </a:r>
                      <a:r>
                        <a:rPr lang="en-GB" sz="1600" dirty="0">
                          <a:solidFill>
                            <a:srgbClr val="FF0000"/>
                          </a:solidFill>
                        </a:rPr>
                        <a:t> noun</a:t>
                      </a:r>
                    </a:p>
                    <a:p>
                      <a:endParaRPr lang="en-GB" sz="1600"/>
                    </a:p>
                    <a:p>
                      <a:r>
                        <a:rPr lang="en-GB" sz="1600" dirty="0"/>
                        <a:t>Definition</a:t>
                      </a:r>
                      <a:r>
                        <a:rPr lang="en-GB" sz="1600" baseline="0" dirty="0">
                          <a:solidFill>
                            <a:srgbClr val="FF0000"/>
                          </a:solidFill>
                        </a:rPr>
                        <a:t> feeling sad or disappointed about something not done or done badly.</a:t>
                      </a:r>
                    </a:p>
                  </a:txBody>
                  <a:tcPr/>
                </a:tc>
                <a:extLst>
                  <a:ext uri="{0D108BD9-81ED-4DB2-BD59-A6C34878D82A}">
                    <a16:rowId xmlns:a16="http://schemas.microsoft.com/office/drawing/2014/main" val="3075240843"/>
                  </a:ext>
                </a:extLst>
              </a:tr>
              <a:tr h="3410608">
                <a:tc>
                  <a:txBody>
                    <a:bodyPr/>
                    <a:lstStyle/>
                    <a:p>
                      <a:r>
                        <a:rPr lang="en-GB" sz="1600" b="1" i="1" dirty="0"/>
                        <a:t>4.</a:t>
                      </a:r>
                      <a:r>
                        <a:rPr lang="en-GB" sz="1600" b="1" i="1" baseline="0" dirty="0"/>
                        <a:t> Reading Comprehension.</a:t>
                      </a:r>
                    </a:p>
                    <a:p>
                      <a:r>
                        <a:rPr lang="en-US" sz="1400" b="0" i="1" u="none" strike="noStrike" kern="1200" baseline="0" dirty="0">
                          <a:solidFill>
                            <a:schemeClr val="tx1"/>
                          </a:solidFill>
                          <a:latin typeface="+mn-lt"/>
                          <a:ea typeface="+mn-ea"/>
                          <a:cs typeface="+mn-cs"/>
                        </a:rPr>
                        <a:t>I knew from the soft tone of his voice that he was trying to calm me, as he had done all those long years ago when I was a wild and frightened colt. Then his words had soothed me, but now I could not stop myself from trembling. Every nerve in my body seemed to be taut and I was breathing heavily.</a:t>
                      </a:r>
                      <a:endParaRPr lang="en-GB" sz="1400" b="1" i="1"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tx1"/>
                          </a:solidFill>
                          <a:effectLst/>
                          <a:latin typeface="+mn-lt"/>
                          <a:ea typeface="+mn-ea"/>
                          <a:cs typeface="+mn-cs"/>
                        </a:rPr>
                        <a:t>How does the writer</a:t>
                      </a:r>
                      <a:r>
                        <a:rPr lang="en-GB" sz="1600" kern="1200" baseline="0" dirty="0">
                          <a:solidFill>
                            <a:schemeClr val="tx1"/>
                          </a:solidFill>
                          <a:effectLst/>
                          <a:latin typeface="+mn-lt"/>
                          <a:ea typeface="+mn-ea"/>
                          <a:cs typeface="+mn-cs"/>
                        </a:rPr>
                        <a:t> create a sense of fear?</a:t>
                      </a:r>
                    </a:p>
                    <a:p>
                      <a:pPr marL="0" marR="0" lvl="0" indent="0" algn="l" rtl="0" eaLnBrk="1" fontAlgn="auto" latinLnBrk="0" hangingPunct="1">
                        <a:lnSpc>
                          <a:spcPct val="100000"/>
                        </a:lnSpc>
                        <a:spcBef>
                          <a:spcPts val="0"/>
                        </a:spcBef>
                        <a:spcAft>
                          <a:spcPts val="0"/>
                        </a:spcAft>
                        <a:buFontTx/>
                        <a:buNone/>
                      </a:pPr>
                      <a:r>
                        <a:rPr lang="en-GB" sz="1600" kern="1200" baseline="0" dirty="0">
                          <a:solidFill>
                            <a:srgbClr val="FF0000"/>
                          </a:solidFill>
                          <a:effectLst/>
                          <a:latin typeface="+mn-lt"/>
                          <a:ea typeface="+mn-ea"/>
                          <a:cs typeface="+mn-cs"/>
                        </a:rPr>
                        <a:t>The writer uses the verb 'trembling' and the adverb 'heavily' (describing the colt's breathing) to suggest intense fear. The emotion is so intense, it is affecting him physically.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b="1" i="1" baseline="0" dirty="0"/>
                        <a:t>The applause rang like bells around the theatre.</a:t>
                      </a:r>
                    </a:p>
                    <a:p>
                      <a:endParaRPr lang="en-GB" sz="1600" baseline="0"/>
                    </a:p>
                    <a:p>
                      <a:r>
                        <a:rPr lang="en-GB" sz="1600" baseline="0" dirty="0"/>
                        <a:t>What is this technique? ____________</a:t>
                      </a:r>
                    </a:p>
                    <a:p>
                      <a:endParaRPr lang="en-GB" sz="1600" baseline="0"/>
                    </a:p>
                    <a:p>
                      <a:r>
                        <a:rPr lang="en-GB" sz="1600" baseline="0" dirty="0"/>
                        <a:t>Challenge: what is the effect?</a:t>
                      </a:r>
                      <a:r>
                        <a:rPr lang="en-GB" sz="1600" baseline="0" dirty="0">
                          <a:solidFill>
                            <a:srgbClr val="FF0000"/>
                          </a:solidFill>
                        </a:rPr>
                        <a:t> This creates the suggestion of a pleasing, melodic sound that is being passed from person to person. 'Bells' in this context infer celebration, and so overall the writer has created a sense of positivity and liveliness.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dirty="0"/>
                        <a:t>Prioritise: </a:t>
                      </a:r>
                      <a:r>
                        <a:rPr lang="en-GB" sz="1600" dirty="0"/>
                        <a:t>What is the </a:t>
                      </a:r>
                      <a:r>
                        <a:rPr lang="en-GB" sz="1600" b="1" i="1" dirty="0"/>
                        <a:t>single most important </a:t>
                      </a:r>
                      <a:r>
                        <a:rPr lang="en-GB" sz="1600" dirty="0"/>
                        <a:t>sentence here? Explain your thinking.</a:t>
                      </a:r>
                    </a:p>
                    <a:p>
                      <a:endParaRPr lang="en-GB" sz="1600"/>
                    </a:p>
                    <a:p>
                      <a:pPr algn="ctr"/>
                      <a:r>
                        <a:rPr lang="en-US" sz="1600" b="0" i="0" u="none" strike="noStrike" kern="1200" baseline="0" dirty="0">
                          <a:solidFill>
                            <a:schemeClr val="tx1"/>
                          </a:solidFill>
                          <a:latin typeface="+mn-lt"/>
                          <a:ea typeface="+mn-ea"/>
                          <a:cs typeface="+mn-cs"/>
                        </a:rPr>
                        <a:t>Then the tree fell with a thundering noise. When I woke up I saw Father under the tree, blood coming out of his nose. His eyes were open but he could not see. I picked up his glove. </a:t>
                      </a:r>
                      <a:endParaRPr lang="en-GB" sz="1600" dirty="0"/>
                    </a:p>
                    <a:p>
                      <a:pPr algn="ctr"/>
                      <a:endParaRPr lang="en-GB" sz="1200" b="0" i="1" kern="1200">
                        <a:solidFill>
                          <a:schemeClr val="tx1"/>
                        </a:solidFill>
                        <a:effectLst/>
                        <a:latin typeface="+mn-lt"/>
                        <a:ea typeface="+mn-ea"/>
                        <a:cs typeface="+mn-cs"/>
                      </a:endParaRPr>
                    </a:p>
                    <a:p>
                      <a:pPr algn="ctr"/>
                      <a:r>
                        <a:rPr lang="en-GB" sz="1600" baseline="0" dirty="0"/>
                        <a:t>____________________________________________________________________________________________________________________________________________________</a:t>
                      </a:r>
                      <a:endParaRPr lang="en-GB" sz="1600" i="1" dirty="0"/>
                    </a:p>
                  </a:txBody>
                  <a:tcPr/>
                </a:tc>
                <a:extLst>
                  <a:ext uri="{0D108BD9-81ED-4DB2-BD59-A6C34878D82A}">
                    <a16:rowId xmlns:a16="http://schemas.microsoft.com/office/drawing/2014/main" val="765756520"/>
                  </a:ext>
                </a:extLst>
              </a:tr>
            </a:tbl>
          </a:graphicData>
        </a:graphic>
      </p:graphicFrame>
    </p:spTree>
    <p:extLst>
      <p:ext uri="{BB962C8B-B14F-4D97-AF65-F5344CB8AC3E}">
        <p14:creationId xmlns:p14="http://schemas.microsoft.com/office/powerpoint/2010/main" val="20408895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2.12</a:t>
            </a:r>
          </a:p>
        </p:txBody>
      </p:sp>
      <p:graphicFrame>
        <p:nvGraphicFramePr>
          <p:cNvPr id="5" name="Table 4"/>
          <p:cNvGraphicFramePr>
            <a:graphicFrameLocks noGrp="1"/>
          </p:cNvGraphicFramePr>
          <p:nvPr>
            <p:extLst>
              <p:ext uri="{D42A27DB-BD31-4B8C-83A1-F6EECF244321}">
                <p14:modId xmlns:p14="http://schemas.microsoft.com/office/powerpoint/2010/main" val="907290004"/>
              </p:ext>
            </p:extLst>
          </p:nvPr>
        </p:nvGraphicFramePr>
        <p:xfrm>
          <a:off x="165100" y="605366"/>
          <a:ext cx="11926600" cy="6083066"/>
        </p:xfrm>
        <a:graphic>
          <a:graphicData uri="http://schemas.openxmlformats.org/drawingml/2006/table">
            <a:tbl>
              <a:tblPr firstRow="1" bandRow="1">
                <a:tableStyleId>{5940675A-B579-460E-94D1-54222C63F5DA}</a:tableStyleId>
              </a:tblPr>
              <a:tblGrid>
                <a:gridCol w="3945466">
                  <a:extLst>
                    <a:ext uri="{9D8B030D-6E8A-4147-A177-3AD203B41FA5}">
                      <a16:colId xmlns:a16="http://schemas.microsoft.com/office/drawing/2014/main" val="165332826"/>
                    </a:ext>
                  </a:extLst>
                </a:gridCol>
                <a:gridCol w="3945466">
                  <a:extLst>
                    <a:ext uri="{9D8B030D-6E8A-4147-A177-3AD203B41FA5}">
                      <a16:colId xmlns:a16="http://schemas.microsoft.com/office/drawing/2014/main" val="3332211594"/>
                    </a:ext>
                  </a:extLst>
                </a:gridCol>
                <a:gridCol w="4035668">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dirty="0">
                          <a:solidFill>
                            <a:schemeClr val="tx1"/>
                          </a:solidFill>
                        </a:rPr>
                        <a:t>Applaud</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err="1"/>
                        <a:t>Aplaud</a:t>
                      </a:r>
                      <a:endParaRPr lang="en-GB" sz="2000" b="1" i="1"/>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2. Grammar and punctuation</a:t>
                      </a:r>
                      <a:endParaRPr lang="en-GB"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Add</a:t>
                      </a:r>
                      <a:r>
                        <a:rPr lang="en-GB" sz="1600" baseline="0" dirty="0"/>
                        <a:t> the capital letters and full stops in the correct places: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rtl="0" eaLnBrk="1" fontAlgn="auto" latinLnBrk="0" hangingPunct="1">
                        <a:lnSpc>
                          <a:spcPct val="100000"/>
                        </a:lnSpc>
                        <a:spcBef>
                          <a:spcPts val="0"/>
                        </a:spcBef>
                        <a:spcAft>
                          <a:spcPts val="0"/>
                        </a:spcAft>
                        <a:buFontTx/>
                        <a:buNone/>
                      </a:pPr>
                      <a:r>
                        <a:rPr lang="en-US" sz="2000" b="0" i="0" u="none" strike="noStrike" kern="1200" baseline="0" dirty="0">
                          <a:solidFill>
                            <a:schemeClr val="tx1"/>
                          </a:solidFill>
                          <a:latin typeface="+mn-lt"/>
                          <a:ea typeface="+mn-ea"/>
                          <a:cs typeface="+mn-cs"/>
                        </a:rPr>
                        <a:t>the earth falls on the ground we leave him we walk home but none of us can speak or cry </a:t>
                      </a:r>
                      <a:r>
                        <a:rPr lang="en-US" sz="2000" b="0" i="0" u="none" strike="noStrike" kern="1200" baseline="0" dirty="0" err="1">
                          <a:solidFill>
                            <a:schemeClr val="tx1"/>
                          </a:solidFill>
                          <a:latin typeface="+mn-lt"/>
                          <a:ea typeface="+mn-ea"/>
                          <a:cs typeface="+mn-cs"/>
                        </a:rPr>
                        <a:t>i</a:t>
                      </a:r>
                      <a:r>
                        <a:rPr lang="en-US" sz="2000" b="0" i="0" u="none" strike="noStrike" kern="1200" baseline="0" dirty="0">
                          <a:solidFill>
                            <a:schemeClr val="tx1"/>
                          </a:solidFill>
                          <a:latin typeface="+mn-lt"/>
                          <a:ea typeface="+mn-ea"/>
                          <a:cs typeface="+mn-cs"/>
                        </a:rPr>
                        <a:t> cannot tell the others about my secret</a:t>
                      </a:r>
                      <a:endParaRPr lang="en-US" sz="2000" b="0" i="0" u="none" strike="noStrike" kern="1200" baseline="0" dirty="0">
                        <a:solidFill>
                          <a:srgbClr val="FF0000"/>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What</a:t>
                      </a:r>
                      <a:r>
                        <a:rPr lang="en-GB" sz="1600" baseline="0" dirty="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dirty="0"/>
                        <a:t>Nostalgia</a:t>
                      </a:r>
                    </a:p>
                    <a:p>
                      <a:endParaRPr lang="en-GB" sz="1600"/>
                    </a:p>
                    <a:p>
                      <a:r>
                        <a:rPr lang="en-GB" sz="1600" dirty="0"/>
                        <a:t>Type of word </a:t>
                      </a:r>
                      <a:endParaRPr lang="en-GB" sz="1600">
                        <a:solidFill>
                          <a:srgbClr val="FF0000"/>
                        </a:solidFill>
                      </a:endParaRPr>
                    </a:p>
                    <a:p>
                      <a:endParaRPr lang="en-GB" sz="1600"/>
                    </a:p>
                    <a:p>
                      <a:r>
                        <a:rPr lang="en-GB" sz="1600" dirty="0"/>
                        <a:t>Definition</a:t>
                      </a:r>
                      <a:r>
                        <a:rPr lang="en-GB" sz="1600" baseline="0" dirty="0"/>
                        <a:t> </a:t>
                      </a:r>
                      <a:endParaRPr lang="en-GB" sz="1600" baseline="0" dirty="0">
                        <a:solidFill>
                          <a:srgbClr val="FF0000"/>
                        </a:solidFill>
                      </a:endParaRPr>
                    </a:p>
                  </a:txBody>
                  <a:tcPr/>
                </a:tc>
                <a:extLst>
                  <a:ext uri="{0D108BD9-81ED-4DB2-BD59-A6C34878D82A}">
                    <a16:rowId xmlns:a16="http://schemas.microsoft.com/office/drawing/2014/main" val="3075240843"/>
                  </a:ext>
                </a:extLst>
              </a:tr>
              <a:tr h="3410608">
                <a:tc>
                  <a:txBody>
                    <a:bodyPr/>
                    <a:lstStyle/>
                    <a:p>
                      <a:r>
                        <a:rPr lang="en-GB" sz="1600" b="1" i="1" dirty="0"/>
                        <a:t>4.</a:t>
                      </a:r>
                      <a:r>
                        <a:rPr lang="en-GB" sz="1600" b="1" i="1" baseline="0" dirty="0"/>
                        <a:t> Reading Comprehension.</a:t>
                      </a:r>
                    </a:p>
                    <a:p>
                      <a:r>
                        <a:rPr lang="en-US" sz="1400" b="0" i="1" u="none" strike="noStrike" kern="1200" baseline="0" dirty="0">
                          <a:solidFill>
                            <a:schemeClr val="tx1"/>
                          </a:solidFill>
                          <a:latin typeface="+mn-lt"/>
                          <a:ea typeface="+mn-ea"/>
                          <a:cs typeface="+mn-cs"/>
                        </a:rPr>
                        <a:t>And sometimes he would talk of home and of his girl up in the village. ‘She works in the milking </a:t>
                      </a:r>
                      <a:r>
                        <a:rPr lang="en-US" sz="1400" b="0" i="1" u="none" strike="noStrike" kern="1200" baseline="0" dirty="0" err="1">
                          <a:solidFill>
                            <a:schemeClr val="tx1"/>
                          </a:solidFill>
                          <a:latin typeface="+mn-lt"/>
                          <a:ea typeface="+mn-ea"/>
                          <a:cs typeface="+mn-cs"/>
                        </a:rPr>
                        <a:t>parlour</a:t>
                      </a:r>
                      <a:r>
                        <a:rPr lang="en-US" sz="1400" b="0" i="1" u="none" strike="noStrike" kern="1200" baseline="0" dirty="0">
                          <a:solidFill>
                            <a:schemeClr val="tx1"/>
                          </a:solidFill>
                          <a:latin typeface="+mn-lt"/>
                          <a:ea typeface="+mn-ea"/>
                          <a:cs typeface="+mn-cs"/>
                        </a:rPr>
                        <a:t> up Anstey’s farm. And she bakes bread. Oh Joey, she bakes bread like you’ve never tasted before and even Mother says her pasties are the tastiest in the parish. And she’s got eyes, eyes as blue as cornflowers, hair as gold as ripe corn, and her skin smells like honeysuckle.’</a:t>
                      </a:r>
                    </a:p>
                    <a:p>
                      <a:endParaRPr lang="en-US" sz="1400" b="0" i="1" u="none" strike="noStrike" kern="1200" baseline="0">
                        <a:solidFill>
                          <a:schemeClr val="tx1"/>
                        </a:solidFill>
                        <a:latin typeface="+mn-lt"/>
                        <a:ea typeface="+mn-ea"/>
                        <a:cs typeface="+mn-cs"/>
                      </a:endParaRPr>
                    </a:p>
                    <a:p>
                      <a:r>
                        <a:rPr lang="en-GB" sz="1400" baseline="0" dirty="0"/>
                        <a:t>List four things that you learn about Maisie:</a:t>
                      </a:r>
                      <a:endParaRPr lang="en-GB" sz="1100" dirty="0">
                        <a:solidFill>
                          <a:schemeClr val="tx1"/>
                        </a:solidFill>
                      </a:endParaRPr>
                    </a:p>
                    <a:p>
                      <a:pPr marL="0" marR="0" lvl="0" indent="0" algn="l" rtl="0" eaLnBrk="1" fontAlgn="auto" latinLnBrk="0" hangingPunct="1">
                        <a:lnSpc>
                          <a:spcPct val="100000"/>
                        </a:lnSpc>
                        <a:spcBef>
                          <a:spcPts val="0"/>
                        </a:spcBef>
                        <a:spcAft>
                          <a:spcPts val="0"/>
                        </a:spcAft>
                        <a:buFontTx/>
                        <a:buNone/>
                      </a:pPr>
                      <a:r>
                        <a:rPr lang="en-GB" sz="1600" kern="1200" dirty="0">
                          <a:solidFill>
                            <a:schemeClr val="tx1"/>
                          </a:solidFill>
                          <a:effectLst/>
                          <a:latin typeface="+mn-lt"/>
                          <a:ea typeface="+mn-ea"/>
                          <a:cs typeface="+mn-cs"/>
                        </a:rPr>
                        <a:t>1. </a:t>
                      </a:r>
                    </a:p>
                    <a:p>
                      <a:pPr marL="0" marR="0" lvl="0" indent="0" algn="l">
                        <a:lnSpc>
                          <a:spcPct val="100000"/>
                        </a:lnSpc>
                        <a:spcBef>
                          <a:spcPts val="0"/>
                        </a:spcBef>
                        <a:spcAft>
                          <a:spcPts val="0"/>
                        </a:spcAft>
                        <a:buFontTx/>
                        <a:buNone/>
                      </a:pPr>
                      <a:r>
                        <a:rPr lang="en-GB" sz="1600" kern="1200" dirty="0">
                          <a:solidFill>
                            <a:schemeClr val="tx1"/>
                          </a:solidFill>
                          <a:effectLst/>
                          <a:latin typeface="+mn-lt"/>
                          <a:ea typeface="+mn-ea"/>
                          <a:cs typeface="+mn-cs"/>
                        </a:rPr>
                        <a:t>2.</a:t>
                      </a:r>
                    </a:p>
                    <a:p>
                      <a:pPr marL="0" marR="0" lvl="0" indent="0" algn="l">
                        <a:lnSpc>
                          <a:spcPct val="100000"/>
                        </a:lnSpc>
                        <a:spcBef>
                          <a:spcPts val="0"/>
                        </a:spcBef>
                        <a:spcAft>
                          <a:spcPts val="0"/>
                        </a:spcAft>
                        <a:buFontTx/>
                        <a:buNone/>
                      </a:pPr>
                      <a:r>
                        <a:rPr lang="en-GB" sz="1600" kern="1200" dirty="0">
                          <a:solidFill>
                            <a:schemeClr val="tx1"/>
                          </a:solidFill>
                          <a:effectLst/>
                          <a:latin typeface="+mn-lt"/>
                          <a:ea typeface="+mn-ea"/>
                          <a:cs typeface="+mn-cs"/>
                        </a:rPr>
                        <a:t>3. </a:t>
                      </a:r>
                    </a:p>
                    <a:p>
                      <a:pPr marL="0" marR="0" lvl="0" indent="0" algn="l">
                        <a:lnSpc>
                          <a:spcPct val="100000"/>
                        </a:lnSpc>
                        <a:spcBef>
                          <a:spcPts val="0"/>
                        </a:spcBef>
                        <a:spcAft>
                          <a:spcPts val="0"/>
                        </a:spcAft>
                        <a:buFontTx/>
                        <a:buNone/>
                      </a:pPr>
                      <a:r>
                        <a:rPr lang="en-GB" sz="1600" kern="1200" dirty="0">
                          <a:solidFill>
                            <a:schemeClr val="tx1"/>
                          </a:solidFill>
                          <a:effectLst/>
                          <a:latin typeface="+mn-lt"/>
                          <a:ea typeface="+mn-ea"/>
                          <a:cs typeface="+mn-cs"/>
                        </a:rPr>
                        <a:t>4. 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Technique</a:t>
                      </a:r>
                    </a:p>
                    <a:p>
                      <a:endParaRPr lang="en-GB" sz="1600" baseline="0"/>
                    </a:p>
                    <a:p>
                      <a:pPr algn="ctr"/>
                      <a:r>
                        <a:rPr lang="en-GB" sz="1800" baseline="0" dirty="0"/>
                        <a:t>The rain pattered dismally against the window.</a:t>
                      </a:r>
                    </a:p>
                    <a:p>
                      <a:endParaRPr lang="en-GB" sz="1600" baseline="0"/>
                    </a:p>
                    <a:p>
                      <a:r>
                        <a:rPr lang="en-GB" sz="1600" baseline="0" dirty="0"/>
                        <a:t>What is this technique? </a:t>
                      </a:r>
                      <a:endParaRPr lang="en-GB" sz="1600" baseline="0">
                        <a:solidFill>
                          <a:srgbClr val="FF0000"/>
                        </a:solidFill>
                      </a:endParaRPr>
                    </a:p>
                    <a:p>
                      <a:endParaRPr lang="en-GB" sz="1600" baseline="0"/>
                    </a:p>
                    <a:p>
                      <a:r>
                        <a:rPr lang="en-GB" sz="1600" baseline="0" dirty="0"/>
                        <a:t>Challenge: what is the effect? </a:t>
                      </a:r>
                      <a:endParaRPr lang="en-GB" sz="1600" baseline="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Rank order the events</a:t>
                      </a:r>
                      <a:r>
                        <a:rPr lang="en-GB" sz="1600" baseline="0" dirty="0"/>
                        <a:t> of Private Peaceful</a:t>
                      </a:r>
                      <a:r>
                        <a:rPr lang="en-GB" sz="1600" dirty="0"/>
                        <a:t> in order of</a:t>
                      </a:r>
                      <a:r>
                        <a:rPr lang="en-GB" sz="1600" baseline="0" dirty="0"/>
                        <a:t> which has had the greatest impact on you. Explain your top choice.</a:t>
                      </a:r>
                      <a:endParaRPr lang="en-GB" sz="1600" dirty="0"/>
                    </a:p>
                  </a:txBody>
                  <a:tcPr/>
                </a:tc>
                <a:extLst>
                  <a:ext uri="{0D108BD9-81ED-4DB2-BD59-A6C34878D82A}">
                    <a16:rowId xmlns:a16="http://schemas.microsoft.com/office/drawing/2014/main" val="765756520"/>
                  </a:ext>
                </a:extLst>
              </a:tr>
            </a:tbl>
          </a:graphicData>
        </a:graphic>
      </p:graphicFrame>
      <p:sp>
        <p:nvSpPr>
          <p:cNvPr id="6" name="Isosceles Triangle 5"/>
          <p:cNvSpPr/>
          <p:nvPr/>
        </p:nvSpPr>
        <p:spPr>
          <a:xfrm>
            <a:off x="8610600" y="4572000"/>
            <a:ext cx="2692400" cy="2088492"/>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cxnSp>
        <p:nvCxnSpPr>
          <p:cNvPr id="7" name="Straight Connector 6"/>
          <p:cNvCxnSpPr/>
          <p:nvPr/>
        </p:nvCxnSpPr>
        <p:spPr>
          <a:xfrm flipV="1">
            <a:off x="9423400" y="5391808"/>
            <a:ext cx="1092200" cy="12700"/>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Connector 7"/>
          <p:cNvCxnSpPr/>
          <p:nvPr/>
        </p:nvCxnSpPr>
        <p:spPr>
          <a:xfrm flipV="1">
            <a:off x="9029700" y="6026150"/>
            <a:ext cx="1854200" cy="317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951490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2.12</a:t>
            </a:r>
          </a:p>
        </p:txBody>
      </p:sp>
      <p:graphicFrame>
        <p:nvGraphicFramePr>
          <p:cNvPr id="5" name="Table 4"/>
          <p:cNvGraphicFramePr>
            <a:graphicFrameLocks noGrp="1"/>
          </p:cNvGraphicFramePr>
          <p:nvPr/>
        </p:nvGraphicFramePr>
        <p:xfrm>
          <a:off x="165100" y="605366"/>
          <a:ext cx="11836401" cy="608306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a:solidFill>
                            <a:srgbClr val="FF0000"/>
                          </a:solidFill>
                        </a:rPr>
                        <a:t>Applaud</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err="1"/>
                        <a:t>Aplaud</a:t>
                      </a:r>
                      <a:endParaRPr lang="en-GB" sz="2000" b="1" i="1"/>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Add</a:t>
                      </a:r>
                      <a:r>
                        <a:rPr lang="en-GB" sz="1600" baseline="0"/>
                        <a:t> the capital letters and full stops in the correct places: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rtl="0" eaLnBrk="1" fontAlgn="auto" latinLnBrk="0" hangingPunct="1">
                        <a:lnSpc>
                          <a:spcPct val="100000"/>
                        </a:lnSpc>
                        <a:spcBef>
                          <a:spcPts val="0"/>
                        </a:spcBef>
                        <a:spcAft>
                          <a:spcPts val="0"/>
                        </a:spcAft>
                        <a:buFontTx/>
                        <a:buNone/>
                      </a:pPr>
                      <a:r>
                        <a:rPr lang="en-US" sz="2000" b="0" i="0" u="none" strike="noStrike" kern="1200" baseline="0">
                          <a:solidFill>
                            <a:srgbClr val="FF0000"/>
                          </a:solidFill>
                          <a:latin typeface="+mn-lt"/>
                          <a:ea typeface="+mn-ea"/>
                          <a:cs typeface="+mn-cs"/>
                        </a:rPr>
                        <a:t>T</a:t>
                      </a:r>
                      <a:r>
                        <a:rPr lang="en-US" sz="2000" b="0" i="0" u="none" strike="noStrike" kern="1200" baseline="0">
                          <a:solidFill>
                            <a:schemeClr val="tx1"/>
                          </a:solidFill>
                          <a:latin typeface="+mn-lt"/>
                          <a:ea typeface="+mn-ea"/>
                          <a:cs typeface="+mn-cs"/>
                        </a:rPr>
                        <a:t>he earth falls on the ground</a:t>
                      </a:r>
                      <a:r>
                        <a:rPr lang="en-US" sz="2000" b="0" i="0" u="none" strike="noStrike" kern="1200" baseline="0">
                          <a:solidFill>
                            <a:srgbClr val="FF0000"/>
                          </a:solidFill>
                          <a:latin typeface="+mn-lt"/>
                          <a:ea typeface="+mn-ea"/>
                          <a:cs typeface="+mn-cs"/>
                        </a:rPr>
                        <a:t>. W</a:t>
                      </a:r>
                      <a:r>
                        <a:rPr lang="en-US" sz="2000" b="0" i="0" u="none" strike="noStrike" kern="1200" baseline="0">
                          <a:solidFill>
                            <a:schemeClr val="tx1"/>
                          </a:solidFill>
                          <a:latin typeface="+mn-lt"/>
                          <a:ea typeface="+mn-ea"/>
                          <a:cs typeface="+mn-cs"/>
                        </a:rPr>
                        <a:t>e leave him</a:t>
                      </a:r>
                      <a:r>
                        <a:rPr lang="en-US" sz="2000" b="0" i="0" u="none" strike="noStrike" kern="1200" baseline="0">
                          <a:solidFill>
                            <a:srgbClr val="FF0000"/>
                          </a:solidFill>
                          <a:latin typeface="+mn-lt"/>
                          <a:ea typeface="+mn-ea"/>
                          <a:cs typeface="+mn-cs"/>
                        </a:rPr>
                        <a:t>. W</a:t>
                      </a:r>
                      <a:r>
                        <a:rPr lang="en-US" sz="2000" b="0" i="0" u="none" strike="noStrike" kern="1200" baseline="0">
                          <a:solidFill>
                            <a:schemeClr val="tx1"/>
                          </a:solidFill>
                          <a:latin typeface="+mn-lt"/>
                          <a:ea typeface="+mn-ea"/>
                          <a:cs typeface="+mn-cs"/>
                        </a:rPr>
                        <a:t>e walk home but none of us can speak or cry</a:t>
                      </a:r>
                      <a:r>
                        <a:rPr lang="en-US" sz="2000" b="0" i="0" u="none" strike="noStrike" kern="1200" baseline="0">
                          <a:solidFill>
                            <a:srgbClr val="FF0000"/>
                          </a:solidFill>
                          <a:latin typeface="+mn-lt"/>
                          <a:ea typeface="+mn-ea"/>
                          <a:cs typeface="+mn-cs"/>
                        </a:rPr>
                        <a:t>. I</a:t>
                      </a:r>
                      <a:r>
                        <a:rPr lang="en-US" sz="2000" b="0" i="0" u="none" strike="noStrike" kern="1200" baseline="0">
                          <a:solidFill>
                            <a:schemeClr val="tx1"/>
                          </a:solidFill>
                          <a:latin typeface="+mn-lt"/>
                          <a:ea typeface="+mn-ea"/>
                          <a:cs typeface="+mn-cs"/>
                        </a:rPr>
                        <a:t> cannot tell the others about my secret</a:t>
                      </a:r>
                      <a:r>
                        <a:rPr lang="en-US" sz="2000" b="0" i="0" u="none" strike="noStrike" kern="1200" baseline="0">
                          <a:solidFill>
                            <a:srgbClr val="FF0000"/>
                          </a:solidFill>
                          <a:latin typeface="+mn-lt"/>
                          <a:ea typeface="+mn-ea"/>
                          <a:cs typeface="+mn-cs"/>
                        </a:rPr>
                        <a:t>.</a:t>
                      </a:r>
                      <a:endParaRPr lang="en-GB" sz="1800" baseline="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a:t>Nostalgia</a:t>
                      </a:r>
                    </a:p>
                    <a:p>
                      <a:endParaRPr lang="en-GB" sz="1600"/>
                    </a:p>
                    <a:p>
                      <a:r>
                        <a:rPr lang="en-GB" sz="1600"/>
                        <a:t>Type of word </a:t>
                      </a:r>
                      <a:r>
                        <a:rPr lang="en-GB" sz="1600">
                          <a:solidFill>
                            <a:srgbClr val="FF0000"/>
                          </a:solidFill>
                        </a:rPr>
                        <a:t>abstract noun</a:t>
                      </a:r>
                    </a:p>
                    <a:p>
                      <a:endParaRPr lang="en-GB" sz="1600"/>
                    </a:p>
                    <a:p>
                      <a:r>
                        <a:rPr lang="en-GB" sz="1600"/>
                        <a:t>Definition</a:t>
                      </a:r>
                      <a:r>
                        <a:rPr lang="en-GB" sz="1600" baseline="0"/>
                        <a:t> </a:t>
                      </a:r>
                      <a:r>
                        <a:rPr lang="en-GB" sz="1600" baseline="0">
                          <a:solidFill>
                            <a:srgbClr val="FF0000"/>
                          </a:solidFill>
                        </a:rPr>
                        <a:t>a fond memory or wistful yearning</a:t>
                      </a:r>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r>
                        <a:rPr lang="en-US" sz="1400" b="0" i="1" u="none" strike="noStrike" kern="1200" baseline="0">
                          <a:solidFill>
                            <a:schemeClr val="tx1"/>
                          </a:solidFill>
                          <a:latin typeface="+mn-lt"/>
                          <a:ea typeface="+mn-ea"/>
                          <a:cs typeface="+mn-cs"/>
                        </a:rPr>
                        <a:t>And sometimes he would talk of home and of his girl up in the village. ‘She works in the milking </a:t>
                      </a:r>
                      <a:r>
                        <a:rPr lang="en-US" sz="1400" b="0" i="1" u="none" strike="noStrike" kern="1200" baseline="0" err="1">
                          <a:solidFill>
                            <a:schemeClr val="tx1"/>
                          </a:solidFill>
                          <a:latin typeface="+mn-lt"/>
                          <a:ea typeface="+mn-ea"/>
                          <a:cs typeface="+mn-cs"/>
                        </a:rPr>
                        <a:t>parlour</a:t>
                      </a:r>
                      <a:r>
                        <a:rPr lang="en-US" sz="1400" b="0" i="1" u="none" strike="noStrike" kern="1200" baseline="0">
                          <a:solidFill>
                            <a:schemeClr val="tx1"/>
                          </a:solidFill>
                          <a:latin typeface="+mn-lt"/>
                          <a:ea typeface="+mn-ea"/>
                          <a:cs typeface="+mn-cs"/>
                        </a:rPr>
                        <a:t> up Anstey’s farm. And she bakes bread. Oh Joey, she bakes bread like you’ve never tasted before and even Mother says her pasties are the tastiest in the parish. And she’s got eyes, eyes as blue as cornflowers, hair as gold as ripe corn, and her skin smells like honeysuckle.’</a:t>
                      </a:r>
                    </a:p>
                    <a:p>
                      <a:endParaRPr lang="en-US" sz="1400" b="0" i="1" u="none" strike="noStrike" kern="1200" baseline="0">
                        <a:solidFill>
                          <a:schemeClr val="tx1"/>
                        </a:solidFill>
                        <a:latin typeface="+mn-lt"/>
                        <a:ea typeface="+mn-ea"/>
                        <a:cs typeface="+mn-cs"/>
                      </a:endParaRPr>
                    </a:p>
                    <a:p>
                      <a:r>
                        <a:rPr lang="en-GB" sz="1400" baseline="0"/>
                        <a:t>List four things that you learn about Maisie:</a:t>
                      </a:r>
                      <a:endParaRPr lang="en-GB" sz="1100">
                        <a:solidFill>
                          <a:schemeClr val="tx1"/>
                        </a:solidFill>
                      </a:endParaRPr>
                    </a:p>
                    <a:p>
                      <a:pPr marL="0" marR="0" lvl="0" indent="0" algn="l" rtl="0" eaLnBrk="1" fontAlgn="auto" latinLnBrk="0" hangingPunct="1">
                        <a:lnSpc>
                          <a:spcPct val="100000"/>
                        </a:lnSpc>
                        <a:spcBef>
                          <a:spcPts val="0"/>
                        </a:spcBef>
                        <a:spcAft>
                          <a:spcPts val="0"/>
                        </a:spcAft>
                        <a:buFontTx/>
                        <a:buNone/>
                      </a:pPr>
                      <a:r>
                        <a:rPr lang="en-GB" sz="1600" kern="1200">
                          <a:solidFill>
                            <a:srgbClr val="FF0000"/>
                          </a:solidFill>
                          <a:effectLst/>
                          <a:latin typeface="+mn-lt"/>
                          <a:ea typeface="+mn-ea"/>
                          <a:cs typeface="+mn-cs"/>
                        </a:rPr>
                        <a:t>1. She works in a milking parlour.</a:t>
                      </a:r>
                    </a:p>
                    <a:p>
                      <a:pPr marL="0" marR="0" lvl="0" indent="0" algn="l">
                        <a:lnSpc>
                          <a:spcPct val="100000"/>
                        </a:lnSpc>
                        <a:spcBef>
                          <a:spcPts val="0"/>
                        </a:spcBef>
                        <a:spcAft>
                          <a:spcPts val="0"/>
                        </a:spcAft>
                        <a:buFontTx/>
                        <a:buNone/>
                      </a:pPr>
                      <a:r>
                        <a:rPr lang="en-GB" sz="1600" kern="1200">
                          <a:solidFill>
                            <a:srgbClr val="FF0000"/>
                          </a:solidFill>
                          <a:effectLst/>
                          <a:latin typeface="+mn-lt"/>
                          <a:ea typeface="+mn-ea"/>
                          <a:cs typeface="+mn-cs"/>
                        </a:rPr>
                        <a:t>2. She bakes bread.</a:t>
                      </a:r>
                      <a:endParaRPr lang="en-GB">
                        <a:solidFill>
                          <a:srgbClr val="FF0000"/>
                        </a:solidFill>
                      </a:endParaRPr>
                    </a:p>
                    <a:p>
                      <a:pPr marL="0" marR="0" lvl="0" indent="0" algn="l">
                        <a:lnSpc>
                          <a:spcPct val="100000"/>
                        </a:lnSpc>
                        <a:spcBef>
                          <a:spcPts val="0"/>
                        </a:spcBef>
                        <a:spcAft>
                          <a:spcPts val="0"/>
                        </a:spcAft>
                        <a:buFontTx/>
                        <a:buNone/>
                      </a:pPr>
                      <a:r>
                        <a:rPr lang="en-GB" sz="1600" kern="1200">
                          <a:solidFill>
                            <a:srgbClr val="FF0000"/>
                          </a:solidFill>
                          <a:effectLst/>
                          <a:latin typeface="+mn-lt"/>
                          <a:ea typeface="+mn-ea"/>
                          <a:cs typeface="+mn-cs"/>
                        </a:rPr>
                        <a:t>3. She bakes pasties.</a:t>
                      </a:r>
                      <a:endParaRPr lang="en-GB">
                        <a:solidFill>
                          <a:srgbClr val="FF0000"/>
                        </a:solidFill>
                      </a:endParaRPr>
                    </a:p>
                    <a:p>
                      <a:pPr marL="0" marR="0" lvl="0" indent="0" algn="l">
                        <a:lnSpc>
                          <a:spcPct val="100000"/>
                        </a:lnSpc>
                        <a:spcBef>
                          <a:spcPts val="0"/>
                        </a:spcBef>
                        <a:spcAft>
                          <a:spcPts val="0"/>
                        </a:spcAft>
                        <a:buFontTx/>
                        <a:buNone/>
                      </a:pPr>
                      <a:r>
                        <a:rPr lang="en-GB" sz="1600" kern="1200">
                          <a:solidFill>
                            <a:srgbClr val="FF0000"/>
                          </a:solidFill>
                          <a:effectLst/>
                          <a:latin typeface="+mn-lt"/>
                          <a:ea typeface="+mn-ea"/>
                          <a:cs typeface="+mn-cs"/>
                        </a:rPr>
                        <a:t>4. She has blue eyes.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endParaRPr lang="en-GB" sz="1600" baseline="0"/>
                    </a:p>
                    <a:p>
                      <a:pPr algn="ctr"/>
                      <a:r>
                        <a:rPr lang="en-GB" sz="1800" baseline="0"/>
                        <a:t>The rain pattered dismally against the window.</a:t>
                      </a:r>
                    </a:p>
                    <a:p>
                      <a:endParaRPr lang="en-GB" sz="1600" baseline="0"/>
                    </a:p>
                    <a:p>
                      <a:r>
                        <a:rPr lang="en-GB" sz="1600" baseline="0"/>
                        <a:t>What is this technique? </a:t>
                      </a:r>
                      <a:r>
                        <a:rPr lang="en-GB" sz="1600" baseline="0">
                          <a:solidFill>
                            <a:srgbClr val="FF0000"/>
                          </a:solidFill>
                        </a:rPr>
                        <a:t>Pathetic fallacy</a:t>
                      </a:r>
                    </a:p>
                    <a:p>
                      <a:endParaRPr lang="en-GB" sz="1600" baseline="0"/>
                    </a:p>
                    <a:p>
                      <a:r>
                        <a:rPr lang="en-GB" sz="1600" baseline="0"/>
                        <a:t>Challenge: what is the effect? </a:t>
                      </a:r>
                      <a:r>
                        <a:rPr lang="en-GB" sz="1600" baseline="0">
                          <a:solidFill>
                            <a:srgbClr val="FF0000"/>
                          </a:solidFill>
                        </a:rPr>
                        <a:t>This creates a mood of quiet sadness because 'pattered' suggests a gentle but persistent action, and 'dismally' reflects a feeling of melancholy, possibly the emotions of a character.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Rank order the events</a:t>
                      </a:r>
                      <a:r>
                        <a:rPr lang="en-GB" sz="1600" baseline="0"/>
                        <a:t> of Private Peaceful</a:t>
                      </a:r>
                      <a:r>
                        <a:rPr lang="en-GB" sz="1600"/>
                        <a:t> in order of</a:t>
                      </a:r>
                      <a:r>
                        <a:rPr lang="en-GB" sz="1600" baseline="0"/>
                        <a:t> which has had the greatest impact on you. Explain your top choice.</a:t>
                      </a:r>
                      <a:endParaRPr lang="en-GB" sz="1600"/>
                    </a:p>
                  </a:txBody>
                  <a:tcPr/>
                </a:tc>
                <a:extLst>
                  <a:ext uri="{0D108BD9-81ED-4DB2-BD59-A6C34878D82A}">
                    <a16:rowId xmlns:a16="http://schemas.microsoft.com/office/drawing/2014/main" val="765756520"/>
                  </a:ext>
                </a:extLst>
              </a:tr>
            </a:tbl>
          </a:graphicData>
        </a:graphic>
      </p:graphicFrame>
      <p:sp>
        <p:nvSpPr>
          <p:cNvPr id="6" name="Isosceles Triangle 5"/>
          <p:cNvSpPr/>
          <p:nvPr/>
        </p:nvSpPr>
        <p:spPr>
          <a:xfrm>
            <a:off x="8610600" y="4572000"/>
            <a:ext cx="2692400" cy="2088492"/>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cxnSp>
        <p:nvCxnSpPr>
          <p:cNvPr id="7" name="Straight Connector 6"/>
          <p:cNvCxnSpPr/>
          <p:nvPr/>
        </p:nvCxnSpPr>
        <p:spPr>
          <a:xfrm flipV="1">
            <a:off x="9423400" y="5391808"/>
            <a:ext cx="1092200" cy="12700"/>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Connector 7"/>
          <p:cNvCxnSpPr/>
          <p:nvPr/>
        </p:nvCxnSpPr>
        <p:spPr>
          <a:xfrm flipV="1">
            <a:off x="9029700" y="6026150"/>
            <a:ext cx="1854200" cy="317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86250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b="1" dirty="0">
                <a:ea typeface="+mn-lt"/>
                <a:cs typeface="+mn-lt"/>
              </a:rPr>
              <a:t>How to complete the homework grids (Tasks 4-6)</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027364496"/>
              </p:ext>
            </p:extLst>
          </p:nvPr>
        </p:nvGraphicFramePr>
        <p:xfrm>
          <a:off x="165100" y="605366"/>
          <a:ext cx="11836401" cy="6278880"/>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884795">
                <a:tc>
                  <a:txBody>
                    <a:bodyPr/>
                    <a:lstStyle/>
                    <a:p>
                      <a:r>
                        <a:rPr lang="en-GB" sz="1600" b="1" i="1"/>
                        <a:t>4.</a:t>
                      </a:r>
                      <a:r>
                        <a:rPr lang="en-GB" sz="1600" b="1" i="1" baseline="0"/>
                        <a:t> Reading Comprehension</a:t>
                      </a:r>
                    </a:p>
                    <a:p>
                      <a:pPr lvl="0">
                        <a:buNone/>
                      </a:pPr>
                      <a:endParaRPr lang="en-GB" sz="1600" baseline="0"/>
                    </a:p>
                    <a:p>
                      <a:pPr lvl="0">
                        <a:buNone/>
                      </a:pPr>
                      <a:endParaRPr lang="en-GB" sz="1600" baseline="0"/>
                    </a:p>
                    <a:p>
                      <a:pPr lvl="0">
                        <a:buNone/>
                      </a:pPr>
                      <a:r>
                        <a:rPr lang="en-GB" sz="1600" baseline="0"/>
                        <a:t>Pupils will be required to read a passage from a text related to their English studies. They should read the passage then answer the question underneath it.</a:t>
                      </a:r>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a:lnSpc>
                          <a:spcPct val="100000"/>
                        </a:lnSpc>
                        <a:spcBef>
                          <a:spcPts val="0"/>
                        </a:spcBef>
                        <a:spcAft>
                          <a:spcPts val="0"/>
                        </a:spcAft>
                        <a:buFontTx/>
                        <a:buNone/>
                      </a:pPr>
                      <a:r>
                        <a:rPr lang="en-GB" sz="1600"/>
                        <a:t>Pupils will be given a brief sentence or quote from a familiar text studied in class. The will need to work out what language technique has been used in the sentence/quote and write this in the space provided.</a:t>
                      </a:r>
                    </a:p>
                    <a:p>
                      <a:pPr marL="0" marR="0" lvl="0" indent="0" algn="l">
                        <a:lnSpc>
                          <a:spcPct val="100000"/>
                        </a:lnSpc>
                        <a:spcBef>
                          <a:spcPts val="0"/>
                        </a:spcBef>
                        <a:spcAft>
                          <a:spcPts val="0"/>
                        </a:spcAft>
                        <a:buFontTx/>
                        <a:buNone/>
                      </a:pPr>
                      <a:endParaRPr lang="en-GB" sz="1600"/>
                    </a:p>
                    <a:p>
                      <a:pPr marL="0" marR="0" lvl="0" indent="0" algn="l">
                        <a:lnSpc>
                          <a:spcPct val="100000"/>
                        </a:lnSpc>
                        <a:spcBef>
                          <a:spcPts val="0"/>
                        </a:spcBef>
                        <a:spcAft>
                          <a:spcPts val="0"/>
                        </a:spcAft>
                        <a:buFontTx/>
                        <a:buNone/>
                      </a:pPr>
                      <a:r>
                        <a:rPr lang="en-GB" sz="1600"/>
                        <a:t>The challenge task will require them to think about what is suggested by the technique and explain what it helps them to imagine or feel. (</a:t>
                      </a:r>
                      <a:r>
                        <a:rPr lang="en-GB" sz="1600" b="1"/>
                        <a:t>Please note</a:t>
                      </a:r>
                      <a:r>
                        <a:rPr lang="en-GB" sz="1600"/>
                        <a:t>: challenge tasks are NOT compulsory).</a:t>
                      </a:r>
                    </a:p>
                  </a:txBody>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6. Challenge</a:t>
                      </a:r>
                    </a:p>
                    <a:p>
                      <a:pPr marL="0" marR="0" lvl="0" indent="0" algn="l">
                        <a:lnSpc>
                          <a:spcPct val="100000"/>
                        </a:lnSpc>
                        <a:spcBef>
                          <a:spcPts val="0"/>
                        </a:spcBef>
                        <a:spcAft>
                          <a:spcPts val="0"/>
                        </a:spcAft>
                        <a:buNone/>
                      </a:pPr>
                      <a:endParaRPr lang="en-GB" sz="1600"/>
                    </a:p>
                    <a:p>
                      <a:pPr marL="0" marR="0" lvl="0" indent="0" algn="l">
                        <a:lnSpc>
                          <a:spcPct val="100000"/>
                        </a:lnSpc>
                        <a:spcBef>
                          <a:spcPts val="0"/>
                        </a:spcBef>
                        <a:spcAft>
                          <a:spcPts val="0"/>
                        </a:spcAft>
                        <a:buNone/>
                      </a:pPr>
                      <a:r>
                        <a:rPr lang="en-GB" sz="1600"/>
                        <a:t>This final homework task will require pupils to complete a random task aimed at stretching and challenging them. The tasks will be a selection of the following:</a:t>
                      </a:r>
                      <a:endParaRPr lang="en-GB"/>
                    </a:p>
                    <a:p>
                      <a:pPr marL="285750" marR="0" lvl="0" indent="-285750" algn="l">
                        <a:lnSpc>
                          <a:spcPct val="100000"/>
                        </a:lnSpc>
                        <a:spcBef>
                          <a:spcPts val="0"/>
                        </a:spcBef>
                        <a:spcAft>
                          <a:spcPts val="0"/>
                        </a:spcAft>
                        <a:buFont typeface="Arial"/>
                        <a:buChar char="•"/>
                      </a:pPr>
                      <a:r>
                        <a:rPr lang="en-GB" sz="1600" b="1">
                          <a:solidFill>
                            <a:srgbClr val="7030A0"/>
                          </a:solidFill>
                        </a:rPr>
                        <a:t>Transformation</a:t>
                      </a:r>
                      <a:r>
                        <a:rPr lang="en-GB" sz="1600"/>
                        <a:t> – turn a piece of text into a simple image/turn an image into a description.</a:t>
                      </a:r>
                    </a:p>
                    <a:p>
                      <a:pPr marL="285750" marR="0" lvl="0" indent="-285750" algn="l">
                        <a:lnSpc>
                          <a:spcPct val="100000"/>
                        </a:lnSpc>
                        <a:spcBef>
                          <a:spcPts val="0"/>
                        </a:spcBef>
                        <a:spcAft>
                          <a:spcPts val="0"/>
                        </a:spcAft>
                        <a:buFont typeface="Arial"/>
                        <a:buChar char="•"/>
                      </a:pPr>
                      <a:endParaRPr lang="en-GB" sz="1600"/>
                    </a:p>
                    <a:p>
                      <a:pPr marL="285750" marR="0" lvl="0" indent="-285750" algn="l">
                        <a:lnSpc>
                          <a:spcPct val="100000"/>
                        </a:lnSpc>
                        <a:spcBef>
                          <a:spcPts val="0"/>
                        </a:spcBef>
                        <a:spcAft>
                          <a:spcPts val="0"/>
                        </a:spcAft>
                        <a:buFont typeface="Arial"/>
                        <a:buChar char="•"/>
                      </a:pPr>
                      <a:r>
                        <a:rPr lang="en-GB" sz="1600" b="1">
                          <a:solidFill>
                            <a:srgbClr val="7030A0"/>
                          </a:solidFill>
                        </a:rPr>
                        <a:t>Connections Map</a:t>
                      </a:r>
                      <a:r>
                        <a:rPr lang="en-GB" sz="1600"/>
                        <a:t> – make links between the given words and explain how they link.</a:t>
                      </a:r>
                    </a:p>
                    <a:p>
                      <a:pPr marL="285750" marR="0" lvl="0" indent="-285750" algn="l">
                        <a:lnSpc>
                          <a:spcPct val="100000"/>
                        </a:lnSpc>
                        <a:spcBef>
                          <a:spcPts val="0"/>
                        </a:spcBef>
                        <a:spcAft>
                          <a:spcPts val="0"/>
                        </a:spcAft>
                        <a:buFont typeface="Arial"/>
                        <a:buChar char="•"/>
                      </a:pPr>
                      <a:endParaRPr lang="en-GB" sz="1600"/>
                    </a:p>
                    <a:p>
                      <a:pPr marL="285750" marR="0" lvl="0" indent="-285750" algn="l">
                        <a:lnSpc>
                          <a:spcPct val="100000"/>
                        </a:lnSpc>
                        <a:spcBef>
                          <a:spcPts val="0"/>
                        </a:spcBef>
                        <a:spcAft>
                          <a:spcPts val="0"/>
                        </a:spcAft>
                        <a:buFont typeface="Arial"/>
                        <a:buChar char="•"/>
                      </a:pPr>
                      <a:r>
                        <a:rPr lang="en-GB" sz="1600" b="1">
                          <a:solidFill>
                            <a:srgbClr val="7030A0"/>
                          </a:solidFill>
                        </a:rPr>
                        <a:t>Triangle</a:t>
                      </a:r>
                      <a:r>
                        <a:rPr lang="en-GB" sz="1600"/>
                        <a:t> – rank order the given subject from best to worst, first to last, etc.</a:t>
                      </a:r>
                    </a:p>
                    <a:p>
                      <a:pPr marL="285750" marR="0" lvl="0" indent="-285750" algn="l">
                        <a:lnSpc>
                          <a:spcPct val="100000"/>
                        </a:lnSpc>
                        <a:spcBef>
                          <a:spcPts val="0"/>
                        </a:spcBef>
                        <a:spcAft>
                          <a:spcPts val="0"/>
                        </a:spcAft>
                        <a:buFont typeface="Arial"/>
                        <a:buChar char="•"/>
                      </a:pPr>
                      <a:endParaRPr lang="en-GB" sz="1600"/>
                    </a:p>
                    <a:p>
                      <a:pPr marL="285750" marR="0" lvl="0" indent="-285750" algn="l">
                        <a:lnSpc>
                          <a:spcPct val="100000"/>
                        </a:lnSpc>
                        <a:spcBef>
                          <a:spcPts val="0"/>
                        </a:spcBef>
                        <a:spcAft>
                          <a:spcPts val="0"/>
                        </a:spcAft>
                        <a:buFont typeface="Arial"/>
                        <a:buChar char="•"/>
                      </a:pPr>
                      <a:r>
                        <a:rPr lang="en-GB" sz="1600" b="1">
                          <a:solidFill>
                            <a:srgbClr val="7030A0"/>
                          </a:solidFill>
                        </a:rPr>
                        <a:t>Link to learning</a:t>
                      </a:r>
                      <a:r>
                        <a:rPr lang="en-GB" sz="1600"/>
                        <a:t> – identify the task that links to a previous English lesson and explain the link.</a:t>
                      </a:r>
                    </a:p>
                    <a:p>
                      <a:pPr marL="0" marR="0" lvl="0" indent="0" algn="l">
                        <a:lnSpc>
                          <a:spcPct val="100000"/>
                        </a:lnSpc>
                        <a:spcBef>
                          <a:spcPts val="0"/>
                        </a:spcBef>
                        <a:spcAft>
                          <a:spcPts val="0"/>
                        </a:spcAft>
                        <a:buNone/>
                      </a:pPr>
                      <a:endParaRPr lang="en-GB" sz="1600"/>
                    </a:p>
                    <a:p>
                      <a:endParaRPr lang="en-GB" sz="1600"/>
                    </a:p>
                    <a:p>
                      <a:endParaRPr lang="en-GB" sz="1600" baseline="0"/>
                    </a:p>
                    <a:p>
                      <a:endParaRPr lang="en-GB" sz="1600"/>
                    </a:p>
                  </a:txBody>
                  <a:tcPr/>
                </a:tc>
                <a:extLst>
                  <a:ext uri="{0D108BD9-81ED-4DB2-BD59-A6C34878D82A}">
                    <a16:rowId xmlns:a16="http://schemas.microsoft.com/office/drawing/2014/main" val="765756520"/>
                  </a:ext>
                </a:extLst>
              </a:tr>
              <a:tr h="2884795">
                <a:tc>
                  <a:txBody>
                    <a:bodyPr/>
                    <a:lstStyle/>
                    <a:p>
                      <a:pPr lvl="0">
                        <a:buNone/>
                      </a:pPr>
                      <a:r>
                        <a:rPr lang="en-GB" sz="1600" b="1" i="1" baseline="0"/>
                        <a:t>Key terms:</a:t>
                      </a:r>
                    </a:p>
                    <a:p>
                      <a:pPr lvl="0">
                        <a:buNone/>
                      </a:pPr>
                      <a:endParaRPr lang="en-GB" sz="1600" b="1" baseline="0"/>
                    </a:p>
                    <a:p>
                      <a:pPr lvl="0">
                        <a:buNone/>
                      </a:pPr>
                      <a:r>
                        <a:rPr lang="en-GB" sz="1600" b="1" baseline="0">
                          <a:solidFill>
                            <a:srgbClr val="00B050"/>
                          </a:solidFill>
                        </a:rPr>
                        <a:t>Infer</a:t>
                      </a:r>
                      <a:r>
                        <a:rPr lang="en-GB" sz="1600" b="0" baseline="0"/>
                        <a:t> – this means to read between the lines and make sensible guesses based on the evidence in the text.</a:t>
                      </a:r>
                    </a:p>
                    <a:p>
                      <a:pPr lvl="0">
                        <a:buNone/>
                      </a:pPr>
                      <a:endParaRPr lang="en-GB" sz="1600" b="0" baseline="0"/>
                    </a:p>
                    <a:p>
                      <a:pPr lvl="0">
                        <a:buNone/>
                      </a:pPr>
                      <a:r>
                        <a:rPr lang="en-GB" sz="1600" b="1" baseline="0">
                          <a:solidFill>
                            <a:srgbClr val="FF0000"/>
                          </a:solidFill>
                        </a:rPr>
                        <a:t>Analyse</a:t>
                      </a:r>
                      <a:r>
                        <a:rPr lang="en-GB" sz="1600" b="0" baseline="0"/>
                        <a:t> – this means your child will need to work out the effect or impact of the writers' language choices.</a:t>
                      </a:r>
                    </a:p>
                    <a:p>
                      <a:pPr lvl="0">
                        <a:buNone/>
                      </a:pPr>
                      <a:endParaRPr lang="en-GB" sz="1600" b="0" baseline="0"/>
                    </a:p>
                    <a:p>
                      <a:pPr lvl="0">
                        <a:buNone/>
                      </a:pPr>
                      <a:r>
                        <a:rPr lang="en-GB" sz="1600" b="1" baseline="0">
                          <a:solidFill>
                            <a:srgbClr val="00B0F0"/>
                          </a:solidFill>
                        </a:rPr>
                        <a:t>Listing</a:t>
                      </a:r>
                      <a:r>
                        <a:rPr lang="en-GB" sz="1600" b="0" baseline="0"/>
                        <a:t> – Pupils will need to select four key details from the text based on the question focus.</a:t>
                      </a:r>
                    </a:p>
                  </a:txBody>
                  <a:tcPr/>
                </a:tc>
                <a:tc>
                  <a:txBody>
                    <a:bodyPr/>
                    <a:lstStyle/>
                    <a:p>
                      <a:pPr lvl="0">
                        <a:buNone/>
                      </a:pPr>
                      <a:r>
                        <a:rPr lang="en-GB" sz="1600" b="1" i="1" baseline="0"/>
                        <a:t>Example:</a:t>
                      </a:r>
                    </a:p>
                    <a:p>
                      <a:pPr lvl="0">
                        <a:buNone/>
                      </a:pPr>
                      <a:endParaRPr lang="en-GB" sz="1600" b="1" baseline="0"/>
                    </a:p>
                    <a:p>
                      <a:pPr lvl="0" algn="ctr">
                        <a:buNone/>
                      </a:pPr>
                      <a:r>
                        <a:rPr lang="en-GB" sz="1600" b="1" i="1" u="none" strike="noStrike" baseline="0" noProof="0">
                          <a:latin typeface="Calibri"/>
                        </a:rPr>
                        <a:t>The cat fell heavily onto the mat.</a:t>
                      </a:r>
                    </a:p>
                    <a:p>
                      <a:pPr lvl="0">
                        <a:buNone/>
                      </a:pPr>
                      <a:endParaRPr lang="en-GB" sz="1600" b="0" i="0" u="none" strike="noStrike" baseline="0" noProof="0">
                        <a:latin typeface="Calibri"/>
                      </a:endParaRPr>
                    </a:p>
                    <a:p>
                      <a:pPr lvl="0">
                        <a:buNone/>
                      </a:pPr>
                      <a:r>
                        <a:rPr lang="en-GB" sz="1600" b="0" i="0" u="none" strike="noStrike" baseline="0" noProof="0">
                          <a:latin typeface="Calibri"/>
                        </a:rPr>
                        <a:t>What is this technique? </a:t>
                      </a:r>
                      <a:r>
                        <a:rPr lang="en-GB" sz="1600" b="0" i="0" u="sng" strike="noStrike" baseline="0" noProof="0">
                          <a:solidFill>
                            <a:schemeClr val="accent2"/>
                          </a:solidFill>
                          <a:latin typeface="Calibri"/>
                        </a:rPr>
                        <a:t>adverb</a:t>
                      </a:r>
                      <a:endParaRPr lang="en-US" sz="1600" b="0" i="0" u="sng" strike="noStrike" baseline="0" noProof="0">
                        <a:solidFill>
                          <a:schemeClr val="accent2"/>
                        </a:solidFill>
                        <a:latin typeface="Calibri"/>
                      </a:endParaRPr>
                    </a:p>
                    <a:p>
                      <a:pPr lvl="0">
                        <a:buNone/>
                      </a:pPr>
                      <a:endParaRPr lang="en-GB" sz="1600" b="0" i="0" u="none" strike="noStrike" baseline="0" noProof="0">
                        <a:latin typeface="Calibri"/>
                      </a:endParaRPr>
                    </a:p>
                    <a:p>
                      <a:pPr lvl="0">
                        <a:buNone/>
                      </a:pPr>
                      <a:r>
                        <a:rPr lang="en-GB" sz="1600" b="0" i="0" u="none" strike="noStrike" baseline="0" noProof="0">
                          <a:latin typeface="Calibri"/>
                        </a:rPr>
                        <a:t>Challenge: what is the effect?</a:t>
                      </a:r>
                      <a:endParaRPr lang="en-GB"/>
                    </a:p>
                    <a:p>
                      <a:pPr lvl="0">
                        <a:buNone/>
                      </a:pPr>
                      <a:r>
                        <a:rPr lang="en-GB" sz="1600" b="0" i="0" u="sng" strike="noStrike" baseline="0" noProof="0">
                          <a:solidFill>
                            <a:schemeClr val="accent2"/>
                          </a:solidFill>
                          <a:latin typeface="Calibri"/>
                        </a:rPr>
                        <a:t>The word heavily makes me imagine a very tired cat, who cannot walk any further. The fact that the cat fell, rather than sat or lay, suggests that it had no control over lowering its body, and the word heavily reinforces this lack of control.</a:t>
                      </a:r>
                    </a:p>
                  </a:txBody>
                  <a:tcPr/>
                </a:tc>
                <a:tc vMerge="1">
                  <a:txBody>
                    <a:bodyPr/>
                    <a:lstStyle/>
                    <a:p>
                      <a:endParaRPr lang="en-US"/>
                    </a:p>
                  </a:txBody>
                  <a:tcPr/>
                </a:tc>
                <a:extLst>
                  <a:ext uri="{0D108BD9-81ED-4DB2-BD59-A6C34878D82A}">
                    <a16:rowId xmlns:a16="http://schemas.microsoft.com/office/drawing/2014/main" val="628249912"/>
                  </a:ext>
                </a:extLst>
              </a:tr>
            </a:tbl>
          </a:graphicData>
        </a:graphic>
      </p:graphicFrame>
      <p:sp>
        <p:nvSpPr>
          <p:cNvPr id="2" name="Oval 1">
            <a:extLst>
              <a:ext uri="{FF2B5EF4-FFF2-40B4-BE49-F238E27FC236}">
                <a16:creationId xmlns:a16="http://schemas.microsoft.com/office/drawing/2014/main" id="{1403A37A-7CD0-4549-9079-7E442BAE132F}"/>
              </a:ext>
            </a:extLst>
          </p:cNvPr>
          <p:cNvSpPr/>
          <p:nvPr/>
        </p:nvSpPr>
        <p:spPr>
          <a:xfrm>
            <a:off x="5589444" y="3930147"/>
            <a:ext cx="736249" cy="445270"/>
          </a:xfrm>
          <a:prstGeom prst="ellipse">
            <a:avLst/>
          </a:prstGeom>
          <a:no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3" name="Arrow: Down 2">
            <a:extLst>
              <a:ext uri="{FF2B5EF4-FFF2-40B4-BE49-F238E27FC236}">
                <a16:creationId xmlns:a16="http://schemas.microsoft.com/office/drawing/2014/main" id="{AFC6433D-CCE9-42DE-B60E-8C7C29BA8F9D}"/>
              </a:ext>
            </a:extLst>
          </p:cNvPr>
          <p:cNvSpPr/>
          <p:nvPr/>
        </p:nvSpPr>
        <p:spPr>
          <a:xfrm>
            <a:off x="3567684" y="3198588"/>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Down 8">
            <a:extLst>
              <a:ext uri="{FF2B5EF4-FFF2-40B4-BE49-F238E27FC236}">
                <a16:creationId xmlns:a16="http://schemas.microsoft.com/office/drawing/2014/main" id="{9E5FB28C-322A-4DA8-9075-07380FBF8807}"/>
              </a:ext>
            </a:extLst>
          </p:cNvPr>
          <p:cNvSpPr/>
          <p:nvPr/>
        </p:nvSpPr>
        <p:spPr>
          <a:xfrm>
            <a:off x="7558838" y="3235969"/>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50271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E5F8E-BEBE-49AE-9E09-E5819FF0C81D}"/>
              </a:ext>
            </a:extLst>
          </p:cNvPr>
          <p:cNvSpPr>
            <a:spLocks noGrp="1"/>
          </p:cNvSpPr>
          <p:nvPr>
            <p:ph type="title"/>
          </p:nvPr>
        </p:nvSpPr>
        <p:spPr>
          <a:xfrm>
            <a:off x="831850" y="1709738"/>
            <a:ext cx="10515600" cy="1285605"/>
          </a:xfrm>
        </p:spPr>
        <p:txBody>
          <a:bodyPr/>
          <a:lstStyle/>
          <a:p>
            <a:r>
              <a:rPr lang="en-GB" dirty="0">
                <a:cs typeface="Calibri Light"/>
              </a:rPr>
              <a:t>Homework Grids</a:t>
            </a:r>
            <a:endParaRPr lang="en-GB" dirty="0"/>
          </a:p>
        </p:txBody>
      </p:sp>
      <p:sp>
        <p:nvSpPr>
          <p:cNvPr id="4" name="TextBox 1">
            <a:extLst>
              <a:ext uri="{FF2B5EF4-FFF2-40B4-BE49-F238E27FC236}">
                <a16:creationId xmlns:a16="http://schemas.microsoft.com/office/drawing/2014/main" id="{61373B23-D147-43C1-AF4D-04D46F8E755F}"/>
              </a:ext>
            </a:extLst>
          </p:cNvPr>
          <p:cNvSpPr txBox="1"/>
          <p:nvPr/>
        </p:nvSpPr>
        <p:spPr>
          <a:xfrm>
            <a:off x="829762" y="3237282"/>
            <a:ext cx="10513972" cy="1711366"/>
          </a:xfrm>
          <a:prstGeom prst="rect">
            <a:avLst/>
          </a:prstGeom>
          <a:solidFill>
            <a:schemeClr val="bg1">
              <a:lumMod val="95000"/>
            </a:schemeClr>
          </a:solid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en-GB" b="1" dirty="0"/>
              <a:t>Expectations</a:t>
            </a:r>
          </a:p>
          <a:p>
            <a:pPr marL="285750" indent="-285750">
              <a:lnSpc>
                <a:spcPct val="150000"/>
              </a:lnSpc>
              <a:buFontTx/>
              <a:buChar char="-"/>
            </a:pPr>
            <a:r>
              <a:rPr lang="en-GB" dirty="0"/>
              <a:t>Firstly, complete the homework grid assigned.</a:t>
            </a:r>
            <a:endParaRPr lang="en-GB" dirty="0">
              <a:cs typeface="Calibri"/>
            </a:endParaRPr>
          </a:p>
          <a:p>
            <a:pPr marL="285750" indent="-285750">
              <a:lnSpc>
                <a:spcPct val="150000"/>
              </a:lnSpc>
              <a:buFontTx/>
              <a:buChar char="-"/>
            </a:pPr>
            <a:r>
              <a:rPr lang="en-GB" dirty="0"/>
              <a:t>Secondly, use your Knowledge Book of the 'how to' pages the front to help you.</a:t>
            </a:r>
            <a:endParaRPr lang="en-GB" dirty="0">
              <a:cs typeface="Calibri"/>
            </a:endParaRPr>
          </a:p>
          <a:p>
            <a:pPr marL="285750" indent="-285750">
              <a:lnSpc>
                <a:spcPct val="150000"/>
              </a:lnSpc>
              <a:buFontTx/>
              <a:buChar char="-"/>
            </a:pPr>
            <a:r>
              <a:rPr lang="en-GB" dirty="0"/>
              <a:t>Thirdly, email your teacher BEFORE the day it's due of you are struggling.</a:t>
            </a:r>
            <a:endParaRPr lang="en-GB" dirty="0">
              <a:cs typeface="Calibri" panose="020F0502020204030204"/>
            </a:endParaRPr>
          </a:p>
        </p:txBody>
      </p:sp>
    </p:spTree>
    <p:extLst>
      <p:ext uri="{BB962C8B-B14F-4D97-AF65-F5344CB8AC3E}">
        <p14:creationId xmlns:p14="http://schemas.microsoft.com/office/powerpoint/2010/main" val="1508265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2.1</a:t>
            </a:r>
          </a:p>
        </p:txBody>
      </p:sp>
      <p:graphicFrame>
        <p:nvGraphicFramePr>
          <p:cNvPr id="5" name="Table 4"/>
          <p:cNvGraphicFramePr>
            <a:graphicFrameLocks noGrp="1"/>
          </p:cNvGraphicFramePr>
          <p:nvPr>
            <p:extLst>
              <p:ext uri="{D42A27DB-BD31-4B8C-83A1-F6EECF244321}">
                <p14:modId xmlns:p14="http://schemas.microsoft.com/office/powerpoint/2010/main" val="4083390519"/>
              </p:ext>
            </p:extLst>
          </p:nvPr>
        </p:nvGraphicFramePr>
        <p:xfrm>
          <a:off x="165100" y="605366"/>
          <a:ext cx="11836401" cy="614402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baseline="0" err="1"/>
                        <a:t>Ammend</a:t>
                      </a:r>
                      <a:endParaRPr lang="en-GB" sz="2000" b="1" i="1" baseline="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baseline="0"/>
                        <a:t>Amend</a:t>
                      </a:r>
                    </a:p>
                    <a:p>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Add the missing punctuation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endParaRPr lang="en-GB" sz="1600"/>
                    </a:p>
                    <a:p>
                      <a:pPr algn="ctr"/>
                      <a:r>
                        <a:rPr lang="en-GB" sz="2000" b="0" err="1">
                          <a:solidFill>
                            <a:schemeClr val="tx1"/>
                          </a:solidFill>
                        </a:rPr>
                        <a:t>carolina</a:t>
                      </a:r>
                      <a:r>
                        <a:rPr lang="en-GB" sz="2000" b="0" baseline="0">
                          <a:solidFill>
                            <a:schemeClr val="tx1"/>
                          </a:solidFill>
                        </a:rPr>
                        <a:t> </a:t>
                      </a:r>
                      <a:r>
                        <a:rPr lang="en-GB" sz="2000" b="0" baseline="0" err="1">
                          <a:solidFill>
                            <a:schemeClr val="tx1"/>
                          </a:solidFill>
                        </a:rPr>
                        <a:t>didnt</a:t>
                      </a:r>
                      <a:r>
                        <a:rPr lang="en-GB" sz="2000" b="0" baseline="0">
                          <a:solidFill>
                            <a:schemeClr val="tx1"/>
                          </a:solidFill>
                        </a:rPr>
                        <a:t> want to go to school she wanted to put on pyjamas close her eyes and go to sleep</a:t>
                      </a:r>
                      <a:endParaRPr lang="en-GB" sz="2000" b="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Patriarchy</a:t>
                      </a:r>
                    </a:p>
                    <a:p>
                      <a:endParaRPr lang="en-GB" sz="1600"/>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endParaRPr lang="en-GB" sz="1600"/>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r>
                        <a:rPr lang="en-GB" sz="1600" baseline="0"/>
                        <a:t>What can you infer about the place and people from this extract?</a:t>
                      </a:r>
                    </a:p>
                    <a:p>
                      <a:r>
                        <a:rPr lang="en-US" sz="1600" b="0" i="1" u="none" strike="noStrike" kern="1200" baseline="0">
                          <a:solidFill>
                            <a:schemeClr val="tx1"/>
                          </a:solidFill>
                          <a:latin typeface="+mn-lt"/>
                          <a:ea typeface="+mn-ea"/>
                          <a:cs typeface="+mn-cs"/>
                        </a:rPr>
                        <a:t>That day, I prayed to die. All I could think of were the men who stood begging on street corners with a crutch and a tin can. And I was a footballer and that was finished. It was terrible.</a:t>
                      </a:r>
                    </a:p>
                    <a:p>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b="1" i="1" baseline="0"/>
                        <a:t>The moon watched me like the eye of God.</a:t>
                      </a:r>
                    </a:p>
                    <a:p>
                      <a:pPr algn="ctr"/>
                      <a:endParaRPr lang="en-GB" sz="1600"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Which of the tasks</a:t>
                      </a:r>
                      <a:r>
                        <a:rPr lang="en-GB" sz="1600" baseline="0"/>
                        <a:t> on this sheet links to your learning this week?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r>
                        <a:rPr lang="en-GB" sz="1600"/>
                        <a:t>Answer:</a:t>
                      </a:r>
                      <a:r>
                        <a:rPr lang="en-GB" sz="1600" baseline="0"/>
                        <a:t> Task  </a:t>
                      </a:r>
                      <a:r>
                        <a:rPr lang="en-GB" sz="1600"/>
                        <a:t>_____</a:t>
                      </a:r>
                    </a:p>
                    <a:p>
                      <a:endParaRPr lang="en-GB" sz="1600"/>
                    </a:p>
                    <a:p>
                      <a:r>
                        <a:rPr lang="en-GB" sz="1600"/>
                        <a:t>Reason:</a:t>
                      </a:r>
                      <a:r>
                        <a:rPr lang="en-GB" sz="1600" baseline="0"/>
                        <a:t> ______________________________ ______________________________________________________________________________________________________________________________________________________________________________________________________________________________</a:t>
                      </a:r>
                      <a:endParaRPr lang="en-GB" sz="1600"/>
                    </a:p>
                    <a:p>
                      <a:endParaRPr lang="en-GB" sz="1600"/>
                    </a:p>
                  </a:txBody>
                  <a:tcPr/>
                </a:tc>
                <a:extLst>
                  <a:ext uri="{0D108BD9-81ED-4DB2-BD59-A6C34878D82A}">
                    <a16:rowId xmlns:a16="http://schemas.microsoft.com/office/drawing/2014/main" val="765756520"/>
                  </a:ext>
                </a:extLst>
              </a:tr>
            </a:tbl>
          </a:graphicData>
        </a:graphic>
      </p:graphicFrame>
    </p:spTree>
    <p:extLst>
      <p:ext uri="{BB962C8B-B14F-4D97-AF65-F5344CB8AC3E}">
        <p14:creationId xmlns:p14="http://schemas.microsoft.com/office/powerpoint/2010/main" val="3470680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2.1</a:t>
            </a:r>
          </a:p>
        </p:txBody>
      </p:sp>
      <p:graphicFrame>
        <p:nvGraphicFramePr>
          <p:cNvPr id="5" name="Table 4"/>
          <p:cNvGraphicFramePr>
            <a:graphicFrameLocks noGrp="1"/>
          </p:cNvGraphicFramePr>
          <p:nvPr>
            <p:extLst>
              <p:ext uri="{D42A27DB-BD31-4B8C-83A1-F6EECF244321}">
                <p14:modId xmlns:p14="http://schemas.microsoft.com/office/powerpoint/2010/main" val="3705810248"/>
              </p:ext>
            </p:extLst>
          </p:nvPr>
        </p:nvGraphicFramePr>
        <p:xfrm>
          <a:off x="165100" y="605366"/>
          <a:ext cx="11836401" cy="6049434"/>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baseline="0" err="1"/>
                        <a:t>Ammend</a:t>
                      </a:r>
                      <a:endParaRPr lang="en-GB" sz="2000" b="1" i="1" baseline="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baseline="0"/>
                        <a:t>Amend</a:t>
                      </a:r>
                    </a:p>
                    <a:p>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Add the missing punctuation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endParaRPr lang="en-GB" sz="1600"/>
                    </a:p>
                    <a:p>
                      <a:pPr algn="ctr"/>
                      <a:r>
                        <a:rPr lang="en-GB" sz="2000" b="0">
                          <a:solidFill>
                            <a:srgbClr val="FF0000"/>
                          </a:solidFill>
                        </a:rPr>
                        <a:t>C</a:t>
                      </a:r>
                      <a:r>
                        <a:rPr lang="en-GB" sz="2000" b="0">
                          <a:solidFill>
                            <a:schemeClr val="tx1"/>
                          </a:solidFill>
                        </a:rPr>
                        <a:t>arolina</a:t>
                      </a:r>
                      <a:r>
                        <a:rPr lang="en-GB" sz="2000" b="0" baseline="0">
                          <a:solidFill>
                            <a:schemeClr val="tx1"/>
                          </a:solidFill>
                        </a:rPr>
                        <a:t> didn</a:t>
                      </a:r>
                      <a:r>
                        <a:rPr lang="en-GB" sz="2000" b="0" baseline="0">
                          <a:solidFill>
                            <a:srgbClr val="FF0000"/>
                          </a:solidFill>
                        </a:rPr>
                        <a:t>'</a:t>
                      </a:r>
                      <a:r>
                        <a:rPr lang="en-GB" sz="2000" b="0" baseline="0">
                          <a:solidFill>
                            <a:schemeClr val="tx1"/>
                          </a:solidFill>
                        </a:rPr>
                        <a:t>t want to go to school</a:t>
                      </a:r>
                      <a:r>
                        <a:rPr lang="en-GB" sz="2000" b="0" baseline="0">
                          <a:solidFill>
                            <a:srgbClr val="FF0000"/>
                          </a:solidFill>
                        </a:rPr>
                        <a:t>. S</a:t>
                      </a:r>
                      <a:r>
                        <a:rPr lang="en-GB" sz="2000" b="0" baseline="0">
                          <a:solidFill>
                            <a:schemeClr val="tx1"/>
                          </a:solidFill>
                        </a:rPr>
                        <a:t>he wanted to put on pyjamas</a:t>
                      </a:r>
                      <a:r>
                        <a:rPr lang="en-GB" sz="2000" b="0" baseline="0">
                          <a:solidFill>
                            <a:srgbClr val="FF0000"/>
                          </a:solidFill>
                        </a:rPr>
                        <a:t>,</a:t>
                      </a:r>
                      <a:r>
                        <a:rPr lang="en-GB" sz="2000" b="0" baseline="0">
                          <a:solidFill>
                            <a:schemeClr val="tx1"/>
                          </a:solidFill>
                        </a:rPr>
                        <a:t> close her eyes and go to sleep</a:t>
                      </a:r>
                      <a:r>
                        <a:rPr lang="en-GB" sz="2000" b="0" baseline="0">
                          <a:solidFill>
                            <a:srgbClr val="FF0000"/>
                          </a:solidFill>
                        </a:rPr>
                        <a:t>.</a:t>
                      </a:r>
                      <a:endParaRPr lang="en-GB" sz="2000" b="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Patriarchy</a:t>
                      </a:r>
                    </a:p>
                    <a:p>
                      <a:endParaRPr lang="en-GB" sz="1600"/>
                    </a:p>
                    <a:p>
                      <a:r>
                        <a:rPr lang="en-GB" sz="1600"/>
                        <a:t>Type of word </a:t>
                      </a:r>
                      <a:r>
                        <a:rPr lang="en-GB" sz="1600">
                          <a:solidFill>
                            <a:srgbClr val="FF0000"/>
                          </a:solidFill>
                        </a:rPr>
                        <a:t>noun</a:t>
                      </a:r>
                    </a:p>
                    <a:p>
                      <a:endParaRPr lang="en-GB" sz="1600"/>
                    </a:p>
                    <a:p>
                      <a:r>
                        <a:rPr lang="en-GB" sz="1600"/>
                        <a:t>Definition</a:t>
                      </a:r>
                      <a:r>
                        <a:rPr lang="en-GB" sz="1600" baseline="0"/>
                        <a:t> </a:t>
                      </a:r>
                      <a:r>
                        <a:rPr lang="en-GB" sz="1600" b="0" i="0" u="none" strike="noStrike" baseline="0" noProof="0">
                          <a:solidFill>
                            <a:srgbClr val="FF0000"/>
                          </a:solidFill>
                          <a:latin typeface="Calibri"/>
                        </a:rPr>
                        <a:t>a system of society or government in which men hold the power and women are largely excluded from it</a:t>
                      </a:r>
                      <a:endParaRPr lang="en-GB" sz="1600">
                        <a:solidFill>
                          <a:srgbClr val="FF0000"/>
                        </a:solidFill>
                      </a:endParaRPr>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r>
                        <a:rPr lang="en-GB" sz="1600" baseline="0"/>
                        <a:t>What can you infer about the place and people from this extract?</a:t>
                      </a:r>
                    </a:p>
                    <a:p>
                      <a:r>
                        <a:rPr lang="en-US" sz="1600" b="0" i="1" u="none" strike="noStrike" kern="1200" baseline="0">
                          <a:solidFill>
                            <a:schemeClr val="tx1"/>
                          </a:solidFill>
                          <a:latin typeface="+mn-lt"/>
                          <a:ea typeface="+mn-ea"/>
                          <a:cs typeface="+mn-cs"/>
                        </a:rPr>
                        <a:t>That day, I prayed to die. All I could think of were the men who stood begging on street corners with a crutch and a tin can. And I was a footballer and that was finished. It was terrible.</a:t>
                      </a:r>
                    </a:p>
                    <a:p>
                      <a:r>
                        <a:rPr lang="en-GB" sz="1600" kern="1200">
                          <a:solidFill>
                            <a:srgbClr val="FF0000"/>
                          </a:solidFill>
                          <a:effectLst/>
                          <a:latin typeface="+mn-lt"/>
                          <a:ea typeface="+mn-ea"/>
                          <a:cs typeface="+mn-cs"/>
                        </a:rPr>
                        <a:t>I can infer that the people are having a hard time, as the narrator was praying to die from the start. The extract also suggests that the place is quite poor and neglected as people are begging on the street.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b="1" i="1" baseline="0"/>
                        <a:t>The moon watched me like the eye of God.</a:t>
                      </a:r>
                    </a:p>
                    <a:p>
                      <a:pPr algn="ctr"/>
                      <a:endParaRPr lang="en-GB" sz="1600" baseline="0"/>
                    </a:p>
                    <a:p>
                      <a:r>
                        <a:rPr lang="en-GB" sz="1600" baseline="0"/>
                        <a:t>What is this technique? </a:t>
                      </a:r>
                      <a:r>
                        <a:rPr lang="en-GB" sz="1600" baseline="0">
                          <a:solidFill>
                            <a:srgbClr val="FF0000"/>
                          </a:solidFill>
                        </a:rPr>
                        <a:t>simile</a:t>
                      </a:r>
                    </a:p>
                    <a:p>
                      <a:endParaRPr lang="en-GB" sz="1600" baseline="0"/>
                    </a:p>
                    <a:p>
                      <a:r>
                        <a:rPr lang="en-GB" sz="1600" baseline="0"/>
                        <a:t>Challenge: what is the effect? </a:t>
                      </a:r>
                    </a:p>
                    <a:p>
                      <a:pPr lvl="0">
                        <a:buNone/>
                      </a:pPr>
                      <a:r>
                        <a:rPr lang="en-GB" sz="1600" baseline="0">
                          <a:solidFill>
                            <a:srgbClr val="FF0000"/>
                          </a:solidFill>
                        </a:rPr>
                        <a:t>This simile makes the moon sound powerful and ever-watching, like God.</a:t>
                      </a:r>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Which of the tasks</a:t>
                      </a:r>
                      <a:r>
                        <a:rPr lang="en-GB" sz="1600" baseline="0"/>
                        <a:t> on this sheet links to your learning this week?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r>
                        <a:rPr lang="en-GB" sz="1600"/>
                        <a:t>Answer:</a:t>
                      </a:r>
                      <a:r>
                        <a:rPr lang="en-GB" sz="1600" baseline="0"/>
                        <a:t> Task  </a:t>
                      </a:r>
                      <a:r>
                        <a:rPr lang="en-GB" sz="1600">
                          <a:solidFill>
                            <a:srgbClr val="FF0000"/>
                          </a:solidFill>
                        </a:rPr>
                        <a:t>3</a:t>
                      </a:r>
                    </a:p>
                    <a:p>
                      <a:endParaRPr lang="en-GB" sz="1600"/>
                    </a:p>
                    <a:p>
                      <a:r>
                        <a:rPr lang="en-GB" sz="1600"/>
                        <a:t>Reason:</a:t>
                      </a:r>
                      <a:r>
                        <a:rPr lang="en-GB" sz="1600" baseline="0"/>
                        <a:t> </a:t>
                      </a:r>
                      <a:r>
                        <a:rPr lang="en-GB" sz="1600" baseline="0">
                          <a:solidFill>
                            <a:srgbClr val="FF0000"/>
                          </a:solidFill>
                        </a:rPr>
                        <a:t>Patriarchy links to Private Peaceful through the characters of the Colonel and Mother.</a:t>
                      </a:r>
                    </a:p>
                    <a:p>
                      <a:endParaRPr lang="en-GB" sz="1600"/>
                    </a:p>
                  </a:txBody>
                  <a:tcPr/>
                </a:tc>
                <a:extLst>
                  <a:ext uri="{0D108BD9-81ED-4DB2-BD59-A6C34878D82A}">
                    <a16:rowId xmlns:a16="http://schemas.microsoft.com/office/drawing/2014/main" val="765756520"/>
                  </a:ext>
                </a:extLst>
              </a:tr>
            </a:tbl>
          </a:graphicData>
        </a:graphic>
      </p:graphicFrame>
      <p:sp>
        <p:nvSpPr>
          <p:cNvPr id="2" name="Oval 1">
            <a:extLst>
              <a:ext uri="{FF2B5EF4-FFF2-40B4-BE49-F238E27FC236}">
                <a16:creationId xmlns:a16="http://schemas.microsoft.com/office/drawing/2014/main" id="{64FB4F32-50A1-4808-AF33-CFFADE0DCFC2}"/>
              </a:ext>
            </a:extLst>
          </p:cNvPr>
          <p:cNvSpPr/>
          <p:nvPr/>
        </p:nvSpPr>
        <p:spPr>
          <a:xfrm>
            <a:off x="1426234" y="1864744"/>
            <a:ext cx="1509621" cy="53196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74136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2.2</a:t>
            </a:r>
          </a:p>
        </p:txBody>
      </p:sp>
      <p:graphicFrame>
        <p:nvGraphicFramePr>
          <p:cNvPr id="5" name="Table 4"/>
          <p:cNvGraphicFramePr>
            <a:graphicFrameLocks noGrp="1"/>
          </p:cNvGraphicFramePr>
          <p:nvPr>
            <p:extLst>
              <p:ext uri="{D42A27DB-BD31-4B8C-83A1-F6EECF244321}">
                <p14:modId xmlns:p14="http://schemas.microsoft.com/office/powerpoint/2010/main" val="472986837"/>
              </p:ext>
            </p:extLst>
          </p:nvPr>
        </p:nvGraphicFramePr>
        <p:xfrm>
          <a:off x="165100" y="605366"/>
          <a:ext cx="11836401" cy="608306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800" b="1" i="1"/>
                        <a:t>Definitely</a:t>
                      </a:r>
                    </a:p>
                    <a:p>
                      <a:pPr algn="ctr"/>
                      <a:endParaRPr lang="en-GB" sz="1800" b="1" i="1"/>
                    </a:p>
                    <a:p>
                      <a:pPr algn="ctr"/>
                      <a:endParaRPr lang="en-GB" sz="1800" b="1" i="1"/>
                    </a:p>
                    <a:p>
                      <a:pPr algn="ctr"/>
                      <a:r>
                        <a:rPr lang="en-GB" sz="1800" b="1" i="1" err="1"/>
                        <a:t>Definately</a:t>
                      </a:r>
                      <a:endParaRPr lang="en-GB" sz="1800" b="1" i="1"/>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Add the missing capital</a:t>
                      </a:r>
                      <a:r>
                        <a:rPr lang="en-GB" sz="1600" baseline="0"/>
                        <a:t> letters and full stops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algn="ctr"/>
                      <a:r>
                        <a:rPr lang="en-GB" sz="2000" b="0">
                          <a:solidFill>
                            <a:schemeClr val="tx1"/>
                          </a:solidFill>
                        </a:rPr>
                        <a:t>the night was cold so </a:t>
                      </a:r>
                      <a:r>
                        <a:rPr lang="en-GB" sz="2000" b="0" err="1">
                          <a:solidFill>
                            <a:schemeClr val="tx1"/>
                          </a:solidFill>
                        </a:rPr>
                        <a:t>lola</a:t>
                      </a:r>
                      <a:r>
                        <a:rPr lang="en-GB" sz="2000" b="0" baseline="0">
                          <a:solidFill>
                            <a:schemeClr val="tx1"/>
                          </a:solidFill>
                        </a:rPr>
                        <a:t> and </a:t>
                      </a:r>
                      <a:r>
                        <a:rPr lang="en-GB" sz="2000" b="0" baseline="0" err="1">
                          <a:solidFill>
                            <a:schemeClr val="tx1"/>
                          </a:solidFill>
                        </a:rPr>
                        <a:t>cara</a:t>
                      </a:r>
                      <a:r>
                        <a:rPr lang="en-GB" sz="2000" b="0" baseline="0">
                          <a:solidFill>
                            <a:schemeClr val="tx1"/>
                          </a:solidFill>
                        </a:rPr>
                        <a:t> put on their coats</a:t>
                      </a:r>
                      <a:endParaRPr lang="en-GB" sz="2000" b="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Anarchy</a:t>
                      </a:r>
                    </a:p>
                    <a:p>
                      <a:endParaRPr lang="en-GB" sz="1600"/>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endParaRPr lang="en-GB" sz="1600"/>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r>
                        <a:rPr lang="en-US" sz="1400" b="0" i="1" u="none" strike="noStrike" kern="1200" baseline="0">
                          <a:solidFill>
                            <a:schemeClr val="tx1"/>
                          </a:solidFill>
                          <a:latin typeface="+mn-lt"/>
                          <a:ea typeface="+mn-ea"/>
                          <a:cs typeface="+mn-cs"/>
                        </a:rPr>
                        <a:t>We were standing talking in the front line</a:t>
                      </a:r>
                    </a:p>
                    <a:p>
                      <a:r>
                        <a:rPr lang="en-US" sz="1400" b="0" i="1" u="none" strike="noStrike" kern="1200" baseline="0">
                          <a:solidFill>
                            <a:schemeClr val="tx1"/>
                          </a:solidFill>
                          <a:latin typeface="+mn-lt"/>
                          <a:ea typeface="+mn-ea"/>
                          <a:cs typeface="+mn-cs"/>
                        </a:rPr>
                        <a:t>when we noticed a scuffling of earth in the trench and out fell a furry, fat little mole. It appeared as one of nature’s miracles that this blind, slow creature could have survived . After holding him</a:t>
                      </a:r>
                    </a:p>
                    <a:p>
                      <a:r>
                        <a:rPr lang="en-US" sz="1400" b="0" i="1" u="none" strike="noStrike" kern="1200" baseline="0">
                          <a:solidFill>
                            <a:schemeClr val="tx1"/>
                          </a:solidFill>
                          <a:latin typeface="+mn-lt"/>
                          <a:ea typeface="+mn-ea"/>
                          <a:cs typeface="+mn-cs"/>
                        </a:rPr>
                        <a:t>for a few minutes, and </a:t>
                      </a:r>
                      <a:r>
                        <a:rPr lang="en-US" sz="1400" b="0" i="1" u="none" strike="noStrike" kern="1200" baseline="0" err="1">
                          <a:solidFill>
                            <a:schemeClr val="tx1"/>
                          </a:solidFill>
                          <a:latin typeface="+mn-lt"/>
                          <a:ea typeface="+mn-ea"/>
                          <a:cs typeface="+mn-cs"/>
                        </a:rPr>
                        <a:t>marvelling</a:t>
                      </a:r>
                      <a:r>
                        <a:rPr lang="en-US" sz="1400" b="0" i="1" u="none" strike="noStrike" kern="1200" baseline="0">
                          <a:solidFill>
                            <a:schemeClr val="tx1"/>
                          </a:solidFill>
                          <a:latin typeface="+mn-lt"/>
                          <a:ea typeface="+mn-ea"/>
                          <a:cs typeface="+mn-cs"/>
                        </a:rPr>
                        <a:t> at the strength of his tiny limbs, we put him into his hole again. A few desperate </a:t>
                      </a:r>
                      <a:r>
                        <a:rPr lang="en-US" sz="1400" b="0" i="1" u="none" strike="noStrike" kern="1200" baseline="0" err="1">
                          <a:solidFill>
                            <a:schemeClr val="tx1"/>
                          </a:solidFill>
                          <a:latin typeface="+mn-lt"/>
                          <a:ea typeface="+mn-ea"/>
                          <a:cs typeface="+mn-cs"/>
                        </a:rPr>
                        <a:t>clawings</a:t>
                      </a:r>
                      <a:r>
                        <a:rPr lang="en-US" sz="1400" b="0" i="1" u="none" strike="noStrike" kern="1200" baseline="0">
                          <a:solidFill>
                            <a:schemeClr val="tx1"/>
                          </a:solidFill>
                          <a:latin typeface="+mn-lt"/>
                          <a:ea typeface="+mn-ea"/>
                          <a:cs typeface="+mn-cs"/>
                        </a:rPr>
                        <a:t> and he had easily disappeared.</a:t>
                      </a:r>
                    </a:p>
                    <a:p>
                      <a:endParaRPr lang="en-US" sz="1400" b="0" i="1" u="none" strike="noStrike" kern="1200" baseline="0">
                        <a:solidFill>
                          <a:schemeClr val="tx1"/>
                        </a:solidFill>
                        <a:latin typeface="+mn-lt"/>
                        <a:ea typeface="+mn-ea"/>
                        <a:cs typeface="+mn-cs"/>
                      </a:endParaRPr>
                    </a:p>
                    <a:p>
                      <a:r>
                        <a:rPr lang="en-GB" sz="1400" baseline="0"/>
                        <a:t>List four things that you learn about the mole:</a:t>
                      </a:r>
                      <a:endParaRPr lang="en-GB" sz="110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1____________________________________2____________________________________3____________________________________4____________________________________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b="1" i="1"/>
                    </a:p>
                    <a:p>
                      <a:pPr algn="ctr"/>
                      <a:r>
                        <a:rPr lang="en-GB" sz="1600" b="1" i="1"/>
                        <a:t>He was restless, tense and twitchy.</a:t>
                      </a:r>
                      <a:endParaRPr lang="en-GB" sz="1600" b="1" i="1" baseline="0"/>
                    </a:p>
                    <a:p>
                      <a:endParaRPr lang="en-GB" sz="1600"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Transform</a:t>
                      </a:r>
                      <a:r>
                        <a:rPr lang="en-GB" sz="1600" baseline="0"/>
                        <a:t> this sentence into an image: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i="1"/>
                        <a:t>“</a:t>
                      </a:r>
                      <a:r>
                        <a:rPr lang="en-GB" sz="1800" b="0" i="1" u="none" strike="noStrike" kern="1200" baseline="0">
                          <a:solidFill>
                            <a:schemeClr val="tx1"/>
                          </a:solidFill>
                          <a:latin typeface="+mn-lt"/>
                          <a:ea typeface="+mn-ea"/>
                          <a:cs typeface="+mn-cs"/>
                        </a:rPr>
                        <a:t>I have done so </a:t>
                      </a:r>
                      <a:r>
                        <a:rPr lang="en-US" sz="1800" b="0" i="1" u="none" strike="noStrike" kern="1200" baseline="0">
                          <a:solidFill>
                            <a:schemeClr val="tx1"/>
                          </a:solidFill>
                          <a:latin typeface="+mn-lt"/>
                          <a:ea typeface="+mn-ea"/>
                          <a:cs typeface="+mn-cs"/>
                        </a:rPr>
                        <a:t>in the struggle between Life and Death</a:t>
                      </a:r>
                      <a:r>
                        <a:rPr lang="en-GB" sz="1600" i="1" baseline="0"/>
                        <a:t>.”</a:t>
                      </a:r>
                      <a:endParaRPr lang="en-GB" sz="1600" i="1"/>
                    </a:p>
                  </a:txBody>
                  <a:tcPr/>
                </a:tc>
                <a:extLst>
                  <a:ext uri="{0D108BD9-81ED-4DB2-BD59-A6C34878D82A}">
                    <a16:rowId xmlns:a16="http://schemas.microsoft.com/office/drawing/2014/main" val="765756520"/>
                  </a:ext>
                </a:extLst>
              </a:tr>
            </a:tbl>
          </a:graphicData>
        </a:graphic>
      </p:graphicFrame>
    </p:spTree>
    <p:extLst>
      <p:ext uri="{BB962C8B-B14F-4D97-AF65-F5344CB8AC3E}">
        <p14:creationId xmlns:p14="http://schemas.microsoft.com/office/powerpoint/2010/main" val="1659316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2.2</a:t>
            </a:r>
          </a:p>
        </p:txBody>
      </p:sp>
      <p:graphicFrame>
        <p:nvGraphicFramePr>
          <p:cNvPr id="5" name="Table 4"/>
          <p:cNvGraphicFramePr>
            <a:graphicFrameLocks noGrp="1"/>
          </p:cNvGraphicFramePr>
          <p:nvPr>
            <p:extLst>
              <p:ext uri="{D42A27DB-BD31-4B8C-83A1-F6EECF244321}">
                <p14:modId xmlns:p14="http://schemas.microsoft.com/office/powerpoint/2010/main" val="3384949800"/>
              </p:ext>
            </p:extLst>
          </p:nvPr>
        </p:nvGraphicFramePr>
        <p:xfrm>
          <a:off x="165100" y="605366"/>
          <a:ext cx="11836401" cy="608306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800" b="1" i="1"/>
                        <a:t>Definitely</a:t>
                      </a:r>
                    </a:p>
                    <a:p>
                      <a:pPr algn="ctr"/>
                      <a:endParaRPr lang="en-GB" sz="1800" b="1" i="1"/>
                    </a:p>
                    <a:p>
                      <a:pPr algn="ctr"/>
                      <a:endParaRPr lang="en-GB" sz="1800" b="1" i="1"/>
                    </a:p>
                    <a:p>
                      <a:pPr algn="ctr"/>
                      <a:r>
                        <a:rPr lang="en-GB" sz="1800" b="1" i="1" err="1"/>
                        <a:t>Definately</a:t>
                      </a:r>
                      <a:endParaRPr lang="en-GB" sz="1800" b="1" i="1"/>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Add the missing capital</a:t>
                      </a:r>
                      <a:r>
                        <a:rPr lang="en-GB" sz="1600" baseline="0"/>
                        <a:t> letters and full stops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algn="ctr"/>
                      <a:r>
                        <a:rPr lang="en-GB" sz="2000" b="0">
                          <a:solidFill>
                            <a:srgbClr val="FF0000"/>
                          </a:solidFill>
                        </a:rPr>
                        <a:t>T</a:t>
                      </a:r>
                      <a:r>
                        <a:rPr lang="en-GB" sz="2000" b="0">
                          <a:solidFill>
                            <a:schemeClr val="tx1"/>
                          </a:solidFill>
                        </a:rPr>
                        <a:t>he night was cold so </a:t>
                      </a:r>
                      <a:r>
                        <a:rPr lang="en-GB" sz="2000" b="0">
                          <a:solidFill>
                            <a:srgbClr val="FF0000"/>
                          </a:solidFill>
                        </a:rPr>
                        <a:t>L</a:t>
                      </a:r>
                      <a:r>
                        <a:rPr lang="en-GB" sz="2000" b="0">
                          <a:solidFill>
                            <a:schemeClr val="tx1"/>
                          </a:solidFill>
                        </a:rPr>
                        <a:t>ola</a:t>
                      </a:r>
                      <a:r>
                        <a:rPr lang="en-GB" sz="2000" b="0" baseline="0">
                          <a:solidFill>
                            <a:schemeClr val="tx1"/>
                          </a:solidFill>
                        </a:rPr>
                        <a:t> and </a:t>
                      </a:r>
                      <a:r>
                        <a:rPr lang="en-GB" sz="2000" b="0" baseline="0">
                          <a:solidFill>
                            <a:srgbClr val="FF0000"/>
                          </a:solidFill>
                        </a:rPr>
                        <a:t>C</a:t>
                      </a:r>
                      <a:r>
                        <a:rPr lang="en-GB" sz="2000" b="0" baseline="0">
                          <a:solidFill>
                            <a:schemeClr val="tx1"/>
                          </a:solidFill>
                        </a:rPr>
                        <a:t>ara put on their coats</a:t>
                      </a:r>
                      <a:endParaRPr lang="en-GB" sz="2000" b="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Anarchy</a:t>
                      </a:r>
                    </a:p>
                    <a:p>
                      <a:endParaRPr lang="en-GB" sz="1600"/>
                    </a:p>
                    <a:p>
                      <a:r>
                        <a:rPr lang="en-GB" sz="1600"/>
                        <a:t>Type of word </a:t>
                      </a:r>
                      <a:r>
                        <a:rPr lang="en-GB" sz="1600">
                          <a:solidFill>
                            <a:srgbClr val="FF0000"/>
                          </a:solidFill>
                        </a:rPr>
                        <a:t>noun</a:t>
                      </a:r>
                    </a:p>
                    <a:p>
                      <a:endParaRPr lang="en-GB" sz="1600"/>
                    </a:p>
                    <a:p>
                      <a:r>
                        <a:rPr lang="en-GB" sz="1600"/>
                        <a:t>Definition</a:t>
                      </a:r>
                      <a:r>
                        <a:rPr lang="en-GB" sz="1600" baseline="0"/>
                        <a:t> </a:t>
                      </a:r>
                      <a:r>
                        <a:rPr lang="en-GB" sz="1600" b="0" i="0" u="none" strike="noStrike" baseline="0" noProof="0">
                          <a:solidFill>
                            <a:srgbClr val="FF0000"/>
                          </a:solidFill>
                          <a:latin typeface="Calibri"/>
                        </a:rPr>
                        <a:t>absence of government and absolute freedom of the individual, regarded as a political ideal.</a:t>
                      </a:r>
                      <a:endParaRPr lang="en-GB" sz="1600">
                        <a:solidFill>
                          <a:srgbClr val="FF0000"/>
                        </a:solidFill>
                      </a:endParaRPr>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r>
                        <a:rPr lang="en-US" sz="1400" b="0" i="1" u="none" strike="noStrike" kern="1200" baseline="0">
                          <a:solidFill>
                            <a:schemeClr val="tx1"/>
                          </a:solidFill>
                          <a:latin typeface="+mn-lt"/>
                          <a:ea typeface="+mn-ea"/>
                          <a:cs typeface="+mn-cs"/>
                        </a:rPr>
                        <a:t>We were standing talking in the front line</a:t>
                      </a:r>
                    </a:p>
                    <a:p>
                      <a:r>
                        <a:rPr lang="en-US" sz="1400" b="0" i="1" u="none" strike="noStrike" kern="1200" baseline="0">
                          <a:solidFill>
                            <a:schemeClr val="tx1"/>
                          </a:solidFill>
                          <a:latin typeface="+mn-lt"/>
                          <a:ea typeface="+mn-ea"/>
                          <a:cs typeface="+mn-cs"/>
                        </a:rPr>
                        <a:t>when we noticed a scuffling of earth in the trench and out fell a furry, fat little mole. It appeared as one of nature’s miracles that this blind, slow creature could have survived . After holding him</a:t>
                      </a:r>
                    </a:p>
                    <a:p>
                      <a:r>
                        <a:rPr lang="en-US" sz="1400" b="0" i="1" u="none" strike="noStrike" kern="1200" baseline="0">
                          <a:solidFill>
                            <a:schemeClr val="tx1"/>
                          </a:solidFill>
                          <a:latin typeface="+mn-lt"/>
                          <a:ea typeface="+mn-ea"/>
                          <a:cs typeface="+mn-cs"/>
                        </a:rPr>
                        <a:t>for a few minutes, and </a:t>
                      </a:r>
                      <a:r>
                        <a:rPr lang="en-US" sz="1400" b="0" i="1" u="none" strike="noStrike" kern="1200" baseline="0" err="1">
                          <a:solidFill>
                            <a:schemeClr val="tx1"/>
                          </a:solidFill>
                          <a:latin typeface="+mn-lt"/>
                          <a:ea typeface="+mn-ea"/>
                          <a:cs typeface="+mn-cs"/>
                        </a:rPr>
                        <a:t>marvelling</a:t>
                      </a:r>
                      <a:r>
                        <a:rPr lang="en-US" sz="1400" b="0" i="1" u="none" strike="noStrike" kern="1200" baseline="0">
                          <a:solidFill>
                            <a:schemeClr val="tx1"/>
                          </a:solidFill>
                          <a:latin typeface="+mn-lt"/>
                          <a:ea typeface="+mn-ea"/>
                          <a:cs typeface="+mn-cs"/>
                        </a:rPr>
                        <a:t> at the strength of his tiny limbs, we put him into his hole again. A few desperate </a:t>
                      </a:r>
                      <a:r>
                        <a:rPr lang="en-US" sz="1400" b="0" i="1" u="none" strike="noStrike" kern="1200" baseline="0" err="1">
                          <a:solidFill>
                            <a:schemeClr val="tx1"/>
                          </a:solidFill>
                          <a:latin typeface="+mn-lt"/>
                          <a:ea typeface="+mn-ea"/>
                          <a:cs typeface="+mn-cs"/>
                        </a:rPr>
                        <a:t>clawings</a:t>
                      </a:r>
                      <a:r>
                        <a:rPr lang="en-US" sz="1400" b="0" i="1" u="none" strike="noStrike" kern="1200" baseline="0">
                          <a:solidFill>
                            <a:schemeClr val="tx1"/>
                          </a:solidFill>
                          <a:latin typeface="+mn-lt"/>
                          <a:ea typeface="+mn-ea"/>
                          <a:cs typeface="+mn-cs"/>
                        </a:rPr>
                        <a:t> and he had easily disappeared.</a:t>
                      </a:r>
                    </a:p>
                    <a:p>
                      <a:endParaRPr lang="en-US" sz="1400" b="0" i="1" u="none" strike="noStrike" kern="1200" baseline="0">
                        <a:solidFill>
                          <a:schemeClr val="tx1"/>
                        </a:solidFill>
                        <a:latin typeface="+mn-lt"/>
                        <a:ea typeface="+mn-ea"/>
                        <a:cs typeface="+mn-cs"/>
                      </a:endParaRPr>
                    </a:p>
                    <a:p>
                      <a:r>
                        <a:rPr lang="en-GB" sz="1400" baseline="0"/>
                        <a:t>List four things that you learn about the mole:</a:t>
                      </a:r>
                      <a:endParaRPr lang="en-GB" sz="1100">
                        <a:solidFill>
                          <a:schemeClr val="tx1"/>
                        </a:solidFill>
                      </a:endParaRPr>
                    </a:p>
                    <a:p>
                      <a:pPr marL="0" marR="0" lvl="0" indent="0" algn="l" rtl="0" eaLnBrk="1" fontAlgn="auto" latinLnBrk="0" hangingPunct="1">
                        <a:lnSpc>
                          <a:spcPct val="100000"/>
                        </a:lnSpc>
                        <a:spcBef>
                          <a:spcPts val="0"/>
                        </a:spcBef>
                        <a:spcAft>
                          <a:spcPts val="0"/>
                        </a:spcAft>
                        <a:buFontTx/>
                        <a:buNone/>
                      </a:pPr>
                      <a:r>
                        <a:rPr lang="en-GB" sz="1600" kern="1200">
                          <a:solidFill>
                            <a:schemeClr val="tx1"/>
                          </a:solidFill>
                          <a:effectLst/>
                          <a:latin typeface="+mn-lt"/>
                          <a:ea typeface="+mn-ea"/>
                          <a:cs typeface="+mn-cs"/>
                        </a:rPr>
                        <a:t>1_</a:t>
                      </a:r>
                      <a:r>
                        <a:rPr lang="en-GB" sz="1600" kern="1200">
                          <a:solidFill>
                            <a:srgbClr val="FF0000"/>
                          </a:solidFill>
                          <a:effectLst/>
                          <a:latin typeface="+mn-lt"/>
                          <a:ea typeface="+mn-ea"/>
                          <a:cs typeface="+mn-cs"/>
                        </a:rPr>
                        <a:t>It is fat</a:t>
                      </a:r>
                    </a:p>
                    <a:p>
                      <a:pPr marL="0" marR="0" lvl="0" indent="0" algn="l">
                        <a:lnSpc>
                          <a:spcPct val="100000"/>
                        </a:lnSpc>
                        <a:spcBef>
                          <a:spcPts val="0"/>
                        </a:spcBef>
                        <a:spcAft>
                          <a:spcPts val="0"/>
                        </a:spcAft>
                        <a:buFontTx/>
                        <a:buNone/>
                      </a:pPr>
                      <a:r>
                        <a:rPr lang="en-GB" sz="1600" kern="1200">
                          <a:solidFill>
                            <a:schemeClr val="tx1"/>
                          </a:solidFill>
                          <a:effectLst/>
                          <a:latin typeface="+mn-lt"/>
                          <a:ea typeface="+mn-ea"/>
                          <a:cs typeface="+mn-cs"/>
                        </a:rPr>
                        <a:t>2_</a:t>
                      </a:r>
                      <a:r>
                        <a:rPr lang="en-GB" sz="1600" kern="1200">
                          <a:solidFill>
                            <a:srgbClr val="FF0000"/>
                          </a:solidFill>
                          <a:effectLst/>
                          <a:latin typeface="+mn-lt"/>
                          <a:ea typeface="+mn-ea"/>
                          <a:cs typeface="+mn-cs"/>
                        </a:rPr>
                        <a:t>It is furry</a:t>
                      </a:r>
                      <a:endParaRPr lang="en-GB"/>
                    </a:p>
                    <a:p>
                      <a:pPr marL="0" marR="0" lvl="0" indent="0" algn="l">
                        <a:lnSpc>
                          <a:spcPct val="100000"/>
                        </a:lnSpc>
                        <a:spcBef>
                          <a:spcPts val="0"/>
                        </a:spcBef>
                        <a:spcAft>
                          <a:spcPts val="0"/>
                        </a:spcAft>
                        <a:buFontTx/>
                        <a:buNone/>
                      </a:pPr>
                      <a:r>
                        <a:rPr lang="en-GB" sz="1600" kern="1200">
                          <a:solidFill>
                            <a:schemeClr val="tx1"/>
                          </a:solidFill>
                          <a:effectLst/>
                          <a:latin typeface="+mn-lt"/>
                          <a:ea typeface="+mn-ea"/>
                          <a:cs typeface="+mn-cs"/>
                        </a:rPr>
                        <a:t>3_</a:t>
                      </a:r>
                      <a:r>
                        <a:rPr lang="en-GB" sz="1600" kern="1200">
                          <a:solidFill>
                            <a:srgbClr val="FF0000"/>
                          </a:solidFill>
                          <a:effectLst/>
                          <a:latin typeface="+mn-lt"/>
                          <a:ea typeface="+mn-ea"/>
                          <a:cs typeface="+mn-cs"/>
                        </a:rPr>
                        <a:t>It is blind</a:t>
                      </a:r>
                      <a:endParaRPr lang="en-GB"/>
                    </a:p>
                    <a:p>
                      <a:pPr marL="0" marR="0" lvl="0" indent="0" algn="l">
                        <a:lnSpc>
                          <a:spcPct val="100000"/>
                        </a:lnSpc>
                        <a:spcBef>
                          <a:spcPts val="0"/>
                        </a:spcBef>
                        <a:spcAft>
                          <a:spcPts val="0"/>
                        </a:spcAft>
                        <a:buFontTx/>
                        <a:buNone/>
                      </a:pPr>
                      <a:r>
                        <a:rPr lang="en-GB" sz="1600" kern="1200">
                          <a:solidFill>
                            <a:schemeClr val="tx1"/>
                          </a:solidFill>
                          <a:effectLst/>
                          <a:latin typeface="+mn-lt"/>
                          <a:ea typeface="+mn-ea"/>
                          <a:cs typeface="+mn-cs"/>
                        </a:rPr>
                        <a:t>4_</a:t>
                      </a:r>
                      <a:r>
                        <a:rPr lang="en-GB" sz="1600" kern="1200">
                          <a:solidFill>
                            <a:srgbClr val="FF0000"/>
                          </a:solidFill>
                          <a:effectLst/>
                          <a:latin typeface="+mn-lt"/>
                          <a:ea typeface="+mn-ea"/>
                          <a:cs typeface="+mn-cs"/>
                        </a:rPr>
                        <a:t>It is slow</a:t>
                      </a:r>
                      <a:endParaRPr lang="en-GB">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b="1" i="1"/>
                    </a:p>
                    <a:p>
                      <a:pPr algn="ctr"/>
                      <a:r>
                        <a:rPr lang="en-GB" sz="1600" b="1" i="1"/>
                        <a:t>He was restless, tense and twitchy.</a:t>
                      </a:r>
                      <a:endParaRPr lang="en-GB" sz="1600" b="1" i="1" baseline="0"/>
                    </a:p>
                    <a:p>
                      <a:endParaRPr lang="en-GB" sz="1600" baseline="0"/>
                    </a:p>
                    <a:p>
                      <a:r>
                        <a:rPr lang="en-GB" sz="1600" baseline="0"/>
                        <a:t>What is this technique? </a:t>
                      </a:r>
                      <a:r>
                        <a:rPr lang="en-GB" sz="1600" baseline="0">
                          <a:solidFill>
                            <a:srgbClr val="FF0000"/>
                          </a:solidFill>
                        </a:rPr>
                        <a:t>triple</a:t>
                      </a:r>
                    </a:p>
                    <a:p>
                      <a:endParaRPr lang="en-GB" sz="1600" baseline="0"/>
                    </a:p>
                    <a:p>
                      <a:r>
                        <a:rPr lang="en-GB" sz="1600" baseline="0"/>
                        <a:t>Challenge: what is the effect? </a:t>
                      </a:r>
                      <a:r>
                        <a:rPr lang="en-GB" sz="1600" baseline="0">
                          <a:solidFill>
                            <a:srgbClr val="FF0000"/>
                          </a:solidFill>
                        </a:rPr>
                        <a:t>The three words together emphasise that that man was anxious and struggling to stay calm.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Transform</a:t>
                      </a:r>
                      <a:r>
                        <a:rPr lang="en-GB" sz="1600" baseline="0"/>
                        <a:t> this sentence into an image: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i="1"/>
                        <a:t>“</a:t>
                      </a:r>
                      <a:r>
                        <a:rPr lang="en-GB" sz="1800" b="0" i="1" u="none" strike="noStrike" kern="1200" baseline="0">
                          <a:solidFill>
                            <a:schemeClr val="tx1"/>
                          </a:solidFill>
                          <a:latin typeface="+mn-lt"/>
                          <a:ea typeface="+mn-ea"/>
                          <a:cs typeface="+mn-cs"/>
                        </a:rPr>
                        <a:t>I have done so </a:t>
                      </a:r>
                      <a:r>
                        <a:rPr lang="en-US" sz="1800" b="0" i="1" u="none" strike="noStrike" kern="1200" baseline="0">
                          <a:solidFill>
                            <a:schemeClr val="tx1"/>
                          </a:solidFill>
                          <a:latin typeface="+mn-lt"/>
                          <a:ea typeface="+mn-ea"/>
                          <a:cs typeface="+mn-cs"/>
                        </a:rPr>
                        <a:t>in the struggle between Life and Death</a:t>
                      </a:r>
                      <a:r>
                        <a:rPr lang="en-GB" sz="1600" i="1" baseline="0"/>
                        <a:t>.”</a:t>
                      </a:r>
                      <a:endParaRPr lang="en-GB" sz="1600" i="1"/>
                    </a:p>
                  </a:txBody>
                  <a:tcPr/>
                </a:tc>
                <a:extLst>
                  <a:ext uri="{0D108BD9-81ED-4DB2-BD59-A6C34878D82A}">
                    <a16:rowId xmlns:a16="http://schemas.microsoft.com/office/drawing/2014/main" val="765756520"/>
                  </a:ext>
                </a:extLst>
              </a:tr>
            </a:tbl>
          </a:graphicData>
        </a:graphic>
      </p:graphicFrame>
      <p:sp>
        <p:nvSpPr>
          <p:cNvPr id="2" name="Oval 1">
            <a:extLst>
              <a:ext uri="{FF2B5EF4-FFF2-40B4-BE49-F238E27FC236}">
                <a16:creationId xmlns:a16="http://schemas.microsoft.com/office/drawing/2014/main" id="{96853DBA-EEFC-4556-9024-F13C2C0AA234}"/>
              </a:ext>
            </a:extLst>
          </p:cNvPr>
          <p:cNvSpPr/>
          <p:nvPr/>
        </p:nvSpPr>
        <p:spPr>
          <a:xfrm>
            <a:off x="1397479" y="1260895"/>
            <a:ext cx="1509621" cy="53196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511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7 English Weekly Recall 							 Spring 2.3</a:t>
            </a:r>
          </a:p>
        </p:txBody>
      </p:sp>
      <p:graphicFrame>
        <p:nvGraphicFramePr>
          <p:cNvPr id="5" name="Table 4"/>
          <p:cNvGraphicFramePr>
            <a:graphicFrameLocks noGrp="1"/>
          </p:cNvGraphicFramePr>
          <p:nvPr>
            <p:extLst>
              <p:ext uri="{D42A27DB-BD31-4B8C-83A1-F6EECF244321}">
                <p14:modId xmlns:p14="http://schemas.microsoft.com/office/powerpoint/2010/main" val="677001582"/>
              </p:ext>
            </p:extLst>
          </p:nvPr>
        </p:nvGraphicFramePr>
        <p:xfrm>
          <a:off x="165100" y="605366"/>
          <a:ext cx="11836401" cy="617450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pPr algn="ctr"/>
                      <a:endParaRPr lang="en-GB" sz="2400"/>
                    </a:p>
                    <a:p>
                      <a:pPr algn="ctr"/>
                      <a:r>
                        <a:rPr lang="en-GB" sz="2400" b="1" i="1" err="1"/>
                        <a:t>Embarrased</a:t>
                      </a:r>
                      <a:endParaRPr lang="en-GB" sz="2400" b="1" i="1"/>
                    </a:p>
                    <a:p>
                      <a:pPr algn="ctr"/>
                      <a:endParaRPr lang="en-GB" sz="2400" b="1" i="1"/>
                    </a:p>
                    <a:p>
                      <a:pPr algn="ctr"/>
                      <a:r>
                        <a:rPr lang="en-GB" sz="2400" b="1" i="1"/>
                        <a:t>Embarrassed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Circle the complex sentence: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i="1"/>
                        <a:t>Orla ate the grapes, but she preferred the cheese.</a:t>
                      </a:r>
                      <a:endParaRPr lang="en-GB" sz="1800" i="1" baseline="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i="1"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i="1" baseline="0"/>
                        <a:t>Orla at the grapes and she ate the cheese.</a:t>
                      </a:r>
                      <a:endParaRPr lang="en-GB" sz="1800" i="1"/>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a:t>Nationalism</a:t>
                      </a:r>
                      <a:endParaRPr lang="en-GB" sz="1600" baseline="0"/>
                    </a:p>
                    <a:p>
                      <a:endParaRPr lang="en-GB" sz="1600"/>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endParaRPr lang="en-GB" sz="1600"/>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r>
                        <a:rPr lang="en-GB" sz="1600" baseline="0"/>
                        <a:t>What can you infer about the place and people from this extract?</a:t>
                      </a:r>
                    </a:p>
                    <a:p>
                      <a:r>
                        <a:rPr lang="en-US" sz="1400" b="0" i="1" u="none" strike="noStrike" kern="1200" baseline="0">
                          <a:solidFill>
                            <a:schemeClr val="tx1"/>
                          </a:solidFill>
                          <a:latin typeface="+mn-lt"/>
                          <a:ea typeface="+mn-ea"/>
                          <a:cs typeface="+mn-cs"/>
                        </a:rPr>
                        <a:t>I have seen and endured the sufferings of the troops and I can no longer be a party to prolong these sufferings for ends which I believe to be evil and unjust. I am not protesting against the conduct of the war, but against the political errors and insincerities for which the fighting men are being sacrificed.</a:t>
                      </a:r>
                      <a:endParaRPr lang="en-GB" sz="1400" i="1"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b="1" i="1" baseline="0"/>
                        <a:t>The wall fell with a crash.</a:t>
                      </a:r>
                    </a:p>
                    <a:p>
                      <a:endParaRPr lang="en-GB" sz="1600"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Transform</a:t>
                      </a:r>
                      <a:r>
                        <a:rPr lang="en-GB" sz="1600" kern="1200" baseline="0">
                          <a:solidFill>
                            <a:schemeClr val="tx1"/>
                          </a:solidFill>
                          <a:effectLst/>
                          <a:latin typeface="+mn-lt"/>
                          <a:ea typeface="+mn-ea"/>
                          <a:cs typeface="+mn-cs"/>
                        </a:rPr>
                        <a:t> the image into a short description:</a:t>
                      </a:r>
                      <a:endParaRPr lang="en-GB" sz="16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p>
                  </a:txBody>
                  <a:tcPr/>
                </a:tc>
                <a:extLst>
                  <a:ext uri="{0D108BD9-81ED-4DB2-BD59-A6C34878D82A}">
                    <a16:rowId xmlns:a16="http://schemas.microsoft.com/office/drawing/2014/main" val="765756520"/>
                  </a:ext>
                </a:extLst>
              </a:tr>
            </a:tbl>
          </a:graphicData>
        </a:graphic>
      </p:graphicFrame>
      <p:pic>
        <p:nvPicPr>
          <p:cNvPr id="3" name="Picture 2"/>
          <p:cNvPicPr>
            <a:picLocks noChangeAspect="1"/>
          </p:cNvPicPr>
          <p:nvPr/>
        </p:nvPicPr>
        <p:blipFill>
          <a:blip r:embed="rId2"/>
          <a:stretch>
            <a:fillRect/>
          </a:stretch>
        </p:blipFill>
        <p:spPr>
          <a:xfrm>
            <a:off x="9120596" y="3879667"/>
            <a:ext cx="1577885" cy="1284787"/>
          </a:xfrm>
          <a:prstGeom prst="rect">
            <a:avLst/>
          </a:prstGeom>
        </p:spPr>
      </p:pic>
    </p:spTree>
    <p:extLst>
      <p:ext uri="{BB962C8B-B14F-4D97-AF65-F5344CB8AC3E}">
        <p14:creationId xmlns:p14="http://schemas.microsoft.com/office/powerpoint/2010/main" val="11603384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55f71bee-26e1-45d7-9db5-e4529f37cebc">
      <UserInfo>
        <DisplayName>Lauren Murphy</DisplayName>
        <AccountId>36</AccountId>
        <AccountType/>
      </UserInfo>
    </SharedWithUsers>
    <UniqueSourceRef xmlns="b0291392-46c3-446b-b4e2-e6b1ee46160b" xsi:nil="true"/>
    <FileHash xmlns="b0291392-46c3-446b-b4e2-e6b1ee46160b">e56f4239cdca44080ea88600a02748350b8403c6</FileHash>
    <CloudMigratorOriginId xmlns="b0291392-46c3-446b-b4e2-e6b1ee46160b">55ca84c3-6dd9-4bb6-92c7-49c05fbce42c</CloudMigratorOriginId>
    <CloudMigratorVersion xmlns="b0291392-46c3-446b-b4e2-e6b1ee46160b">3.33.3.0</CloudMigratorVersion>
    <MediaLengthInSeconds xmlns="b0291392-46c3-446b-b4e2-e6b1ee46160b"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CDAD919C4A92C4A868A6EC556AE103C" ma:contentTypeVersion="17" ma:contentTypeDescription="Create a new document." ma:contentTypeScope="" ma:versionID="0cf8f7557adb50e6787e96358fe1d043">
  <xsd:schema xmlns:xsd="http://www.w3.org/2001/XMLSchema" xmlns:xs="http://www.w3.org/2001/XMLSchema" xmlns:p="http://schemas.microsoft.com/office/2006/metadata/properties" xmlns:ns2="b0291392-46c3-446b-b4e2-e6b1ee46160b" xmlns:ns3="55f71bee-26e1-45d7-9db5-e4529f37cebc" targetNamespace="http://schemas.microsoft.com/office/2006/metadata/properties" ma:root="true" ma:fieldsID="53e97828f00815f43168e8c920b4a715" ns2:_="" ns3:_="">
    <xsd:import namespace="b0291392-46c3-446b-b4e2-e6b1ee46160b"/>
    <xsd:import namespace="55f71bee-26e1-45d7-9db5-e4529f37cebc"/>
    <xsd:element name="properties">
      <xsd:complexType>
        <xsd:sequence>
          <xsd:element name="documentManagement">
            <xsd:complexType>
              <xsd:all>
                <xsd:element ref="ns2:CloudMigratorOriginId" minOccurs="0"/>
                <xsd:element ref="ns2:FileHash" minOccurs="0"/>
                <xsd:element ref="ns2:CloudMigratorVersion" minOccurs="0"/>
                <xsd:element ref="ns2:UniqueSourceRef" minOccurs="0"/>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291392-46c3-446b-b4e2-e6b1ee46160b" elementFormDefault="qualified">
    <xsd:import namespace="http://schemas.microsoft.com/office/2006/documentManagement/types"/>
    <xsd:import namespace="http://schemas.microsoft.com/office/infopath/2007/PartnerControls"/>
    <xsd:element name="CloudMigratorOriginId" ma:index="8" nillable="true" ma:displayName="CloudMigratorOriginId" ma:internalName="CloudMigratorOriginId">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CloudMigratorVersion" ma:index="10" nillable="true" ma:displayName="CloudMigratorVersion" ma:internalName="CloudMigratorVersion">
      <xsd:simpleType>
        <xsd:restriction base="dms:Note">
          <xsd:maxLength value="255"/>
        </xsd:restriction>
      </xsd:simpleType>
    </xsd:element>
    <xsd:element name="UniqueSourceRef" ma:index="11" nillable="true" ma:displayName="UniqueSourceRef" ma:internalName="UniqueSourceRef">
      <xsd:simpleType>
        <xsd:restriction base="dms:Note">
          <xsd:maxLength value="255"/>
        </xsd:restriction>
      </xsd:simpleType>
    </xsd:element>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LengthInSeconds" ma:index="16" nillable="true" ma:displayName="MediaLengthInSeconds" ma:hidden="true" ma:internalName="MediaLengthInSeconds" ma:readOnly="true">
      <xsd:simpleType>
        <xsd:restriction base="dms:Unknow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Location" ma:index="22"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5f71bee-26e1-45d7-9db5-e4529f37cebc" elementFormDefault="qualified">
    <xsd:import namespace="http://schemas.microsoft.com/office/2006/documentManagement/types"/>
    <xsd:import namespace="http://schemas.microsoft.com/office/infopath/2007/PartnerControls"/>
    <xsd:element name="SharedWithUsers" ma:index="2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B4750A8-0D3E-49BF-A47D-0A60063A92DF}">
  <ds:schemaRefs>
    <ds:schemaRef ds:uri="http://schemas.microsoft.com/sharepoint/v3/contenttype/forms"/>
  </ds:schemaRefs>
</ds:datastoreItem>
</file>

<file path=customXml/itemProps2.xml><?xml version="1.0" encoding="utf-8"?>
<ds:datastoreItem xmlns:ds="http://schemas.openxmlformats.org/officeDocument/2006/customXml" ds:itemID="{9CD1455C-DF75-4B49-8D00-43482C4CD44B}">
  <ds:schemaRefs>
    <ds:schemaRef ds:uri="8cd434a3-5e7c-415f-a99b-80187ac66f45"/>
    <ds:schemaRef ds:uri="http://schemas.microsoft.com/office/2006/metadata/properties"/>
    <ds:schemaRef ds:uri="http://schemas.microsoft.com/office/infopath/2007/PartnerControls"/>
    <ds:schemaRef ds:uri="55f71bee-26e1-45d7-9db5-e4529f37cebc"/>
    <ds:schemaRef ds:uri="b0291392-46c3-446b-b4e2-e6b1ee46160b"/>
  </ds:schemaRefs>
</ds:datastoreItem>
</file>

<file path=customXml/itemProps3.xml><?xml version="1.0" encoding="utf-8"?>
<ds:datastoreItem xmlns:ds="http://schemas.openxmlformats.org/officeDocument/2006/customXml" ds:itemID="{966FB022-CCFF-44FD-82BA-7573BC45D868}"/>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28</Slides>
  <Notes>0</Notes>
  <HiddenSlides>0</HiddenSlides>
  <ScaleCrop>false</ScaleCrop>
  <HeadingPairs>
    <vt:vector size="4" baseType="variant">
      <vt:variant>
        <vt:lpstr>Theme</vt:lpstr>
      </vt:variant>
      <vt:variant>
        <vt:i4>2</vt:i4>
      </vt:variant>
      <vt:variant>
        <vt:lpstr>Slide Titles</vt:lpstr>
      </vt:variant>
      <vt:variant>
        <vt:i4>28</vt:i4>
      </vt:variant>
    </vt:vector>
  </HeadingPairs>
  <TitlesOfParts>
    <vt:vector size="30" baseType="lpstr">
      <vt:lpstr>Office Theme</vt:lpstr>
      <vt:lpstr>office theme</vt:lpstr>
      <vt:lpstr>Weekly Homework Grids</vt:lpstr>
      <vt:lpstr>PowerPoint Presentation</vt:lpstr>
      <vt:lpstr>PowerPoint Presentation</vt:lpstr>
      <vt:lpstr>Homework Grids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Saint Benedict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 Peden</dc:creator>
  <cp:revision>127</cp:revision>
  <dcterms:created xsi:type="dcterms:W3CDTF">2019-04-05T13:54:53Z</dcterms:created>
  <dcterms:modified xsi:type="dcterms:W3CDTF">2022-03-04T09:52:05Z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0x010100DCDAD919C4A92C4A868A6EC556AE103C</vt:lpwstr>
  </property>
  <property fmtid="{D5CDD505-2E9C-101B-9397-08002B2CF9AE}" pid="3" name="Order">
    <vt:r8>3537500</vt:r8>
  </property>
  <property fmtid="{D5CDD505-2E9C-101B-9397-08002B2CF9AE}" pid="4" name="xd_Signature">
    <vt:bool>false</vt:bool>
  </property>
  <property fmtid="{D5CDD505-2E9C-101B-9397-08002B2CF9AE}" pid="5" name="xd_ProgID">
    <vt:lpwstr/>
  </property>
  <property fmtid="{D5CDD505-2E9C-101B-9397-08002B2CF9AE}" pid="6" name="TriggerFlowInfo">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ies>
</file>