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48" r:id="rId6"/>
  </p:sldMasterIdLst>
  <p:sldIdLst>
    <p:sldId id="267" r:id="rId7"/>
    <p:sldId id="269" r:id="rId8"/>
    <p:sldId id="268" r:id="rId9"/>
    <p:sldId id="270" r:id="rId10"/>
    <p:sldId id="257" r:id="rId11"/>
    <p:sldId id="258" r:id="rId12"/>
    <p:sldId id="259" r:id="rId13"/>
    <p:sldId id="260" r:id="rId14"/>
    <p:sldId id="261" r:id="rId15"/>
    <p:sldId id="262" r:id="rId16"/>
    <p:sldId id="263" r:id="rId17"/>
    <p:sldId id="264" r:id="rId18"/>
    <p:sldId id="266"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101079-82FB-4D84-B133-E55700666105}" v="58" dt="2019-09-22T17:31:41.020"/>
    <p1510:client id="{282EA580-45AC-176B-A312-5B56524329E3}" v="20" dt="2021-06-21T10:17:11.842"/>
    <p1510:client id="{2A2FE2C6-7179-CF72-8052-0166EAC9D9BB}" v="103" dt="2021-06-21T10:14:47.202"/>
    <p1510:client id="{4E6C0CB2-6C31-2216-B531-DB597FE4F33E}" v="405" dt="2021-06-21T11:14:30.167"/>
    <p1510:client id="{A7F83760-C49D-EF6C-5338-E4B3D1648C13}" v="281" dt="2021-06-21T10:42:56.303"/>
    <p1510:client id="{E2B65453-1D45-0203-2E81-24A628376CEE}" v="2" dt="2019-09-17T20:01:59.1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Peden" userId="S::mpeden@saintben.derby.sch.uk::9b77717e-8ce6-4767-a5c2-5e5640dd297e" providerId="AD" clId="Web-{4E6C0CB2-6C31-2216-B531-DB597FE4F33E}"/>
    <pc:docChg chg="modSld">
      <pc:chgData name="M.Peden" userId="S::mpeden@saintben.derby.sch.uk::9b77717e-8ce6-4767-a5c2-5e5640dd297e" providerId="AD" clId="Web-{4E6C0CB2-6C31-2216-B531-DB597FE4F33E}" dt="2021-06-21T11:14:23.480" v="371"/>
      <pc:docMkLst>
        <pc:docMk/>
      </pc:docMkLst>
      <pc:sldChg chg="addSp modSp">
        <pc:chgData name="M.Peden" userId="S::mpeden@saintben.derby.sch.uk::9b77717e-8ce6-4767-a5c2-5e5640dd297e" providerId="AD" clId="Web-{4E6C0CB2-6C31-2216-B531-DB597FE4F33E}" dt="2021-06-21T11:07:30.987" v="79" actId="1076"/>
        <pc:sldMkLst>
          <pc:docMk/>
          <pc:sldMk cId="1394435343" sldId="263"/>
        </pc:sldMkLst>
        <pc:graphicFrameChg chg="mod modGraphic">
          <ac:chgData name="M.Peden" userId="S::mpeden@saintben.derby.sch.uk::9b77717e-8ce6-4767-a5c2-5e5640dd297e" providerId="AD" clId="Web-{4E6C0CB2-6C31-2216-B531-DB597FE4F33E}" dt="2021-06-21T11:06:53.814" v="77"/>
          <ac:graphicFrameMkLst>
            <pc:docMk/>
            <pc:sldMk cId="1394435343" sldId="263"/>
            <ac:graphicFrameMk id="5" creationId="{00000000-0000-0000-0000-000000000000}"/>
          </ac:graphicFrameMkLst>
        </pc:graphicFrameChg>
        <pc:picChg chg="add mod">
          <ac:chgData name="M.Peden" userId="S::mpeden@saintben.derby.sch.uk::9b77717e-8ce6-4767-a5c2-5e5640dd297e" providerId="AD" clId="Web-{4E6C0CB2-6C31-2216-B531-DB597FE4F33E}" dt="2021-06-21T11:07:30.987" v="79" actId="1076"/>
          <ac:picMkLst>
            <pc:docMk/>
            <pc:sldMk cId="1394435343" sldId="263"/>
            <ac:picMk id="2" creationId="{CA33292D-4A76-44CC-8A9E-2C95A5AE47BA}"/>
          </ac:picMkLst>
        </pc:picChg>
      </pc:sldChg>
      <pc:sldChg chg="modSp">
        <pc:chgData name="M.Peden" userId="S::mpeden@saintben.derby.sch.uk::9b77717e-8ce6-4767-a5c2-5e5640dd297e" providerId="AD" clId="Web-{4E6C0CB2-6C31-2216-B531-DB597FE4F33E}" dt="2021-06-21T11:09:51.068" v="119"/>
        <pc:sldMkLst>
          <pc:docMk/>
          <pc:sldMk cId="2598554083" sldId="264"/>
        </pc:sldMkLst>
        <pc:graphicFrameChg chg="mod modGraphic">
          <ac:chgData name="M.Peden" userId="S::mpeden@saintben.derby.sch.uk::9b77717e-8ce6-4767-a5c2-5e5640dd297e" providerId="AD" clId="Web-{4E6C0CB2-6C31-2216-B531-DB597FE4F33E}" dt="2021-06-21T11:09:51.068" v="119"/>
          <ac:graphicFrameMkLst>
            <pc:docMk/>
            <pc:sldMk cId="2598554083" sldId="264"/>
            <ac:graphicFrameMk id="5" creationId="{00000000-0000-0000-0000-000000000000}"/>
          </ac:graphicFrameMkLst>
        </pc:graphicFrameChg>
      </pc:sldChg>
      <pc:sldChg chg="modSp">
        <pc:chgData name="M.Peden" userId="S::mpeden@saintben.derby.sch.uk::9b77717e-8ce6-4767-a5c2-5e5640dd297e" providerId="AD" clId="Web-{4E6C0CB2-6C31-2216-B531-DB597FE4F33E}" dt="2021-06-21T11:14:23.480" v="371"/>
        <pc:sldMkLst>
          <pc:docMk/>
          <pc:sldMk cId="1120363747" sldId="265"/>
        </pc:sldMkLst>
        <pc:graphicFrameChg chg="mod modGraphic">
          <ac:chgData name="M.Peden" userId="S::mpeden@saintben.derby.sch.uk::9b77717e-8ce6-4767-a5c2-5e5640dd297e" providerId="AD" clId="Web-{4E6C0CB2-6C31-2216-B531-DB597FE4F33E}" dt="2021-06-21T11:14:23.480" v="371"/>
          <ac:graphicFrameMkLst>
            <pc:docMk/>
            <pc:sldMk cId="1120363747" sldId="265"/>
            <ac:graphicFrameMk id="5" creationId="{00000000-0000-0000-0000-000000000000}"/>
          </ac:graphicFrameMkLst>
        </pc:graphicFrameChg>
      </pc:sldChg>
      <pc:sldChg chg="modSp">
        <pc:chgData name="M.Peden" userId="S::mpeden@saintben.derby.sch.uk::9b77717e-8ce6-4767-a5c2-5e5640dd297e" providerId="AD" clId="Web-{4E6C0CB2-6C31-2216-B531-DB597FE4F33E}" dt="2021-06-21T11:13:55.213" v="331"/>
        <pc:sldMkLst>
          <pc:docMk/>
          <pc:sldMk cId="2277533993" sldId="266"/>
        </pc:sldMkLst>
        <pc:graphicFrameChg chg="mod modGraphic">
          <ac:chgData name="M.Peden" userId="S::mpeden@saintben.derby.sch.uk::9b77717e-8ce6-4767-a5c2-5e5640dd297e" providerId="AD" clId="Web-{4E6C0CB2-6C31-2216-B531-DB597FE4F33E}" dt="2021-06-21T11:13:55.213" v="331"/>
          <ac:graphicFrameMkLst>
            <pc:docMk/>
            <pc:sldMk cId="2277533993" sldId="266"/>
            <ac:graphicFrameMk id="5" creationId="{00000000-0000-0000-0000-000000000000}"/>
          </ac:graphicFrameMkLst>
        </pc:graphicFrameChg>
      </pc:sldChg>
    </pc:docChg>
  </pc:docChgLst>
  <pc:docChgLst>
    <pc:chgData name="M.Peden" userId="S::mpeden@saintben.derby.sch.uk::9b77717e-8ce6-4767-a5c2-5e5640dd297e" providerId="AD" clId="Web-{A7F83760-C49D-EF6C-5338-E4B3D1648C13}"/>
    <pc:docChg chg="addSld modSld sldOrd">
      <pc:chgData name="M.Peden" userId="S::mpeden@saintben.derby.sch.uk::9b77717e-8ce6-4767-a5c2-5e5640dd297e" providerId="AD" clId="Web-{A7F83760-C49D-EF6C-5338-E4B3D1648C13}" dt="2021-06-21T10:42:56.303" v="177" actId="20577"/>
      <pc:docMkLst>
        <pc:docMk/>
      </pc:docMkLst>
      <pc:sldChg chg="modSp">
        <pc:chgData name="M.Peden" userId="S::mpeden@saintben.derby.sch.uk::9b77717e-8ce6-4767-a5c2-5e5640dd297e" providerId="AD" clId="Web-{A7F83760-C49D-EF6C-5338-E4B3D1648C13}" dt="2021-06-21T10:42:56.303" v="177" actId="20577"/>
        <pc:sldMkLst>
          <pc:docMk/>
          <pc:sldMk cId="1120363747" sldId="265"/>
        </pc:sldMkLst>
        <pc:spChg chg="mod">
          <ac:chgData name="M.Peden" userId="S::mpeden@saintben.derby.sch.uk::9b77717e-8ce6-4767-a5c2-5e5640dd297e" providerId="AD" clId="Web-{A7F83760-C49D-EF6C-5338-E4B3D1648C13}" dt="2021-06-21T10:42:56.303" v="177" actId="20577"/>
          <ac:spMkLst>
            <pc:docMk/>
            <pc:sldMk cId="1120363747" sldId="265"/>
            <ac:spMk id="4" creationId="{00000000-0000-0000-0000-000000000000}"/>
          </ac:spMkLst>
        </pc:spChg>
      </pc:sldChg>
      <pc:sldChg chg="addSp delSp modSp new ord">
        <pc:chgData name="M.Peden" userId="S::mpeden@saintben.derby.sch.uk::9b77717e-8ce6-4767-a5c2-5e5640dd297e" providerId="AD" clId="Web-{A7F83760-C49D-EF6C-5338-E4B3D1648C13}" dt="2021-06-21T10:25:03.949" v="172"/>
        <pc:sldMkLst>
          <pc:docMk/>
          <pc:sldMk cId="3563575398" sldId="267"/>
        </pc:sldMkLst>
        <pc:spChg chg="mod">
          <ac:chgData name="M.Peden" userId="S::mpeden@saintben.derby.sch.uk::9b77717e-8ce6-4767-a5c2-5e5640dd297e" providerId="AD" clId="Web-{A7F83760-C49D-EF6C-5338-E4B3D1648C13}" dt="2021-06-21T10:25:03.949" v="172"/>
          <ac:spMkLst>
            <pc:docMk/>
            <pc:sldMk cId="3563575398" sldId="267"/>
            <ac:spMk id="2" creationId="{582FE83C-01DC-4254-8AE4-78283310488E}"/>
          </ac:spMkLst>
        </pc:spChg>
        <pc:spChg chg="mod">
          <ac:chgData name="M.Peden" userId="S::mpeden@saintben.derby.sch.uk::9b77717e-8ce6-4767-a5c2-5e5640dd297e" providerId="AD" clId="Web-{A7F83760-C49D-EF6C-5338-E4B3D1648C13}" dt="2021-06-21T10:22:48.461" v="90" actId="20577"/>
          <ac:spMkLst>
            <pc:docMk/>
            <pc:sldMk cId="3563575398" sldId="267"/>
            <ac:spMk id="3" creationId="{C25CDF2E-525D-4A43-8E4E-9A0272DC171D}"/>
          </ac:spMkLst>
        </pc:spChg>
        <pc:spChg chg="add del">
          <ac:chgData name="M.Peden" userId="S::mpeden@saintben.derby.sch.uk::9b77717e-8ce6-4767-a5c2-5e5640dd297e" providerId="AD" clId="Web-{A7F83760-C49D-EF6C-5338-E4B3D1648C13}" dt="2021-06-21T10:23:01.649" v="92"/>
          <ac:spMkLst>
            <pc:docMk/>
            <pc:sldMk cId="3563575398" sldId="267"/>
            <ac:spMk id="4" creationId="{DBB99A31-D3F8-4871-9ECC-4A5D9DF5D5B5}"/>
          </ac:spMkLst>
        </pc:spChg>
      </pc:sldChg>
      <pc:sldChg chg="modSp add">
        <pc:chgData name="M.Peden" userId="S::mpeden@saintben.derby.sch.uk::9b77717e-8ce6-4767-a5c2-5e5640dd297e" providerId="AD" clId="Web-{A7F83760-C49D-EF6C-5338-E4B3D1648C13}" dt="2021-06-21T10:20:44.770" v="58" actId="20577"/>
        <pc:sldMkLst>
          <pc:docMk/>
          <pc:sldMk cId="2286517269" sldId="268"/>
        </pc:sldMkLst>
        <pc:spChg chg="mod">
          <ac:chgData name="M.Peden" userId="S::mpeden@saintben.derby.sch.uk::9b77717e-8ce6-4767-a5c2-5e5640dd297e" providerId="AD" clId="Web-{A7F83760-C49D-EF6C-5338-E4B3D1648C13}" dt="2021-06-21T10:20:44.770" v="58" actId="20577"/>
          <ac:spMkLst>
            <pc:docMk/>
            <pc:sldMk cId="2286517269" sldId="268"/>
            <ac:spMk id="4" creationId="{00000000-0000-0000-0000-000000000000}"/>
          </ac:spMkLst>
        </pc:spChg>
      </pc:sldChg>
      <pc:sldChg chg="modSp add">
        <pc:chgData name="M.Peden" userId="S::mpeden@saintben.derby.sch.uk::9b77717e-8ce6-4767-a5c2-5e5640dd297e" providerId="AD" clId="Web-{A7F83760-C49D-EF6C-5338-E4B3D1648C13}" dt="2021-06-21T10:20:24.723" v="54" actId="20577"/>
        <pc:sldMkLst>
          <pc:docMk/>
          <pc:sldMk cId="1817311937" sldId="269"/>
        </pc:sldMkLst>
        <pc:spChg chg="mod">
          <ac:chgData name="M.Peden" userId="S::mpeden@saintben.derby.sch.uk::9b77717e-8ce6-4767-a5c2-5e5640dd297e" providerId="AD" clId="Web-{A7F83760-C49D-EF6C-5338-E4B3D1648C13}" dt="2021-06-21T10:20:24.723" v="54" actId="20577"/>
          <ac:spMkLst>
            <pc:docMk/>
            <pc:sldMk cId="1817311937" sldId="269"/>
            <ac:spMk id="4" creationId="{00000000-0000-0000-0000-000000000000}"/>
          </ac:spMkLst>
        </pc:spChg>
      </pc:sldChg>
      <pc:sldChg chg="addSp delSp modSp new">
        <pc:chgData name="M.Peden" userId="S::mpeden@saintben.derby.sch.uk::9b77717e-8ce6-4767-a5c2-5e5640dd297e" providerId="AD" clId="Web-{A7F83760-C49D-EF6C-5338-E4B3D1648C13}" dt="2021-06-21T10:24:54.042" v="171" actId="14100"/>
        <pc:sldMkLst>
          <pc:docMk/>
          <pc:sldMk cId="1042773703" sldId="270"/>
        </pc:sldMkLst>
        <pc:spChg chg="mod">
          <ac:chgData name="M.Peden" userId="S::mpeden@saintben.derby.sch.uk::9b77717e-8ce6-4767-a5c2-5e5640dd297e" providerId="AD" clId="Web-{A7F83760-C49D-EF6C-5338-E4B3D1648C13}" dt="2021-06-21T10:24:43.167" v="168" actId="14100"/>
          <ac:spMkLst>
            <pc:docMk/>
            <pc:sldMk cId="1042773703" sldId="270"/>
            <ac:spMk id="2" creationId="{945E5F8E-BEBE-49AE-9E09-E5819FF0C81D}"/>
          </ac:spMkLst>
        </pc:spChg>
        <pc:spChg chg="del">
          <ac:chgData name="M.Peden" userId="S::mpeden@saintben.derby.sch.uk::9b77717e-8ce6-4767-a5c2-5e5640dd297e" providerId="AD" clId="Web-{A7F83760-C49D-EF6C-5338-E4B3D1648C13}" dt="2021-06-21T10:24:38.464" v="167"/>
          <ac:spMkLst>
            <pc:docMk/>
            <pc:sldMk cId="1042773703" sldId="270"/>
            <ac:spMk id="3" creationId="{AE2B4DEC-C603-4898-8F50-850481C14F88}"/>
          </ac:spMkLst>
        </pc:spChg>
        <pc:spChg chg="add mod">
          <ac:chgData name="M.Peden" userId="S::mpeden@saintben.derby.sch.uk::9b77717e-8ce6-4767-a5c2-5e5640dd297e" providerId="AD" clId="Web-{A7F83760-C49D-EF6C-5338-E4B3D1648C13}" dt="2021-06-21T10:24:54.042" v="171" actId="14100"/>
          <ac:spMkLst>
            <pc:docMk/>
            <pc:sldMk cId="1042773703" sldId="270"/>
            <ac:spMk id="4" creationId="{61373B23-D147-43C1-AF4D-04D46F8E755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21/06/2021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21/06/2021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21/06/2021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21/06/2021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21/06/2021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21/06/2021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21/06/2021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21/06/2021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21/06/2021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21/06/2021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dirty="0">
                <a:cs typeface="Calibri Light"/>
              </a:rPr>
              <a:t>Weekly Homework Grids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lnSpcReduction="10000"/>
          </a:bodyPr>
          <a:lstStyle/>
          <a:p>
            <a:r>
              <a:rPr lang="en-US" b="1" dirty="0">
                <a:ea typeface="+mn-lt"/>
                <a:cs typeface="+mn-lt"/>
              </a:rPr>
              <a:t>YEAR 7 BOOKLET 1</a:t>
            </a:r>
            <a:endParaRPr lang="en-US" dirty="0">
              <a:ea typeface="+mn-lt"/>
              <a:cs typeface="+mn-lt"/>
            </a:endParaRPr>
          </a:p>
          <a:p>
            <a:endParaRPr lang="en-US" dirty="0">
              <a:ea typeface="+mn-lt"/>
              <a:cs typeface="+mn-lt"/>
            </a:endParaRPr>
          </a:p>
          <a:p>
            <a:r>
              <a:rPr lang="en-US" b="1" dirty="0">
                <a:ea typeface="+mn-lt"/>
                <a:cs typeface="+mn-lt"/>
              </a:rPr>
              <a:t>AUTUMN</a:t>
            </a:r>
            <a:endParaRPr lang="en-US" dirty="0">
              <a:ea typeface="+mn-lt"/>
              <a:cs typeface="+mn-lt"/>
            </a:endParaRPr>
          </a:p>
          <a:p>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spTree>
    <p:extLst>
      <p:ext uri="{BB962C8B-B14F-4D97-AF65-F5344CB8AC3E}">
        <p14:creationId xmlns:p14="http://schemas.microsoft.com/office/powerpoint/2010/main" val="3563575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1.6</a:t>
            </a:r>
          </a:p>
        </p:txBody>
      </p:sp>
      <p:graphicFrame>
        <p:nvGraphicFramePr>
          <p:cNvPr id="5" name="Table 4"/>
          <p:cNvGraphicFramePr>
            <a:graphicFrameLocks noGrp="1"/>
          </p:cNvGraphicFramePr>
          <p:nvPr>
            <p:extLst>
              <p:ext uri="{D42A27DB-BD31-4B8C-83A1-F6EECF244321}">
                <p14:modId xmlns:p14="http://schemas.microsoft.com/office/powerpoint/2010/main" val="1641964830"/>
              </p:ext>
            </p:extLst>
          </p:nvPr>
        </p:nvGraphicFramePr>
        <p:xfrm>
          <a:off x="165100" y="605366"/>
          <a:ext cx="11836401" cy="61745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err="1"/>
                        <a:t>Humor</a:t>
                      </a: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Humour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800" b="0" i="0" u="none" strike="noStrike" kern="1200" baseline="0">
                          <a:solidFill>
                            <a:schemeClr val="tx1"/>
                          </a:solidFill>
                          <a:latin typeface="+mn-lt"/>
                          <a:ea typeface="+mn-ea"/>
                          <a:cs typeface="+mn-cs"/>
                        </a:rPr>
                        <a:t>as </a:t>
                      </a:r>
                      <a:r>
                        <a:rPr lang="en-GB" sz="1800" b="0" i="0" u="none" strike="noStrike" kern="1200" baseline="0" err="1">
                          <a:solidFill>
                            <a:schemeClr val="tx1"/>
                          </a:solidFill>
                          <a:latin typeface="+mn-lt"/>
                          <a:ea typeface="+mn-ea"/>
                          <a:cs typeface="+mn-cs"/>
                        </a:rPr>
                        <a:t>ive</a:t>
                      </a:r>
                      <a:r>
                        <a:rPr lang="en-GB" sz="1800" b="0" i="0" u="none" strike="noStrike" kern="1200" baseline="0">
                          <a:solidFill>
                            <a:schemeClr val="tx1"/>
                          </a:solidFill>
                          <a:latin typeface="+mn-lt"/>
                          <a:ea typeface="+mn-ea"/>
                          <a:cs typeface="+mn-cs"/>
                        </a:rPr>
                        <a:t> suggested my one saving grace is distraction it keeps me sane it helps me cope considering the length of time </a:t>
                      </a:r>
                      <a:r>
                        <a:rPr lang="en-GB" sz="1800" b="0" i="0" u="none" strike="noStrike" kern="1200" baseline="0" err="1">
                          <a:solidFill>
                            <a:schemeClr val="tx1"/>
                          </a:solidFill>
                          <a:latin typeface="+mn-lt"/>
                          <a:ea typeface="+mn-ea"/>
                          <a:cs typeface="+mn-cs"/>
                        </a:rPr>
                        <a:t>ive</a:t>
                      </a:r>
                      <a:r>
                        <a:rPr lang="en-GB" sz="1800" b="0" i="0" u="none" strike="noStrike" kern="1200" baseline="0">
                          <a:solidFill>
                            <a:schemeClr val="tx1"/>
                          </a:solidFill>
                          <a:latin typeface="+mn-lt"/>
                          <a:ea typeface="+mn-ea"/>
                          <a:cs typeface="+mn-cs"/>
                        </a:rPr>
                        <a:t> been performing this job the trouble is who could ever replace me</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Experience</a:t>
                      </a:r>
                      <a:endParaRPr lang="en-GB" sz="1600" baseline="0"/>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r>
                        <a:rPr lang="en-GB" sz="1200" b="0" i="1" kern="1200">
                          <a:solidFill>
                            <a:schemeClr val="tx1"/>
                          </a:solidFill>
                          <a:effectLst/>
                          <a:latin typeface="+mn-lt"/>
                          <a:ea typeface="+mn-ea"/>
                          <a:cs typeface="+mn-cs"/>
                        </a:rPr>
                        <a:t>They left the busy scene, and went into an obscure part of the town, where Scrooge had never penetrated before, although he recognised its situation, and its bad repute. The ways were foul and narrow; the shops and houses wretched; the people half-naked, drunken, slipshod, ugly. Alleys and archways, like so many cesspools, disgorged their offences of smell, and dirt, and life, upon the straggling streets; and the whole quarter reeked with crime, with filth, and misery.</a:t>
                      </a:r>
                      <a:endParaRPr lang="en-GB" sz="1200" b="1" i="1" baseline="0"/>
                    </a:p>
                    <a:p>
                      <a:r>
                        <a:rPr lang="en-GB" sz="1600" b="0" baseline="0"/>
                        <a:t>What can you infer about the place from this?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Cheese is the</a:t>
                      </a:r>
                      <a:r>
                        <a:rPr lang="en-GB" sz="1600" b="1" i="1" baseline="0"/>
                        <a:t> single greatest thing in the history of humanity!</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ctr" defTabSz="914400" rtl="0" eaLnBrk="1" fontAlgn="auto" latinLnBrk="0" hangingPunct="1">
                        <a:lnSpc>
                          <a:spcPct val="100000"/>
                        </a:lnSpc>
                        <a:spcBef>
                          <a:spcPts val="0"/>
                        </a:spcBef>
                        <a:spcAft>
                          <a:spcPts val="0"/>
                        </a:spcAft>
                        <a:buClrTx/>
                        <a:buSzTx/>
                        <a:buFontTx/>
                        <a:buNone/>
                        <a:tabLst/>
                        <a:defRPr/>
                      </a:pPr>
                      <a:br>
                        <a:rPr lang="en-GB" altLang="en-US" sz="1600"/>
                      </a:br>
                      <a:r>
                        <a:rPr lang="en-GB" sz="1400" b="1" i="1" kern="1200">
                          <a:solidFill>
                            <a:schemeClr val="tx1"/>
                          </a:solidFill>
                          <a:effectLst/>
                          <a:latin typeface="+mn-lt"/>
                          <a:ea typeface="+mn-ea"/>
                          <a:cs typeface="+mn-cs"/>
                        </a:rPr>
                        <a:t>I blinked up at him in some surprise, and perhaps just a little resentment, for I was myself regular in my habits.</a:t>
                      </a:r>
                      <a:endParaRPr lang="en-GB" sz="1200" b="1" i="1"/>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500721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1.7</a:t>
            </a:r>
          </a:p>
        </p:txBody>
      </p:sp>
      <p:graphicFrame>
        <p:nvGraphicFramePr>
          <p:cNvPr id="5" name="Table 4"/>
          <p:cNvGraphicFramePr>
            <a:graphicFrameLocks noGrp="1"/>
          </p:cNvGraphicFramePr>
          <p:nvPr>
            <p:extLst>
              <p:ext uri="{D42A27DB-BD31-4B8C-83A1-F6EECF244321}">
                <p14:modId xmlns:p14="http://schemas.microsoft.com/office/powerpoint/2010/main" val="2865154989"/>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Infierior</a:t>
                      </a: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t>Inferior</a:t>
                      </a:r>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Correct/replace</a:t>
                      </a:r>
                      <a:r>
                        <a:rPr lang="en-GB" sz="1600" baseline="0" dirty="0"/>
                        <a:t> the incorrect commas: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rtl="0" eaLnBrk="1" fontAlgn="auto" latinLnBrk="0" hangingPunct="1">
                        <a:lnSpc>
                          <a:spcPct val="100000"/>
                        </a:lnSpc>
                        <a:spcBef>
                          <a:spcPts val="0"/>
                        </a:spcBef>
                        <a:spcAft>
                          <a:spcPts val="0"/>
                        </a:spcAft>
                        <a:buClrTx/>
                        <a:buSzTx/>
                        <a:buFontTx/>
                        <a:buNone/>
                      </a:pPr>
                      <a:r>
                        <a:rPr lang="en-GB" sz="2000" baseline="0" dirty="0"/>
                        <a:t>Frank and Alice went to the shops and bought cake apples and toffees. Frank liked the cake but Alice preferred the apples.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Feminism</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lvl="0">
                        <a:buNone/>
                      </a:pPr>
                      <a:r>
                        <a:rPr lang="en-GB" sz="1200" b="0" i="0" u="none" strike="noStrike" baseline="0" noProof="0" dirty="0">
                          <a:latin typeface="Calibri"/>
                        </a:rPr>
                        <a:t>Rosa Louise McCauley Parks was an American activist in the civil rights movement best known for her pivotal role in the Montgomery bus boycott, in</a:t>
                      </a:r>
                      <a:r>
                        <a:rPr lang="en-GB" sz="1200" b="0" i="0" u="none" strike="noStrike" baseline="0" noProof="0" dirty="0"/>
                        <a:t> December 1, 1955. Parks rejected the bus driver's order to vacate a row of four seats in the "coloured" section in favour of a white passenger, once the "white" section was filled. </a:t>
                      </a:r>
                      <a:r>
                        <a:rPr lang="en-GB" sz="1200" b="0" i="0" u="none" strike="noStrike" baseline="0" noProof="0" dirty="0">
                          <a:latin typeface="Calibri"/>
                        </a:rPr>
                        <a:t>The United States Congress has called her "the first lady of civil rights" and "the mother of the freedom movement".</a:t>
                      </a:r>
                      <a:endParaRPr lang="en-GB" dirty="0"/>
                    </a:p>
                    <a:p>
                      <a:pPr marL="0" marR="0" lvl="0" indent="0" algn="l">
                        <a:lnSpc>
                          <a:spcPct val="150000"/>
                        </a:lnSpc>
                        <a:spcBef>
                          <a:spcPts val="0"/>
                        </a:spcBef>
                        <a:spcAft>
                          <a:spcPts val="0"/>
                        </a:spcAft>
                        <a:buNone/>
                      </a:pPr>
                      <a:r>
                        <a:rPr lang="en-GB" sz="1600" b="0" i="0" u="none" strike="noStrike" baseline="0" noProof="0" dirty="0">
                          <a:latin typeface="Calibri"/>
                        </a:rPr>
                        <a:t>List four things that you learn about Rosa Parks:</a:t>
                      </a:r>
                    </a:p>
                    <a:p>
                      <a:pPr marL="0" marR="0" lvl="0" indent="0" algn="l" defTabSz="914400">
                        <a:lnSpc>
                          <a:spcPct val="100000"/>
                        </a:lnSpc>
                        <a:spcBef>
                          <a:spcPts val="0"/>
                        </a:spcBef>
                        <a:spcAft>
                          <a:spcPts val="0"/>
                        </a:spcAft>
                        <a:buNone/>
                        <a:tabLst/>
                        <a:defRPr/>
                      </a:pPr>
                      <a:r>
                        <a:rPr lang="en-GB" sz="1600" b="0" i="0" u="none" strike="noStrike" baseline="0" noProof="0" dirty="0">
                          <a:solidFill>
                            <a:schemeClr val="tx1"/>
                          </a:solidFill>
                          <a:latin typeface="Calibri"/>
                        </a:rPr>
                        <a:t>1____________________________________2____________________________________3____________________________________4____________________________________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dirty="0"/>
                        <a:t>The snow was</a:t>
                      </a:r>
                      <a:r>
                        <a:rPr lang="en-GB" sz="1800" b="1" i="1" baseline="0" dirty="0"/>
                        <a:t> like glistening treasure.</a:t>
                      </a:r>
                      <a:endParaRPr lang="en-GB" sz="2000" b="1" i="1" dirty="0"/>
                    </a:p>
                    <a:p>
                      <a:endParaRPr lang="en-GB" sz="1600" baseline="0"/>
                    </a:p>
                    <a:p>
                      <a:r>
                        <a:rPr lang="en-GB" sz="1600" baseline="0" dirty="0"/>
                        <a:t>What is this technique? ____________</a:t>
                      </a:r>
                    </a:p>
                    <a:p>
                      <a:endParaRPr lang="en-GB" sz="1600" baseline="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Transform</a:t>
                      </a:r>
                      <a:r>
                        <a:rPr lang="en-GB" sz="1600" baseline="0" dirty="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_________________________________________________________________________________________________________________________________________________________________________________________</a:t>
                      </a:r>
                      <a:endParaRPr lang="en-GB" sz="1600" b="1" i="0" dirty="0"/>
                    </a:p>
                  </a:txBody>
                  <a:tcPr/>
                </a:tc>
                <a:extLst>
                  <a:ext uri="{0D108BD9-81ED-4DB2-BD59-A6C34878D82A}">
                    <a16:rowId xmlns:a16="http://schemas.microsoft.com/office/drawing/2014/main" val="765756520"/>
                  </a:ext>
                </a:extLst>
              </a:tr>
            </a:tbl>
          </a:graphicData>
        </a:graphic>
      </p:graphicFrame>
      <p:pic>
        <p:nvPicPr>
          <p:cNvPr id="2" name="Picture 2">
            <a:extLst>
              <a:ext uri="{FF2B5EF4-FFF2-40B4-BE49-F238E27FC236}">
                <a16:creationId xmlns:a16="http://schemas.microsoft.com/office/drawing/2014/main" id="{CA33292D-4A76-44CC-8A9E-2C95A5AE47BA}"/>
              </a:ext>
            </a:extLst>
          </p:cNvPr>
          <p:cNvPicPr>
            <a:picLocks noChangeAspect="1"/>
          </p:cNvPicPr>
          <p:nvPr/>
        </p:nvPicPr>
        <p:blipFill>
          <a:blip r:embed="rId2"/>
          <a:stretch>
            <a:fillRect/>
          </a:stretch>
        </p:blipFill>
        <p:spPr>
          <a:xfrm>
            <a:off x="8758327" y="3860500"/>
            <a:ext cx="2324100" cy="1581150"/>
          </a:xfrm>
          <a:prstGeom prst="rect">
            <a:avLst/>
          </a:prstGeom>
        </p:spPr>
      </p:pic>
    </p:spTree>
    <p:extLst>
      <p:ext uri="{BB962C8B-B14F-4D97-AF65-F5344CB8AC3E}">
        <p14:creationId xmlns:p14="http://schemas.microsoft.com/office/powerpoint/2010/main" val="139443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1.8</a:t>
            </a:r>
          </a:p>
        </p:txBody>
      </p:sp>
      <p:graphicFrame>
        <p:nvGraphicFramePr>
          <p:cNvPr id="5" name="Table 4"/>
          <p:cNvGraphicFramePr>
            <a:graphicFrameLocks noGrp="1"/>
          </p:cNvGraphicFramePr>
          <p:nvPr>
            <p:extLst>
              <p:ext uri="{D42A27DB-BD31-4B8C-83A1-F6EECF244321}">
                <p14:modId xmlns:p14="http://schemas.microsoft.com/office/powerpoint/2010/main" val="1627895291"/>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err="1"/>
                        <a:t>Magnifsent</a:t>
                      </a:r>
                      <a:endParaRPr lang="en-GB" sz="18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dirty="0"/>
                        <a:t>Magnificent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r>
                        <a:rPr lang="en-GB" sz="1600" dirty="0"/>
                        <a:t>Create</a:t>
                      </a:r>
                      <a:r>
                        <a:rPr lang="en-GB" sz="1600" baseline="0" dirty="0"/>
                        <a:t> a compound sentence:</a:t>
                      </a:r>
                    </a:p>
                    <a:p>
                      <a:endParaRPr lang="en-GB" sz="1600" baseline="0"/>
                    </a:p>
                    <a:p>
                      <a:pPr algn="ctr"/>
                      <a:r>
                        <a:rPr lang="en-GB" sz="1800" b="1" i="1" baseline="0" dirty="0"/>
                        <a:t>House + but + fire</a:t>
                      </a:r>
                    </a:p>
                    <a:p>
                      <a:pPr algn="ctr"/>
                      <a:endParaRPr lang="en-GB" sz="1600" b="1" i="1" baseline="0"/>
                    </a:p>
                    <a:p>
                      <a:pPr algn="ctr"/>
                      <a:r>
                        <a:rPr lang="en-GB" sz="1600" b="0" i="0" baseline="0" dirty="0"/>
                        <a:t>_______________________________________________________________________________________________________________</a:t>
                      </a:r>
                      <a:endParaRPr lang="en-GB" sz="1600" b="0"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Patriarchy</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lvl="0">
                        <a:buNone/>
                      </a:pPr>
                      <a:r>
                        <a:rPr lang="en-GB" sz="1200" b="1" i="0" u="none" strike="noStrike" kern="1200" noProof="0" dirty="0">
                          <a:effectLst/>
                          <a:latin typeface="Calibri"/>
                        </a:rPr>
                        <a:t>International Women's Day</a:t>
                      </a:r>
                      <a:r>
                        <a:rPr lang="en-GB" sz="1200" b="0" i="0" u="none" strike="noStrike" kern="1200" noProof="0" dirty="0">
                          <a:effectLst/>
                          <a:latin typeface="Calibri"/>
                        </a:rPr>
                        <a:t> is celebrated in many countries around the world. </a:t>
                      </a:r>
                      <a:r>
                        <a:rPr lang="en-GB" sz="1200" b="0" i="0" u="none" strike="noStrike" kern="1200" noProof="0" dirty="0">
                          <a:effectLst/>
                        </a:rPr>
                        <a:t>The purpose behind celebrating this </a:t>
                      </a:r>
                      <a:r>
                        <a:rPr lang="en-GB" sz="1200" b="1" i="0" u="none" strike="noStrike" kern="1200" noProof="0" dirty="0">
                          <a:effectLst/>
                        </a:rPr>
                        <a:t>day</a:t>
                      </a:r>
                      <a:r>
                        <a:rPr lang="en-GB" sz="1200" b="0" i="0" u="none" strike="noStrike" kern="1200" noProof="0" dirty="0">
                          <a:effectLst/>
                        </a:rPr>
                        <a:t> is to promote peace with </a:t>
                      </a:r>
                      <a:r>
                        <a:rPr lang="en-GB" sz="1200" b="1" i="0" u="none" strike="noStrike" kern="1200" noProof="0" dirty="0">
                          <a:effectLst/>
                        </a:rPr>
                        <a:t>women's</a:t>
                      </a:r>
                      <a:r>
                        <a:rPr lang="en-GB" sz="1200" b="0" i="0" u="none" strike="noStrike" kern="1200" noProof="0" dirty="0">
                          <a:effectLst/>
                        </a:rPr>
                        <a:t> rights. While every </a:t>
                      </a:r>
                      <a:r>
                        <a:rPr lang="en-GB" sz="1200" b="1" i="0" u="none" strike="noStrike" kern="1200" noProof="0" dirty="0">
                          <a:effectLst/>
                        </a:rPr>
                        <a:t>day</a:t>
                      </a:r>
                      <a:r>
                        <a:rPr lang="en-GB" sz="1200" b="0" i="0" u="none" strike="noStrike" kern="1200" noProof="0" dirty="0">
                          <a:effectLst/>
                        </a:rPr>
                        <a:t> is a </a:t>
                      </a:r>
                      <a:r>
                        <a:rPr lang="en-GB" sz="1200" b="1" i="0" u="none" strike="noStrike" kern="1200" noProof="0" dirty="0">
                          <a:effectLst/>
                        </a:rPr>
                        <a:t>women's day</a:t>
                      </a:r>
                      <a:r>
                        <a:rPr lang="en-GB" sz="1200" b="0" i="0" u="none" strike="noStrike" kern="1200" noProof="0" dirty="0">
                          <a:effectLst/>
                        </a:rPr>
                        <a:t>, this particular </a:t>
                      </a:r>
                      <a:r>
                        <a:rPr lang="en-GB" sz="1200" b="1" i="0" u="none" strike="noStrike" kern="1200" noProof="0" dirty="0">
                          <a:effectLst/>
                        </a:rPr>
                        <a:t>day</a:t>
                      </a:r>
                      <a:r>
                        <a:rPr lang="en-GB" sz="1200" b="0" i="0" u="none" strike="noStrike" kern="1200" noProof="0" dirty="0">
                          <a:effectLst/>
                        </a:rPr>
                        <a:t> is marked to honour all </a:t>
                      </a:r>
                      <a:r>
                        <a:rPr lang="en-GB" sz="1200" b="1" i="0" u="none" strike="noStrike" kern="1200" noProof="0" dirty="0">
                          <a:effectLst/>
                        </a:rPr>
                        <a:t>the women and</a:t>
                      </a:r>
                      <a:r>
                        <a:rPr lang="en-GB" sz="1200" b="0" i="0" u="none" strike="noStrike" kern="1200" noProof="0" dirty="0">
                          <a:effectLst/>
                        </a:rPr>
                        <a:t> their achievements regardless of the divisions, whether national, ethnic, linguistic, cultural, economic or political.</a:t>
                      </a:r>
                      <a:endParaRPr lang="en-GB" dirty="0"/>
                    </a:p>
                    <a:p>
                      <a:pPr lvl="0">
                        <a:buNone/>
                      </a:pPr>
                      <a:endParaRPr lang="en-GB" sz="1200" b="0" i="0" u="none" strike="noStrike" kern="1200" noProof="0" dirty="0">
                        <a:effectLst/>
                      </a:endParaRPr>
                    </a:p>
                    <a:p>
                      <a:pPr marL="0" marR="0" lvl="0" indent="0" algn="l" rtl="0" eaLnBrk="1" fontAlgn="auto" latinLnBrk="0" hangingPunct="1">
                        <a:lnSpc>
                          <a:spcPct val="100000"/>
                        </a:lnSpc>
                        <a:spcBef>
                          <a:spcPts val="0"/>
                        </a:spcBef>
                        <a:spcAft>
                          <a:spcPts val="0"/>
                        </a:spcAft>
                        <a:buClrTx/>
                        <a:buSzTx/>
                        <a:buFontTx/>
                        <a:buNone/>
                      </a:pPr>
                      <a:r>
                        <a:rPr lang="en-GB" sz="1600" kern="1200" dirty="0">
                          <a:solidFill>
                            <a:schemeClr val="tx1"/>
                          </a:solidFill>
                          <a:effectLst/>
                          <a:latin typeface="+mn-lt"/>
                          <a:ea typeface="+mn-ea"/>
                          <a:cs typeface="+mn-cs"/>
                        </a:rPr>
                        <a:t>What</a:t>
                      </a:r>
                      <a:r>
                        <a:rPr lang="en-GB" sz="1600" kern="1200" baseline="0" dirty="0">
                          <a:solidFill>
                            <a:schemeClr val="tx1"/>
                          </a:solidFill>
                          <a:effectLst/>
                          <a:latin typeface="+mn-lt"/>
                          <a:ea typeface="+mn-ea"/>
                          <a:cs typeface="+mn-cs"/>
                        </a:rPr>
                        <a:t> can you infer about International Women's Day from the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dirty="0">
                          <a:solidFill>
                            <a:schemeClr val="tx1"/>
                          </a:solidFill>
                          <a:effectLst/>
                          <a:latin typeface="+mn-lt"/>
                          <a:ea typeface="+mn-ea"/>
                          <a:cs typeface="+mn-cs"/>
                        </a:rPr>
                        <a:t>_</a:t>
                      </a: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algn="ctr"/>
                      <a:r>
                        <a:rPr lang="en-GB" sz="1700" b="1" i="1" baseline="0" dirty="0"/>
                        <a:t>We need answers. We need answers now.</a:t>
                      </a:r>
                    </a:p>
                    <a:p>
                      <a:pPr algn="ctr"/>
                      <a:endParaRPr lang="en-GB" sz="1600" baseline="0"/>
                    </a:p>
                    <a:p>
                      <a:r>
                        <a:rPr lang="en-GB" sz="1600" baseline="0" dirty="0"/>
                        <a:t>What is this technique? ____________</a:t>
                      </a:r>
                    </a:p>
                    <a:p>
                      <a:endParaRPr lang="en-GB" sz="1600" baseline="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r>
                        <a:rPr lang="en-GB" sz="1600" dirty="0"/>
                        <a:t>Can you think of better</a:t>
                      </a:r>
                      <a:r>
                        <a:rPr lang="en-GB" sz="1600" baseline="0" dirty="0"/>
                        <a:t> synonyms for the word ‘scared’?</a:t>
                      </a:r>
                      <a:endParaRPr lang="en-GB" sz="1600" dirty="0"/>
                    </a:p>
                  </a:txBody>
                  <a:tcPr/>
                </a:tc>
                <a:extLst>
                  <a:ext uri="{0D108BD9-81ED-4DB2-BD59-A6C34878D82A}">
                    <a16:rowId xmlns:a16="http://schemas.microsoft.com/office/drawing/2014/main" val="765756520"/>
                  </a:ext>
                </a:extLst>
              </a:tr>
            </a:tbl>
          </a:graphicData>
        </a:graphic>
      </p:graphicFrame>
      <p:pic>
        <p:nvPicPr>
          <p:cNvPr id="2" name="Picture 1" descr="Facing Autism in New Brunswick: July 20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7702" y="4513217"/>
            <a:ext cx="1411134" cy="1260566"/>
          </a:xfrm>
          <a:prstGeom prst="rect">
            <a:avLst/>
          </a:prstGeom>
        </p:spPr>
      </p:pic>
    </p:spTree>
    <p:extLst>
      <p:ext uri="{BB962C8B-B14F-4D97-AF65-F5344CB8AC3E}">
        <p14:creationId xmlns:p14="http://schemas.microsoft.com/office/powerpoint/2010/main" val="2598554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1.9</a:t>
            </a:r>
          </a:p>
        </p:txBody>
      </p:sp>
      <p:graphicFrame>
        <p:nvGraphicFramePr>
          <p:cNvPr id="5" name="Table 4"/>
          <p:cNvGraphicFramePr>
            <a:graphicFrameLocks noGrp="1"/>
          </p:cNvGraphicFramePr>
          <p:nvPr>
            <p:extLst>
              <p:ext uri="{D42A27DB-BD31-4B8C-83A1-F6EECF244321}">
                <p14:modId xmlns:p14="http://schemas.microsoft.com/office/powerpoint/2010/main" val="2990413756"/>
              </p:ext>
            </p:extLst>
          </p:nvPr>
        </p:nvGraphicFramePr>
        <p:xfrm>
          <a:off x="165100" y="605366"/>
          <a:ext cx="11836401" cy="61745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a:t>
                      </a:r>
                      <a:r>
                        <a:rPr lang="en-GB" sz="1600" baseline="0" dirty="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algn="ctr"/>
                      <a:r>
                        <a:rPr lang="en-GB" sz="2000" b="1" i="1" dirty="0"/>
                        <a:t>Defiance</a:t>
                      </a:r>
                    </a:p>
                    <a:p>
                      <a:pPr algn="ctr"/>
                      <a:endParaRPr lang="en-GB" sz="2000" b="1" i="1"/>
                    </a:p>
                    <a:p>
                      <a:pPr algn="ctr"/>
                      <a:endParaRPr lang="en-GB" sz="2000" b="1" i="1"/>
                    </a:p>
                    <a:p>
                      <a:pPr algn="ctr"/>
                      <a:r>
                        <a:rPr lang="en-GB" sz="2000" b="1" i="1" err="1"/>
                        <a:t>Defience</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Create two complex sentences,</a:t>
                      </a:r>
                      <a:r>
                        <a:rPr lang="en-GB" sz="1600" baseline="0" dirty="0"/>
                        <a:t> suing the following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Homework + Holiday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dirty="0"/>
                        <a:t>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Share + Enemy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dirty="0"/>
                        <a:t>__________________________________________________________________________</a:t>
                      </a:r>
                      <a:endParaRPr lang="en-GB" sz="1600" b="0"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Suffrage</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lvl="0" algn="ctr">
                        <a:lnSpc>
                          <a:spcPct val="100000"/>
                        </a:lnSpc>
                        <a:spcBef>
                          <a:spcPts val="0"/>
                        </a:spcBef>
                        <a:spcAft>
                          <a:spcPts val="0"/>
                        </a:spcAft>
                        <a:buNone/>
                      </a:pPr>
                      <a:r>
                        <a:rPr lang="en-US" sz="1400" b="0" i="0" u="none" strike="noStrike" kern="1200" baseline="0" noProof="0" dirty="0"/>
                        <a:t>We've learned that quiet isn't always peace</a:t>
                      </a:r>
                      <a:endParaRPr lang="en-US" dirty="0"/>
                    </a:p>
                    <a:p>
                      <a:pPr lvl="0" algn="ctr">
                        <a:lnSpc>
                          <a:spcPct val="100000"/>
                        </a:lnSpc>
                        <a:spcBef>
                          <a:spcPts val="0"/>
                        </a:spcBef>
                        <a:spcAft>
                          <a:spcPts val="0"/>
                        </a:spcAft>
                        <a:buNone/>
                      </a:pPr>
                      <a:r>
                        <a:rPr lang="en-US" sz="1400" b="0" i="0" u="none" strike="noStrike" kern="1200" baseline="0" noProof="0" dirty="0"/>
                        <a:t>And the norms and notions</a:t>
                      </a:r>
                      <a:endParaRPr lang="en-US" dirty="0"/>
                    </a:p>
                    <a:p>
                      <a:pPr lvl="0" algn="ctr">
                        <a:lnSpc>
                          <a:spcPct val="100000"/>
                        </a:lnSpc>
                        <a:spcBef>
                          <a:spcPts val="0"/>
                        </a:spcBef>
                        <a:spcAft>
                          <a:spcPts val="0"/>
                        </a:spcAft>
                        <a:buNone/>
                      </a:pPr>
                      <a:r>
                        <a:rPr lang="en-US" sz="1400" b="0" i="0" u="none" strike="noStrike" kern="1200" baseline="0" noProof="0" dirty="0"/>
                        <a:t>of what just is</a:t>
                      </a:r>
                      <a:endParaRPr lang="en-US" dirty="0"/>
                    </a:p>
                    <a:p>
                      <a:pPr lvl="0" algn="ctr">
                        <a:lnSpc>
                          <a:spcPct val="100000"/>
                        </a:lnSpc>
                        <a:spcBef>
                          <a:spcPts val="0"/>
                        </a:spcBef>
                        <a:spcAft>
                          <a:spcPts val="0"/>
                        </a:spcAft>
                        <a:buNone/>
                      </a:pPr>
                      <a:r>
                        <a:rPr lang="en-US" sz="1400" b="0" i="0" u="none" strike="noStrike" kern="1200" baseline="0" noProof="0" dirty="0"/>
                        <a:t>Isn't always just-ice</a:t>
                      </a:r>
                      <a:endParaRPr lang="en-US" dirty="0"/>
                    </a:p>
                    <a:p>
                      <a:pPr lvl="0" algn="ctr">
                        <a:lnSpc>
                          <a:spcPct val="100000"/>
                        </a:lnSpc>
                        <a:spcBef>
                          <a:spcPts val="0"/>
                        </a:spcBef>
                        <a:spcAft>
                          <a:spcPts val="0"/>
                        </a:spcAft>
                        <a:buNone/>
                      </a:pPr>
                      <a:r>
                        <a:rPr lang="en-US" sz="1400" b="0" i="0" u="none" strike="noStrike" kern="1200" baseline="0" noProof="0" dirty="0"/>
                        <a:t>And yet the dawn is ours</a:t>
                      </a:r>
                      <a:endParaRPr lang="en-US" dirty="0"/>
                    </a:p>
                    <a:p>
                      <a:pPr lvl="0" algn="ctr">
                        <a:lnSpc>
                          <a:spcPct val="100000"/>
                        </a:lnSpc>
                        <a:spcBef>
                          <a:spcPts val="0"/>
                        </a:spcBef>
                        <a:spcAft>
                          <a:spcPts val="0"/>
                        </a:spcAft>
                        <a:buNone/>
                      </a:pPr>
                      <a:r>
                        <a:rPr lang="en-US" sz="1400" b="0" i="0" u="none" strike="noStrike" kern="1200" baseline="0" noProof="0" dirty="0"/>
                        <a:t>before we knew it</a:t>
                      </a:r>
                      <a:endParaRPr lang="en-US" dirty="0"/>
                    </a:p>
                    <a:p>
                      <a:pPr lvl="0" algn="ctr">
                        <a:lnSpc>
                          <a:spcPct val="100000"/>
                        </a:lnSpc>
                        <a:spcBef>
                          <a:spcPts val="0"/>
                        </a:spcBef>
                        <a:spcAft>
                          <a:spcPts val="0"/>
                        </a:spcAft>
                        <a:buNone/>
                      </a:pPr>
                      <a:r>
                        <a:rPr lang="en-US" sz="1400" b="0" i="0" u="none" strike="noStrike" kern="1200" baseline="0" noProof="0" dirty="0"/>
                        <a:t>Somehow we do it</a:t>
                      </a:r>
                      <a:endParaRPr lang="en-US" dirty="0"/>
                    </a:p>
                    <a:p>
                      <a:pPr marL="0" marR="0" lvl="0" indent="0" algn="l" rtl="0" eaLnBrk="1" fontAlgn="auto" latinLnBrk="0" hangingPunct="1">
                        <a:lnSpc>
                          <a:spcPct val="100000"/>
                        </a:lnSpc>
                        <a:spcBef>
                          <a:spcPts val="0"/>
                        </a:spcBef>
                        <a:spcAft>
                          <a:spcPts val="0"/>
                        </a:spcAft>
                        <a:buClrTx/>
                        <a:buSzTx/>
                        <a:buFontTx/>
                        <a:buNone/>
                      </a:pPr>
                      <a:r>
                        <a:rPr lang="en-GB" sz="1600" kern="1200" dirty="0">
                          <a:solidFill>
                            <a:schemeClr val="tx1"/>
                          </a:solidFill>
                          <a:effectLst/>
                          <a:latin typeface="+mn-lt"/>
                          <a:ea typeface="+mn-ea"/>
                          <a:cs typeface="+mn-cs"/>
                        </a:rPr>
                        <a:t>What</a:t>
                      </a:r>
                      <a:r>
                        <a:rPr lang="en-GB" sz="1600" kern="1200" baseline="0" dirty="0">
                          <a:solidFill>
                            <a:schemeClr val="tx1"/>
                          </a:solidFill>
                          <a:effectLst/>
                          <a:latin typeface="+mn-lt"/>
                          <a:ea typeface="+mn-ea"/>
                          <a:cs typeface="+mn-cs"/>
                        </a:rPr>
                        <a:t> can you infer about freedom from the poem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dirty="0">
                          <a:solidFill>
                            <a:schemeClr val="tx1"/>
                          </a:solidFill>
                          <a:effectLst/>
                          <a:latin typeface="+mn-lt"/>
                          <a:ea typeface="+mn-ea"/>
                          <a:cs typeface="+mn-cs"/>
                        </a:rPr>
                        <a:t>_</a:t>
                      </a: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The sofa cradled her in comfort.</a:t>
                      </a:r>
                    </a:p>
                    <a:p>
                      <a:endParaRPr lang="en-GB" sz="1600" baseline="0"/>
                    </a:p>
                    <a:p>
                      <a:r>
                        <a:rPr lang="en-GB" sz="1600" baseline="0" dirty="0"/>
                        <a:t>What is this technique? ____________</a:t>
                      </a:r>
                    </a:p>
                    <a:p>
                      <a:endParaRPr lang="en-GB" sz="1600" baseline="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Challenge: </a:t>
                      </a:r>
                      <a:r>
                        <a:rPr lang="en-GB" sz="1600" dirty="0"/>
                        <a:t>What are the connections</a:t>
                      </a:r>
                      <a:r>
                        <a:rPr lang="en-GB" sz="1600" baseline="0" dirty="0"/>
                        <a:t> between the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baseline="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baseline="0">
                        <a:solidFill>
                          <a:prstClr val="black"/>
                        </a:solidFill>
                      </a:endParaRPr>
                    </a:p>
                    <a:p>
                      <a:pPr marL="0" marR="0" lvl="0" indent="0" algn="ctr" rtl="0" eaLnBrk="1" fontAlgn="auto" latinLnBrk="0" hangingPunct="1">
                        <a:lnSpc>
                          <a:spcPct val="100000"/>
                        </a:lnSpc>
                        <a:spcBef>
                          <a:spcPts val="0"/>
                        </a:spcBef>
                        <a:spcAft>
                          <a:spcPts val="0"/>
                        </a:spcAft>
                        <a:buClrTx/>
                        <a:buSzTx/>
                        <a:buFontTx/>
                        <a:buNone/>
                      </a:pPr>
                      <a:r>
                        <a:rPr lang="en-GB" sz="1600" i="1" baseline="0" dirty="0"/>
                        <a:t>WOMEN                    POWER</a:t>
                      </a:r>
                    </a:p>
                    <a:p>
                      <a:pPr marL="0" marR="0" lvl="0" indent="0" algn="ctr">
                        <a:lnSpc>
                          <a:spcPct val="100000"/>
                        </a:lnSpc>
                        <a:spcBef>
                          <a:spcPts val="0"/>
                        </a:spcBef>
                        <a:spcAft>
                          <a:spcPts val="0"/>
                        </a:spcAft>
                        <a:buClrTx/>
                        <a:buSzTx/>
                        <a:buFontTx/>
                        <a:buNone/>
                      </a:pPr>
                      <a:endParaRPr lang="en-GB" sz="1600" i="1" baseline="0" dirty="0"/>
                    </a:p>
                    <a:p>
                      <a:pPr marL="0" marR="0" lvl="0" indent="0" algn="ctr">
                        <a:lnSpc>
                          <a:spcPct val="100000"/>
                        </a:lnSpc>
                        <a:spcBef>
                          <a:spcPts val="0"/>
                        </a:spcBef>
                        <a:spcAft>
                          <a:spcPts val="0"/>
                        </a:spcAft>
                        <a:buClrTx/>
                        <a:buSzTx/>
                        <a:buFontTx/>
                        <a:buNone/>
                      </a:pPr>
                      <a:r>
                        <a:rPr lang="en-GB" sz="1600" i="1" baseline="0" dirty="0"/>
                        <a:t>EXPECTATIONS</a:t>
                      </a:r>
                    </a:p>
                    <a:p>
                      <a:pPr marL="0" marR="0" lvl="0" indent="0" algn="ctr">
                        <a:lnSpc>
                          <a:spcPct val="100000"/>
                        </a:lnSpc>
                        <a:spcBef>
                          <a:spcPts val="0"/>
                        </a:spcBef>
                        <a:spcAft>
                          <a:spcPts val="0"/>
                        </a:spcAft>
                        <a:buClrTx/>
                        <a:buSzTx/>
                        <a:buFontTx/>
                        <a:buNone/>
                      </a:pPr>
                      <a:endParaRPr lang="en-GB" sz="1600" i="1" baseline="0" dirty="0"/>
                    </a:p>
                    <a:p>
                      <a:pPr marL="0" marR="0" lvl="0" indent="0" algn="ctr">
                        <a:lnSpc>
                          <a:spcPct val="100000"/>
                        </a:lnSpc>
                        <a:spcBef>
                          <a:spcPts val="0"/>
                        </a:spcBef>
                        <a:spcAft>
                          <a:spcPts val="0"/>
                        </a:spcAft>
                        <a:buClrTx/>
                        <a:buSzTx/>
                        <a:buFontTx/>
                        <a:buNone/>
                      </a:pPr>
                      <a:r>
                        <a:rPr lang="en-GB" sz="1600" i="1" baseline="0" dirty="0"/>
                        <a:t>FREEDOM                    PATRIARCHY</a:t>
                      </a:r>
                    </a:p>
                    <a:p>
                      <a:pPr marL="0" marR="0" lvl="0" indent="0" algn="ctr">
                        <a:lnSpc>
                          <a:spcPct val="100000"/>
                        </a:lnSpc>
                        <a:spcBef>
                          <a:spcPts val="0"/>
                        </a:spcBef>
                        <a:spcAft>
                          <a:spcPts val="0"/>
                        </a:spcAft>
                        <a:buClrTx/>
                        <a:buSzTx/>
                        <a:buFontTx/>
                        <a:buNone/>
                      </a:pPr>
                      <a:endParaRPr lang="en-GB" sz="1600" i="1" baseline="0" dirty="0"/>
                    </a:p>
                    <a:p>
                      <a:pPr marL="0" marR="0" lvl="0" indent="0" algn="ctr">
                        <a:lnSpc>
                          <a:spcPct val="100000"/>
                        </a:lnSpc>
                        <a:spcBef>
                          <a:spcPts val="0"/>
                        </a:spcBef>
                        <a:spcAft>
                          <a:spcPts val="0"/>
                        </a:spcAft>
                        <a:buClrTx/>
                        <a:buSzTx/>
                        <a:buFontTx/>
                        <a:buNone/>
                      </a:pPr>
                      <a:r>
                        <a:rPr lang="en-GB" sz="1600" i="1" baseline="0" dirty="0"/>
                        <a:t>RULES</a:t>
                      </a: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277533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1.10</a:t>
            </a:r>
          </a:p>
        </p:txBody>
      </p:sp>
      <p:graphicFrame>
        <p:nvGraphicFramePr>
          <p:cNvPr id="5" name="Table 4"/>
          <p:cNvGraphicFramePr>
            <a:graphicFrameLocks noGrp="1"/>
          </p:cNvGraphicFramePr>
          <p:nvPr>
            <p:extLst>
              <p:ext uri="{D42A27DB-BD31-4B8C-83A1-F6EECF244321}">
                <p14:modId xmlns:p14="http://schemas.microsoft.com/office/powerpoint/2010/main" val="2304552555"/>
              </p:ext>
            </p:extLst>
          </p:nvPr>
        </p:nvGraphicFramePr>
        <p:xfrm>
          <a:off x="165100" y="605366"/>
          <a:ext cx="11836401" cy="620498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dirty="0"/>
                        <a:t>Honor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dirty="0"/>
                        <a:t>Honour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Add</a:t>
                      </a:r>
                      <a:r>
                        <a:rPr lang="en-GB" sz="1600" baseline="0" dirty="0"/>
                        <a:t> the capital letters in the correct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i="1" baseline="0" dirty="0" err="1"/>
                        <a:t>mrs</a:t>
                      </a:r>
                      <a:r>
                        <a:rPr lang="en-GB" sz="2400" i="1" baseline="0" dirty="0"/>
                        <a:t> </a:t>
                      </a:r>
                      <a:r>
                        <a:rPr lang="en-GB" sz="2400" i="1" baseline="0" dirty="0" err="1"/>
                        <a:t>peden</a:t>
                      </a:r>
                      <a:r>
                        <a:rPr lang="en-GB" sz="2400" i="1" baseline="0" dirty="0"/>
                        <a:t> went to </a:t>
                      </a:r>
                      <a:r>
                        <a:rPr lang="en-GB" sz="2400" i="1" baseline="0" dirty="0" err="1"/>
                        <a:t>italy</a:t>
                      </a:r>
                      <a:r>
                        <a:rPr lang="en-GB" sz="2400" i="1" baseline="0" dirty="0"/>
                        <a:t> and ate a pizza.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Marginalisation</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nchor="ct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lvl="0">
                        <a:buNone/>
                      </a:pPr>
                      <a:r>
                        <a:rPr lang="en-GB" sz="1400" b="0" i="0" u="none" strike="noStrike" kern="1200" baseline="0" noProof="0" dirty="0"/>
                        <a:t>Maya Angelou was an American poet, memoirist, and civil rights activist. She published seven autobiographies, three books of essays, several books of poetry, and is credited with a list of plays, movies, and television shows spanning over 50 years. She received dozens of awards and more than 50 honorary degrees.</a:t>
                      </a:r>
                      <a:endParaRPr lang="en-GB" dirty="0"/>
                    </a:p>
                    <a:p>
                      <a:pPr lvl="0">
                        <a:buNone/>
                      </a:pPr>
                      <a:endParaRPr lang="en-GB" sz="1400" b="0" i="0" u="none" strike="noStrike" kern="1200" baseline="0" noProof="0" dirty="0"/>
                    </a:p>
                    <a:p>
                      <a:pPr marL="0" marR="0" lvl="0" indent="0" algn="l" rtl="0" eaLnBrk="1" fontAlgn="auto" latinLnBrk="0" hangingPunct="1">
                        <a:lnSpc>
                          <a:spcPct val="150000"/>
                        </a:lnSpc>
                        <a:spcBef>
                          <a:spcPts val="0"/>
                        </a:spcBef>
                        <a:spcAft>
                          <a:spcPts val="0"/>
                        </a:spcAft>
                        <a:buClrTx/>
                        <a:buSzTx/>
                        <a:buFontTx/>
                        <a:buNone/>
                      </a:pPr>
                      <a:r>
                        <a:rPr lang="en-GB" sz="1400" baseline="0" dirty="0"/>
                        <a:t>List four things that you learn about Maya Angelou:</a:t>
                      </a: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endParaRPr lang="en-GB" sz="1600" baseline="0"/>
                    </a:p>
                    <a:p>
                      <a:pPr algn="ctr"/>
                      <a:r>
                        <a:rPr lang="en-GB" sz="1800" b="1" i="1" u="none" strike="noStrike" kern="1200" baseline="0" dirty="0">
                          <a:solidFill>
                            <a:schemeClr val="tx1"/>
                          </a:solidFill>
                          <a:latin typeface="+mn-lt"/>
                          <a:ea typeface="+mn-ea"/>
                          <a:cs typeface="+mn-cs"/>
                        </a:rPr>
                        <a:t>The fog wreaths </a:t>
                      </a:r>
                      <a:r>
                        <a:rPr lang="en-US" sz="1800" b="1" i="1" u="none" strike="noStrike" kern="1200" baseline="0" dirty="0">
                          <a:solidFill>
                            <a:schemeClr val="tx1"/>
                          </a:solidFill>
                          <a:latin typeface="+mn-lt"/>
                          <a:ea typeface="+mn-ea"/>
                          <a:cs typeface="+mn-cs"/>
                        </a:rPr>
                        <a:t>came crawling round both corners of the house.</a:t>
                      </a:r>
                      <a:endParaRPr lang="en-GB" sz="1600" b="1" i="1" baseline="0" dirty="0"/>
                    </a:p>
                    <a:p>
                      <a:endParaRPr lang="en-GB" sz="1600" baseline="0"/>
                    </a:p>
                    <a:p>
                      <a:r>
                        <a:rPr lang="en-GB" sz="1600" baseline="0" dirty="0"/>
                        <a:t>What is this technique? ____________</a:t>
                      </a:r>
                    </a:p>
                    <a:p>
                      <a:endParaRPr lang="en-GB" sz="1600" baseline="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rtl="0" eaLnBrk="1" fontAlgn="auto" latinLnBrk="0" hangingPunct="1">
                        <a:lnSpc>
                          <a:spcPct val="100000"/>
                        </a:lnSpc>
                        <a:spcBef>
                          <a:spcPts val="0"/>
                        </a:spcBef>
                        <a:spcAft>
                          <a:spcPts val="0"/>
                        </a:spcAft>
                        <a:buClrTx/>
                        <a:buSzTx/>
                        <a:buFontTx/>
                        <a:buNone/>
                      </a:pPr>
                      <a:r>
                        <a:rPr lang="en-GB" sz="1600" dirty="0"/>
                        <a:t>Rank three of the poems we've studied this term in order of</a:t>
                      </a:r>
                      <a:r>
                        <a:rPr lang="en-GB" sz="1600" baseline="0" dirty="0"/>
                        <a:t> which has had the greatest impact on you: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Explain your top choice.</a:t>
                      </a:r>
                      <a:endParaRPr lang="en-GB" sz="1600" dirty="0"/>
                    </a:p>
                  </a:txBody>
                  <a:tcPr/>
                </a:tc>
                <a:extLst>
                  <a:ext uri="{0D108BD9-81ED-4DB2-BD59-A6C34878D82A}">
                    <a16:rowId xmlns:a16="http://schemas.microsoft.com/office/drawing/2014/main" val="765756520"/>
                  </a:ext>
                </a:extLst>
              </a:tr>
            </a:tbl>
          </a:graphicData>
        </a:graphic>
      </p:graphicFrame>
      <p:sp>
        <p:nvSpPr>
          <p:cNvPr id="6" name="Isosceles Triangle 5"/>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2036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39516701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This task will check pupils general knowledge of how to proof-read and correctly structure sentences. They might need to add missing capital letters and punctuation, or create sentences using key words.</a:t>
                      </a:r>
                      <a:endParaRPr lang="en-GB"/>
                    </a:p>
                    <a:p>
                      <a:pPr marL="0" marR="0" lvl="0" indent="0" algn="l">
                        <a:lnSpc>
                          <a:spcPct val="100000"/>
                        </a:lnSpc>
                        <a:spcBef>
                          <a:spcPts val="0"/>
                        </a:spcBef>
                        <a:spcAft>
                          <a:spcPts val="0"/>
                        </a:spcAft>
                        <a:buFontTx/>
                        <a:buNone/>
                      </a:pPr>
                      <a:endParaRPr lang="en-GB"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a:t>Example:</a:t>
                      </a:r>
                    </a:p>
                    <a:p>
                      <a:pPr lvl="0">
                        <a:buNone/>
                      </a:pPr>
                      <a:endParaRPr lang="en-GB" sz="1600" b="1" i="1"/>
                    </a:p>
                    <a:p>
                      <a:pPr lvl="0">
                        <a:buNone/>
                      </a:pPr>
                      <a:r>
                        <a:rPr lang="en-GB" sz="1600" b="0" i="0"/>
                        <a:t>As you can see from the example below, pupils must state the word type as well as the </a:t>
                      </a:r>
                      <a:r>
                        <a:rPr lang="en-GB" sz="1600" b="0" i="0" err="1"/>
                        <a:t>defintion</a:t>
                      </a:r>
                      <a:r>
                        <a:rPr lang="en-GB" sz="1600" b="0" i="0"/>
                        <a:t>:</a:t>
                      </a:r>
                      <a:endParaRPr lang="en-GB" sz="1600" b="1" i="1"/>
                    </a:p>
                    <a:p>
                      <a:pPr lvl="0">
                        <a:buNone/>
                      </a:pPr>
                      <a:endParaRPr lang="en-GB" sz="1600" b="1" i="1"/>
                    </a:p>
                    <a:p>
                      <a:pPr lvl="0">
                        <a:buNone/>
                      </a:pPr>
                      <a:r>
                        <a:rPr lang="en-GB" sz="1600" b="1" i="1"/>
                        <a:t>Education </a:t>
                      </a:r>
                      <a:r>
                        <a:rPr lang="en-GB" sz="1600" b="0" i="0" u="sng">
                          <a:solidFill>
                            <a:schemeClr val="accent2"/>
                          </a:solidFill>
                        </a:rPr>
                        <a:t>noun</a:t>
                      </a:r>
                    </a:p>
                    <a:p>
                      <a:pPr lvl="0">
                        <a:buNone/>
                      </a:pPr>
                      <a:endParaRPr lang="en-GB" sz="1600" b="0" i="0" u="sng"/>
                    </a:p>
                    <a:p>
                      <a:pPr lvl="0">
                        <a:buNone/>
                      </a:pPr>
                      <a:r>
                        <a:rPr lang="en-GB" sz="1600" b="0" i="0" u="sng">
                          <a:solidFill>
                            <a:schemeClr val="accent2"/>
                          </a:solidFill>
                        </a:rPr>
                        <a:t>This means </a:t>
                      </a:r>
                      <a:r>
                        <a:rPr lang="en-GB" sz="1600" b="0" i="0" u="sng" strike="noStrike" noProof="0">
                          <a:solidFill>
                            <a:schemeClr val="accent2"/>
                          </a:solidFill>
                          <a:latin typeface="Calibri"/>
                        </a:rPr>
                        <a:t>the process of receiving or giving systematic instruction, especially at a school or university, in order to learn.</a:t>
                      </a:r>
                      <a:endParaRPr lang="en-GB" sz="1600" b="0" i="0" u="sng">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731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ea typeface="+mn-lt"/>
                <a:cs typeface="+mn-lt"/>
              </a:rPr>
              <a:t>How to complete the homework grids (Tasks 4-6)</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27364496"/>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a:t>4.</a:t>
                      </a:r>
                      <a:r>
                        <a:rPr lang="en-GB" sz="1600" b="1" i="1" baseline="0"/>
                        <a:t> Reading Comprehension</a:t>
                      </a:r>
                    </a:p>
                    <a:p>
                      <a:pPr lvl="0">
                        <a:buNone/>
                      </a:pPr>
                      <a:endParaRPr lang="en-GB" sz="1600" baseline="0"/>
                    </a:p>
                    <a:p>
                      <a:pPr lvl="0">
                        <a:buNone/>
                      </a:pPr>
                      <a:endParaRPr lang="en-GB" sz="1600" baseline="0"/>
                    </a:p>
                    <a:p>
                      <a:pPr lvl="0">
                        <a:buNone/>
                      </a:pPr>
                      <a:r>
                        <a:rPr lang="en-GB" sz="1600" baseline="0"/>
                        <a:t>Pupils will be required to read a passage from a text related to their English studies. They should read the passage then answer the question underneath it.</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The tasks will be a selection of the following:</a:t>
                      </a:r>
                      <a:endParaRPr lang="en-GB"/>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Link to learning</a:t>
                      </a:r>
                      <a:r>
                        <a:rPr lang="en-GB" sz="1600"/>
                        <a:t> – identify the task that links to a previous English lesson and explain the link.</a:t>
                      </a:r>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a:t>Key terms:</a:t>
                      </a:r>
                    </a:p>
                    <a:p>
                      <a:pPr lvl="0">
                        <a:buNone/>
                      </a:pPr>
                      <a:endParaRPr lang="en-GB" sz="1600" b="1" baseline="0"/>
                    </a:p>
                    <a:p>
                      <a:pPr lvl="0">
                        <a:buNone/>
                      </a:pPr>
                      <a:r>
                        <a:rPr lang="en-GB" sz="1600" b="1" baseline="0">
                          <a:solidFill>
                            <a:srgbClr val="00B050"/>
                          </a:solidFill>
                        </a:rPr>
                        <a:t>Infer</a:t>
                      </a:r>
                      <a:r>
                        <a:rPr lang="en-GB" sz="1600" b="0" baseline="0"/>
                        <a:t> – this means to read between the lines and make sensible guesses based on the evidence in the text.</a:t>
                      </a:r>
                    </a:p>
                    <a:p>
                      <a:pPr lvl="0">
                        <a:buNone/>
                      </a:pPr>
                      <a:endParaRPr lang="en-GB" sz="1600" b="0" baseline="0"/>
                    </a:p>
                    <a:p>
                      <a:pPr lvl="0">
                        <a:buNone/>
                      </a:pPr>
                      <a:r>
                        <a:rPr lang="en-GB" sz="1600" b="1" baseline="0">
                          <a:solidFill>
                            <a:srgbClr val="FF0000"/>
                          </a:solidFill>
                        </a:rPr>
                        <a:t>Analyse</a:t>
                      </a:r>
                      <a:r>
                        <a:rPr lang="en-GB" sz="1600" b="0" baseline="0"/>
                        <a:t> – this means your child will need to work out the effect or impact of the writers' language choices.</a:t>
                      </a:r>
                    </a:p>
                    <a:p>
                      <a:pPr lvl="0">
                        <a:buNone/>
                      </a:pPr>
                      <a:endParaRPr lang="en-GB" sz="1600" b="0" baseline="0"/>
                    </a:p>
                    <a:p>
                      <a:pPr lvl="0">
                        <a:buNone/>
                      </a:pPr>
                      <a:r>
                        <a:rPr lang="en-GB" sz="1600" b="1" baseline="0">
                          <a:solidFill>
                            <a:srgbClr val="00B0F0"/>
                          </a:solidFill>
                        </a:rPr>
                        <a:t>Listing</a:t>
                      </a:r>
                      <a:r>
                        <a:rPr lang="en-GB" sz="1600" b="0" baseline="0"/>
                        <a:t> – Pupils will need to select four key details from the text based on the question focus.</a:t>
                      </a:r>
                    </a:p>
                  </a:txBody>
                  <a:tcPr/>
                </a:tc>
                <a:tc>
                  <a:txBody>
                    <a:bodyPr/>
                    <a:lstStyle/>
                    <a:p>
                      <a:pPr lvl="0">
                        <a:buNone/>
                      </a:pPr>
                      <a:r>
                        <a:rPr lang="en-GB" sz="1600" b="1" i="1" baseline="0"/>
                        <a:t>Example:</a:t>
                      </a:r>
                    </a:p>
                    <a:p>
                      <a:pPr lvl="0">
                        <a:buNone/>
                      </a:pPr>
                      <a:endParaRPr lang="en-GB" sz="1600" b="1" baseline="0"/>
                    </a:p>
                    <a:p>
                      <a:pPr lvl="0" algn="ctr">
                        <a:buNone/>
                      </a:pPr>
                      <a:r>
                        <a:rPr lang="en-GB" sz="1600" b="1" i="1" u="none" strike="noStrike" baseline="0" noProof="0">
                          <a:latin typeface="Calibri"/>
                        </a:rPr>
                        <a:t>The cat fell heavily onto the mat.</a:t>
                      </a:r>
                    </a:p>
                    <a:p>
                      <a:pPr lvl="0">
                        <a:buNone/>
                      </a:pPr>
                      <a:endParaRPr lang="en-GB" sz="1600" b="0" i="0" u="none" strike="noStrike" baseline="0" noProof="0">
                        <a:latin typeface="Calibri"/>
                      </a:endParaRPr>
                    </a:p>
                    <a:p>
                      <a:pPr lvl="0">
                        <a:buNone/>
                      </a:pPr>
                      <a:r>
                        <a:rPr lang="en-GB" sz="1600" b="0" i="0" u="none" strike="noStrike" baseline="0" noProof="0">
                          <a:latin typeface="Calibri"/>
                        </a:rPr>
                        <a:t>What is this technique? </a:t>
                      </a:r>
                      <a:r>
                        <a:rPr lang="en-GB" sz="1600" b="0" i="0" u="sng" strike="noStrike" baseline="0" noProof="0">
                          <a:solidFill>
                            <a:schemeClr val="accent2"/>
                          </a:solidFill>
                          <a:latin typeface="Calibri"/>
                        </a:rPr>
                        <a:t>adverb</a:t>
                      </a:r>
                      <a:endParaRPr lang="en-US" sz="1600" b="0" i="0" u="sng" strike="noStrike" baseline="0" noProof="0">
                        <a:solidFill>
                          <a:schemeClr val="accent2"/>
                        </a:solidFill>
                        <a:latin typeface="Calibri"/>
                      </a:endParaRPr>
                    </a:p>
                    <a:p>
                      <a:pPr lvl="0">
                        <a:buNone/>
                      </a:pPr>
                      <a:endParaRPr lang="en-GB" sz="1600" b="0" i="0" u="none" strike="noStrike" baseline="0" noProof="0">
                        <a:latin typeface="Calibri"/>
                      </a:endParaRPr>
                    </a:p>
                    <a:p>
                      <a:pPr lvl="0">
                        <a:buNone/>
                      </a:pPr>
                      <a:r>
                        <a:rPr lang="en-GB" sz="1600" b="0" i="0" u="none" strike="noStrike" baseline="0" noProof="0">
                          <a:latin typeface="Calibri"/>
                        </a:rPr>
                        <a:t>Challenge: what is the effect?</a:t>
                      </a:r>
                      <a:endParaRPr lang="en-GB"/>
                    </a:p>
                    <a:p>
                      <a:pPr lvl="0">
                        <a:buNone/>
                      </a:pPr>
                      <a:r>
                        <a:rPr lang="en-GB" sz="1600" b="0" i="0" u="sng" strike="noStrike" baseline="0" noProof="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651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5F8E-BEBE-49AE-9E09-E5819FF0C81D}"/>
              </a:ext>
            </a:extLst>
          </p:cNvPr>
          <p:cNvSpPr>
            <a:spLocks noGrp="1"/>
          </p:cNvSpPr>
          <p:nvPr>
            <p:ph type="title"/>
          </p:nvPr>
        </p:nvSpPr>
        <p:spPr>
          <a:xfrm>
            <a:off x="831850" y="1709738"/>
            <a:ext cx="10515600" cy="1285605"/>
          </a:xfrm>
        </p:spPr>
        <p:txBody>
          <a:bodyPr/>
          <a:lstStyle/>
          <a:p>
            <a:r>
              <a:rPr lang="en-GB" dirty="0">
                <a:cs typeface="Calibri Light"/>
              </a:rPr>
              <a:t>Homework Grids</a:t>
            </a:r>
            <a:endParaRPr lang="en-GB" dirty="0"/>
          </a:p>
        </p:txBody>
      </p:sp>
      <p:sp>
        <p:nvSpPr>
          <p:cNvPr id="4" name="TextBox 1">
            <a:extLst>
              <a:ext uri="{FF2B5EF4-FFF2-40B4-BE49-F238E27FC236}">
                <a16:creationId xmlns:a16="http://schemas.microsoft.com/office/drawing/2014/main" id="{61373B23-D147-43C1-AF4D-04D46F8E755F}"/>
              </a:ext>
            </a:extLst>
          </p:cNvPr>
          <p:cNvSpPr txBox="1"/>
          <p:nvPr/>
        </p:nvSpPr>
        <p:spPr>
          <a:xfrm>
            <a:off x="829762" y="3237282"/>
            <a:ext cx="10513972" cy="1711366"/>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GB" b="1" dirty="0"/>
              <a:t>Expectations</a:t>
            </a:r>
          </a:p>
          <a:p>
            <a:pPr marL="285750" indent="-285750">
              <a:lnSpc>
                <a:spcPct val="150000"/>
              </a:lnSpc>
              <a:buFontTx/>
              <a:buChar char="-"/>
            </a:pPr>
            <a:r>
              <a:rPr lang="en-GB" dirty="0"/>
              <a:t>Firstly, complete the homework grid assigned.</a:t>
            </a:r>
            <a:endParaRPr lang="en-GB" dirty="0">
              <a:cs typeface="Calibri"/>
            </a:endParaRPr>
          </a:p>
          <a:p>
            <a:pPr marL="285750" indent="-285750">
              <a:lnSpc>
                <a:spcPct val="150000"/>
              </a:lnSpc>
              <a:buFontTx/>
              <a:buChar char="-"/>
            </a:pPr>
            <a:r>
              <a:rPr lang="en-GB" dirty="0"/>
              <a:t>Secondly, use your Knowledge Book of the 'how to' pages the front to help you.</a:t>
            </a:r>
            <a:endParaRPr lang="en-GB" dirty="0">
              <a:cs typeface="Calibri"/>
            </a:endParaRPr>
          </a:p>
          <a:p>
            <a:pPr marL="285750" indent="-285750">
              <a:lnSpc>
                <a:spcPct val="150000"/>
              </a:lnSpc>
              <a:buFontTx/>
              <a:buChar char="-"/>
            </a:pPr>
            <a:r>
              <a:rPr lang="en-GB" dirty="0"/>
              <a:t>Thirdly, email your teacher BEFORE the day it's due of you are struggling.</a:t>
            </a:r>
            <a:endParaRPr lang="en-GB" dirty="0">
              <a:cs typeface="Calibri" panose="020F0502020204030204"/>
            </a:endParaRPr>
          </a:p>
        </p:txBody>
      </p:sp>
    </p:spTree>
    <p:extLst>
      <p:ext uri="{BB962C8B-B14F-4D97-AF65-F5344CB8AC3E}">
        <p14:creationId xmlns:p14="http://schemas.microsoft.com/office/powerpoint/2010/main" val="104277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7 English Weekly Recall 							Autumn 1.1</a:t>
            </a:r>
          </a:p>
        </p:txBody>
      </p:sp>
      <p:graphicFrame>
        <p:nvGraphicFramePr>
          <p:cNvPr id="5" name="Table 4"/>
          <p:cNvGraphicFramePr>
            <a:graphicFrameLocks noGrp="1"/>
          </p:cNvGraphicFramePr>
          <p:nvPr>
            <p:extLst>
              <p:ext uri="{D42A27DB-BD31-4B8C-83A1-F6EECF244321}">
                <p14:modId xmlns:p14="http://schemas.microsoft.com/office/powerpoint/2010/main" val="45852838"/>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a:solidFill>
                            <a:schemeClr val="tx1"/>
                          </a:solidFill>
                        </a:rPr>
                        <a:t>Present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err="1"/>
                        <a:t>Presant</a:t>
                      </a:r>
                      <a:endParaRPr lang="en-GB" sz="2000" b="1" i="1" baseline="0" dirty="0"/>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Add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r>
                        <a:rPr lang="en-GB" sz="1600" dirty="0"/>
                        <a:t>    </a:t>
                      </a:r>
                    </a:p>
                    <a:p>
                      <a:pPr algn="ctr"/>
                      <a:r>
                        <a:rPr lang="en-GB" sz="2000" b="0" dirty="0">
                          <a:solidFill>
                            <a:schemeClr val="tx1"/>
                          </a:solidFill>
                        </a:rPr>
                        <a:t>maria</a:t>
                      </a:r>
                      <a:r>
                        <a:rPr lang="en-GB" sz="2000" b="0" baseline="0" dirty="0">
                          <a:solidFill>
                            <a:schemeClr val="tx1"/>
                          </a:solidFill>
                        </a:rPr>
                        <a:t> packed her pencil case for school inside she placed her pencil  ruler and pen</a:t>
                      </a:r>
                      <a:endParaRPr lang="en-GB" sz="2000" b="0"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r>
                        <a:rPr lang="en-GB" sz="1600" b="1" i="1" dirty="0"/>
                        <a:t>Industry</a:t>
                      </a:r>
                    </a:p>
                    <a:p>
                      <a:endParaRPr lang="en-GB" sz="1600" dirty="0"/>
                    </a:p>
                    <a:p>
                      <a:r>
                        <a:rPr lang="en-GB" sz="1600" dirty="0"/>
                        <a:t>Type of word _______</a:t>
                      </a:r>
                    </a:p>
                    <a:p>
                      <a:endParaRPr lang="en-GB" sz="1600" dirty="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GB" sz="1600" baseline="0" dirty="0"/>
                        <a:t>What can you infer about the place and people from this extract?</a:t>
                      </a:r>
                    </a:p>
                    <a:p>
                      <a:r>
                        <a:rPr lang="en-GB" sz="1200" b="0" i="0" kern="1200" dirty="0">
                          <a:solidFill>
                            <a:schemeClr val="tx1"/>
                          </a:solidFill>
                          <a:effectLst/>
                          <a:latin typeface="+mn-lt"/>
                          <a:ea typeface="+mn-ea"/>
                          <a:cs typeface="+mn-cs"/>
                        </a:rPr>
                        <a:t>The room in which the boys were fed, was a large stone hall, with a copper at one end: out of which the master, dressed in an apron for the purpose, and assisted by one or two women, ladled the gruel at meal-times. Of this festive composition each boy had one porringer, and no more- except on occasions of great public rejoicing, when he had two ounces and a quarter of bread besides.</a:t>
                      </a:r>
                      <a:r>
                        <a:rPr lang="en-GB" sz="1800" b="0" i="0" kern="1200" dirty="0">
                          <a:solidFill>
                            <a:schemeClr val="tx1"/>
                          </a:solidFill>
                          <a:effectLst/>
                          <a:latin typeface="+mn-lt"/>
                          <a:ea typeface="+mn-ea"/>
                          <a:cs typeface="+mn-cs"/>
                        </a:rPr>
                        <a:t> </a:t>
                      </a:r>
                      <a:endParaRPr lang="en-GB"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algn="ctr"/>
                      <a:r>
                        <a:rPr lang="en-GB" sz="1600" b="1" i="1" baseline="0" dirty="0"/>
                        <a:t>The thunder crashed and boomed outside the window.</a:t>
                      </a:r>
                    </a:p>
                    <a:p>
                      <a:endParaRPr lang="en-GB" sz="1600" baseline="0" dirty="0"/>
                    </a:p>
                    <a:p>
                      <a:r>
                        <a:rPr lang="en-GB" sz="1600" baseline="0" dirty="0"/>
                        <a:t>What is this technique? ____________</a:t>
                      </a:r>
                    </a:p>
                    <a:p>
                      <a:endParaRPr lang="en-GB" sz="1600" baseline="0" dirty="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Which of the tasks</a:t>
                      </a:r>
                      <a:r>
                        <a:rPr lang="en-GB" sz="1600" baseline="0" dirty="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r>
                        <a:rPr lang="en-GB" sz="1600" dirty="0"/>
                        <a:t>Answer:</a:t>
                      </a:r>
                      <a:r>
                        <a:rPr lang="en-GB" sz="1600" baseline="0" dirty="0"/>
                        <a:t> Task  </a:t>
                      </a:r>
                      <a:r>
                        <a:rPr lang="en-GB" sz="1600" dirty="0"/>
                        <a:t>_____</a:t>
                      </a:r>
                    </a:p>
                    <a:p>
                      <a:endParaRPr lang="en-GB" sz="1600" dirty="0"/>
                    </a:p>
                    <a:p>
                      <a:r>
                        <a:rPr lang="en-GB" sz="1600" dirty="0"/>
                        <a:t>Reason:</a:t>
                      </a:r>
                      <a:r>
                        <a:rPr lang="en-GB" sz="1600" baseline="0" dirty="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dirty="0"/>
                    </a:p>
                    <a:p>
                      <a:endParaRPr lang="en-GB" sz="1600"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1591166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1.2</a:t>
            </a:r>
          </a:p>
        </p:txBody>
      </p:sp>
      <p:graphicFrame>
        <p:nvGraphicFramePr>
          <p:cNvPr id="5" name="Table 4"/>
          <p:cNvGraphicFramePr>
            <a:graphicFrameLocks noGrp="1"/>
          </p:cNvGraphicFramePr>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endParaRPr lang="en-GB" sz="1600" dirty="0"/>
                    </a:p>
                    <a:p>
                      <a:pPr algn="ctr"/>
                      <a:r>
                        <a:rPr lang="en-GB" sz="2400" b="1" dirty="0" err="1"/>
                        <a:t>Dissapoint</a:t>
                      </a:r>
                      <a:endParaRPr lang="en-GB" sz="2400" b="1" dirty="0"/>
                    </a:p>
                    <a:p>
                      <a:pPr algn="ctr"/>
                      <a:endParaRPr lang="en-GB" sz="2400" b="1" dirty="0"/>
                    </a:p>
                    <a:p>
                      <a:pPr algn="ctr"/>
                      <a:r>
                        <a:rPr lang="en-GB" sz="2400" b="1" dirty="0"/>
                        <a:t>Disappoint</a:t>
                      </a:r>
                      <a:endParaRPr lang="en-GB"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Carolina</a:t>
                      </a:r>
                      <a:r>
                        <a:rPr lang="en-GB" sz="1600" baseline="0" dirty="0"/>
                        <a:t> ate all the chocolate and she thought it was delicious.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Carolina ate all the chocolate, even though it was Maria’s.</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Inequality</a:t>
                      </a:r>
                      <a:endParaRPr lang="en-GB" sz="1600" baseline="0" dirty="0"/>
                    </a:p>
                    <a:p>
                      <a:endParaRPr lang="en-GB" sz="1600" dirty="0"/>
                    </a:p>
                    <a:p>
                      <a:r>
                        <a:rPr lang="en-GB" sz="1600" dirty="0"/>
                        <a:t>Type of word _______</a:t>
                      </a:r>
                    </a:p>
                    <a:p>
                      <a:endParaRPr lang="en-GB" sz="1600" dirty="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fontAlgn="base"/>
                      <a:r>
                        <a:rPr lang="en-GB" sz="1800" i="1" kern="1200" dirty="0">
                          <a:solidFill>
                            <a:schemeClr val="tx1"/>
                          </a:solidFill>
                          <a:effectLst/>
                          <a:latin typeface="+mn-lt"/>
                          <a:ea typeface="+mn-ea"/>
                          <a:cs typeface="+mn-cs"/>
                        </a:rPr>
                        <a:t>I was angry with my friend; </a:t>
                      </a:r>
                    </a:p>
                    <a:p>
                      <a:pPr fontAlgn="base"/>
                      <a:r>
                        <a:rPr lang="en-GB" sz="1800" i="1" kern="1200" dirty="0">
                          <a:solidFill>
                            <a:schemeClr val="tx1"/>
                          </a:solidFill>
                          <a:effectLst/>
                          <a:latin typeface="+mn-lt"/>
                          <a:ea typeface="+mn-ea"/>
                          <a:cs typeface="+mn-cs"/>
                        </a:rPr>
                        <a:t>I told my wrath, my wrath did end. </a:t>
                      </a:r>
                    </a:p>
                    <a:p>
                      <a:pPr fontAlgn="base"/>
                      <a:r>
                        <a:rPr lang="en-GB" sz="1800" i="1" kern="1200" dirty="0">
                          <a:solidFill>
                            <a:schemeClr val="tx1"/>
                          </a:solidFill>
                          <a:effectLst/>
                          <a:latin typeface="+mn-lt"/>
                          <a:ea typeface="+mn-ea"/>
                          <a:cs typeface="+mn-cs"/>
                        </a:rPr>
                        <a:t>I was angry with my foe: </a:t>
                      </a:r>
                    </a:p>
                    <a:p>
                      <a:pPr fontAlgn="base"/>
                      <a:r>
                        <a:rPr lang="en-GB" sz="1800" i="1" kern="1200" dirty="0">
                          <a:solidFill>
                            <a:schemeClr val="tx1"/>
                          </a:solidFill>
                          <a:effectLst/>
                          <a:latin typeface="+mn-lt"/>
                          <a:ea typeface="+mn-ea"/>
                          <a:cs typeface="+mn-cs"/>
                        </a:rPr>
                        <a:t>I told it not, my wrath did grow.</a:t>
                      </a:r>
                      <a:r>
                        <a:rPr lang="en-GB" sz="1800" kern="1200" dirty="0">
                          <a:solidFill>
                            <a:schemeClr val="tx1"/>
                          </a:solidFill>
                          <a:effectLst/>
                          <a:latin typeface="+mn-lt"/>
                          <a:ea typeface="+mn-ea"/>
                          <a:cs typeface="+mn-cs"/>
                        </a:rPr>
                        <a:t> </a:t>
                      </a:r>
                      <a:br>
                        <a:rPr lang="en-GB" sz="1800" kern="1200" dirty="0">
                          <a:solidFill>
                            <a:schemeClr val="tx1"/>
                          </a:solidFill>
                          <a:effectLst/>
                          <a:latin typeface="+mn-lt"/>
                          <a:ea typeface="+mn-ea"/>
                          <a:cs typeface="+mn-cs"/>
                        </a:rPr>
                      </a:br>
                      <a:endParaRPr lang="en-GB" sz="1600" b="1" i="1" baseline="0" dirty="0"/>
                    </a:p>
                    <a:p>
                      <a:r>
                        <a:rPr lang="en-GB" sz="1600" baseline="0" dirty="0"/>
                        <a:t>What can you infer about how the person feels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algn="ctr"/>
                      <a:r>
                        <a:rPr lang="en-GB" sz="1600" b="1" i="1" baseline="0" dirty="0"/>
                        <a:t>The silent snowflakes fell softly.</a:t>
                      </a:r>
                    </a:p>
                    <a:p>
                      <a:endParaRPr lang="en-GB" sz="1600" baseline="0" dirty="0"/>
                    </a:p>
                    <a:p>
                      <a:r>
                        <a:rPr lang="en-GB" sz="1600" baseline="0" dirty="0"/>
                        <a:t>What is this technique? ____________</a:t>
                      </a:r>
                    </a:p>
                    <a:p>
                      <a:endParaRPr lang="en-GB" sz="1600" baseline="0" dirty="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Transform</a:t>
                      </a:r>
                      <a:r>
                        <a:rPr lang="en-GB" sz="1600" kern="1200" baseline="0" dirty="0">
                          <a:solidFill>
                            <a:schemeClr val="tx1"/>
                          </a:solidFill>
                          <a:effectLst/>
                          <a:latin typeface="+mn-lt"/>
                          <a:ea typeface="+mn-ea"/>
                          <a:cs typeface="+mn-cs"/>
                        </a:rPr>
                        <a:t> the image into a short description:</a:t>
                      </a: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pic>
        <p:nvPicPr>
          <p:cNvPr id="2" name="Picture 1" descr="File:Romney Ewe and Lamb.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1892" y="3870062"/>
            <a:ext cx="2880115" cy="1280436"/>
          </a:xfrm>
          <a:prstGeom prst="rect">
            <a:avLst/>
          </a:prstGeom>
        </p:spPr>
      </p:pic>
    </p:spTree>
    <p:extLst>
      <p:ext uri="{BB962C8B-B14F-4D97-AF65-F5344CB8AC3E}">
        <p14:creationId xmlns:p14="http://schemas.microsoft.com/office/powerpoint/2010/main" val="1646277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1.3</a:t>
            </a:r>
          </a:p>
        </p:txBody>
      </p:sp>
      <p:graphicFrame>
        <p:nvGraphicFramePr>
          <p:cNvPr id="5" name="Table 4"/>
          <p:cNvGraphicFramePr>
            <a:graphicFrameLocks noGrp="1"/>
          </p:cNvGraphicFramePr>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t>Friend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err="1"/>
                        <a:t>Freind</a:t>
                      </a:r>
                      <a:endParaRPr lang="en-GB" sz="28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Dan + but + book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Erika + so + Teddy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Revolution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1" kern="1200">
                          <a:solidFill>
                            <a:schemeClr val="tx1"/>
                          </a:solidFill>
                          <a:effectLst/>
                          <a:latin typeface="+mn-lt"/>
                          <a:ea typeface="+mn-ea"/>
                          <a:cs typeface="+mn-cs"/>
                        </a:rPr>
                        <a:t>In industrial areas, children started work on average at eight and a half years old. Most of these young workers entered the factories as </a:t>
                      </a:r>
                      <a:r>
                        <a:rPr lang="en-GB" sz="1200" b="0" i="1" kern="1200" err="1">
                          <a:solidFill>
                            <a:schemeClr val="tx1"/>
                          </a:solidFill>
                          <a:effectLst/>
                          <a:latin typeface="+mn-lt"/>
                          <a:ea typeface="+mn-ea"/>
                          <a:cs typeface="+mn-cs"/>
                        </a:rPr>
                        <a:t>piecers</a:t>
                      </a:r>
                      <a:r>
                        <a:rPr lang="en-GB" sz="1200" b="0" i="1" kern="1200">
                          <a:solidFill>
                            <a:schemeClr val="tx1"/>
                          </a:solidFill>
                          <a:effectLst/>
                          <a:latin typeface="+mn-lt"/>
                          <a:ea typeface="+mn-ea"/>
                          <a:cs typeface="+mn-cs"/>
                        </a:rPr>
                        <a:t>, standing at the spinning machines repairing breaks in the thread. A few started as scavengers, crawling beneath the machinery to clear it of dirt, dust or anything else that might disturb the mechanism. In the mines, children usually started by minding the trap doors, picking out coals at the pit mouth, or by carrying picks for the miners. </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child labour:</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b="1" i="1"/>
                        <a:t>Why won’t she speak to me?</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402263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1.4</a:t>
            </a:r>
          </a:p>
        </p:txBody>
      </p:sp>
      <p:graphicFrame>
        <p:nvGraphicFramePr>
          <p:cNvPr id="5" name="Table 4"/>
          <p:cNvGraphicFramePr>
            <a:graphicFrameLocks noGrp="1"/>
          </p:cNvGraphicFramePr>
          <p:nvPr>
            <p:extLst>
              <p:ext uri="{D42A27DB-BD31-4B8C-83A1-F6EECF244321}">
                <p14:modId xmlns:p14="http://schemas.microsoft.com/office/powerpoint/2010/main" val="1488087782"/>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endParaRPr lang="en-GB" sz="1600"/>
                    </a:p>
                    <a:p>
                      <a:pPr algn="ctr"/>
                      <a:r>
                        <a:rPr lang="en-GB" sz="2400" b="1"/>
                        <a:t>Necessary</a:t>
                      </a:r>
                    </a:p>
                    <a:p>
                      <a:pPr algn="ctr"/>
                      <a:endParaRPr lang="en-GB" sz="2400" b="1"/>
                    </a:p>
                    <a:p>
                      <a:pPr algn="ctr"/>
                      <a:r>
                        <a:rPr lang="en-GB" sz="2400" b="1" err="1"/>
                        <a:t>Neccessary</a:t>
                      </a:r>
                      <a:endParaRPr lang="en-GB" sz="24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dash.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She spoke quickly – then she ran.</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Morality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100" b="0" i="1" kern="1200">
                          <a:solidFill>
                            <a:schemeClr val="tx1"/>
                          </a:solidFill>
                          <a:effectLst/>
                          <a:latin typeface="+mn-lt"/>
                          <a:ea typeface="+mn-ea"/>
                          <a:cs typeface="+mn-cs"/>
                        </a:rPr>
                        <a:t>It was a crazy, tumble-down old house, abutting of course on the river, and literally overrun with rats. Its wainscoted rooms, and its rotten floors and staircase, and the old grey rats swarming down in the cellars, and the sound of their squeaking and scuffling coming up the stairs at all times, and the dirt and decay of the place, rise up visibly before me, as if I were there again.</a:t>
                      </a:r>
                    </a:p>
                    <a:p>
                      <a:endParaRPr lang="en-GB" sz="1100" b="1" i="1" baseline="0"/>
                    </a:p>
                    <a:p>
                      <a:r>
                        <a:rPr lang="en-GB" sz="1600" baseline="0"/>
                        <a:t>What can you infer about the place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The man seemed</a:t>
                      </a:r>
                      <a:r>
                        <a:rPr lang="en-GB" sz="1600" b="1" i="1" baseline="0"/>
                        <a:t> lonely, confused and upset.</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8897937" y="3802062"/>
            <a:ext cx="2379663" cy="1664531"/>
          </a:xfrm>
          <a:prstGeom prst="rect">
            <a:avLst/>
          </a:prstGeom>
        </p:spPr>
      </p:pic>
    </p:spTree>
    <p:extLst>
      <p:ext uri="{BB962C8B-B14F-4D97-AF65-F5344CB8AC3E}">
        <p14:creationId xmlns:p14="http://schemas.microsoft.com/office/powerpoint/2010/main" val="1047081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7 English Weekly Recall							Autumn 1.5</a:t>
            </a:r>
          </a:p>
        </p:txBody>
      </p:sp>
      <p:graphicFrame>
        <p:nvGraphicFramePr>
          <p:cNvPr id="5" name="Table 4"/>
          <p:cNvGraphicFramePr>
            <a:graphicFrameLocks noGrp="1"/>
          </p:cNvGraphicFramePr>
          <p:nvPr>
            <p:extLst>
              <p:ext uri="{D42A27DB-BD31-4B8C-83A1-F6EECF244321}">
                <p14:modId xmlns:p14="http://schemas.microsoft.com/office/powerpoint/2010/main" val="1816291736"/>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algn="ctr"/>
                      <a:r>
                        <a:rPr lang="en-GB" sz="2400" b="1" i="1" err="1"/>
                        <a:t>Paitent</a:t>
                      </a:r>
                      <a:endParaRPr lang="en-GB" sz="2400" b="1" i="1"/>
                    </a:p>
                    <a:p>
                      <a:pPr algn="ctr"/>
                      <a:endParaRPr lang="en-GB" sz="2400" b="1" i="1"/>
                    </a:p>
                    <a:p>
                      <a:pPr algn="ctr"/>
                      <a:r>
                        <a:rPr lang="en-GB" sz="2400" b="1" i="1"/>
                        <a:t>Patient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Write</a:t>
                      </a:r>
                      <a:r>
                        <a:rPr lang="en-GB" sz="1600" baseline="0"/>
                        <a:t> a description of your journey to school using two simple, one compound and one complex sentence: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Innocence</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200" b="0" i="1" kern="1200">
                          <a:solidFill>
                            <a:schemeClr val="tx1"/>
                          </a:solidFill>
                          <a:effectLst/>
                          <a:latin typeface="+mn-lt"/>
                          <a:ea typeface="+mn-ea"/>
                          <a:cs typeface="+mn-cs"/>
                        </a:rPr>
                        <a:t>She was expecting some one, and with anxious eagerness; for she walked up and down the room; started at every sound; looked out from the window; glanced at the clock; tried, but in vain, to work with her needle; and could hardly bear the voices of the children in their play.</a:t>
                      </a:r>
                    </a:p>
                    <a:p>
                      <a:endParaRPr lang="en-GB" sz="1200" b="1" i="1" baseline="0"/>
                    </a:p>
                    <a:p>
                      <a:r>
                        <a:rPr lang="en-GB" sz="1600" baseline="0"/>
                        <a:t>How has the writer used language to present the woman?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sun smiled gratefully.</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Think</a:t>
                      </a:r>
                      <a:r>
                        <a:rPr lang="en-GB" sz="1600" b="0" i="0" baseline="0"/>
                        <a:t> of better synonyms for the word sad:</a:t>
                      </a:r>
                      <a:endParaRPr lang="en-GB" sz="1600" b="0" i="0"/>
                    </a:p>
                  </a:txBody>
                  <a:tcPr/>
                </a:tc>
                <a:extLst>
                  <a:ext uri="{0D108BD9-81ED-4DB2-BD59-A6C34878D82A}">
                    <a16:rowId xmlns:a16="http://schemas.microsoft.com/office/drawing/2014/main" val="765756520"/>
                  </a:ext>
                </a:extLst>
              </a:tr>
            </a:tbl>
          </a:graphicData>
        </a:graphic>
      </p:graphicFrame>
      <p:pic>
        <p:nvPicPr>
          <p:cNvPr id="3" name="Picture 2" descr="The GunDivas: February 20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371" y="4219302"/>
            <a:ext cx="1240971" cy="1240971"/>
          </a:xfrm>
          <a:prstGeom prst="rect">
            <a:avLst/>
          </a:prstGeom>
        </p:spPr>
      </p:pic>
    </p:spTree>
    <p:extLst>
      <p:ext uri="{BB962C8B-B14F-4D97-AF65-F5344CB8AC3E}">
        <p14:creationId xmlns:p14="http://schemas.microsoft.com/office/powerpoint/2010/main" val="3751838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niqueSourceRef xmlns="b0291392-46c3-446b-b4e2-e6b1ee46160b" xsi:nil="true"/>
    <FileHash xmlns="b0291392-46c3-446b-b4e2-e6b1ee46160b">2659c15040d6479f03d2f1fdfe83c7d6c6aa9ff1</FileHash>
    <CloudMigratorOriginId xmlns="b0291392-46c3-446b-b4e2-e6b1ee46160b">88eb4264-18dd-431e-b6aa-beb86a0d7750</CloudMigratorOriginId>
    <CloudMigratorVersion xmlns="b0291392-46c3-446b-b4e2-e6b1ee46160b">3.33.3.0</CloudMigratorVersion>
    <SharedWithUsers xmlns="55f71bee-26e1-45d7-9db5-e4529f37cebc">
      <UserInfo>
        <DisplayName/>
        <AccountId xsi:nil="true"/>
        <AccountType/>
      </UserInfo>
    </SharedWithUsers>
    <MediaLengthInSeconds xmlns="b0291392-46c3-446b-b4e2-e6b1ee46160b" xsi:nil="true"/>
  </documentManagement>
</p:properties>
</file>

<file path=customXml/itemProps1.xml><?xml version="1.0" encoding="utf-8"?>
<ds:datastoreItem xmlns:ds="http://schemas.openxmlformats.org/officeDocument/2006/customXml" ds:itemID="{00E4A7C9-2F1E-4ADC-8D04-F15235C7E4D0}">
  <ds:schemaRefs>
    <ds:schemaRef ds:uri="http://schemas.microsoft.com/sharepoint/v3/contenttype/forms"/>
  </ds:schemaRefs>
</ds:datastoreItem>
</file>

<file path=customXml/itemProps2.xml><?xml version="1.0" encoding="utf-8"?>
<ds:datastoreItem xmlns:ds="http://schemas.openxmlformats.org/officeDocument/2006/customXml" ds:itemID="{EAF0A580-BE89-4FF5-8FAE-9383A2414D1E}"/>
</file>

<file path=customXml/itemProps3.xml><?xml version="1.0" encoding="utf-8"?>
<ds:datastoreItem xmlns:ds="http://schemas.openxmlformats.org/officeDocument/2006/customXml" ds:itemID="{BF1DF28B-0E36-439F-8411-08B8DD00A30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14</Slides>
  <Notes>0</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office theme</vt:lpstr>
      <vt:lpstr>office theme</vt:lpstr>
      <vt:lpstr>Office Theme</vt:lpstr>
      <vt:lpstr>Weekly Homework Grids</vt:lpstr>
      <vt:lpstr>PowerPoint Presentation</vt:lpstr>
      <vt:lpstr>PowerPoint Presentation</vt:lpstr>
      <vt:lpstr>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152</cp:revision>
  <dcterms:created xsi:type="dcterms:W3CDTF">2013-07-15T20:26:40Z</dcterms:created>
  <dcterms:modified xsi:type="dcterms:W3CDTF">2021-06-21T11:14:31Z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3459700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